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2.xml" ContentType="application/vnd.openxmlformats-officedocument.themeOverr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082" r:id="rId4"/>
    <p:sldMasterId id="2147484452" r:id="rId5"/>
    <p:sldMasterId id="2147484464" r:id="rId6"/>
    <p:sldMasterId id="2147484477" r:id="rId7"/>
    <p:sldMasterId id="2147484489" r:id="rId8"/>
  </p:sldMasterIdLst>
  <p:notesMasterIdLst>
    <p:notesMasterId r:id="rId29"/>
  </p:notesMasterIdLst>
  <p:handoutMasterIdLst>
    <p:handoutMasterId r:id="rId30"/>
  </p:handoutMasterIdLst>
  <p:sldIdLst>
    <p:sldId id="290" r:id="rId9"/>
    <p:sldId id="1836" r:id="rId10"/>
    <p:sldId id="1838" r:id="rId11"/>
    <p:sldId id="1837" r:id="rId12"/>
    <p:sldId id="1897" r:id="rId13"/>
    <p:sldId id="1898" r:id="rId14"/>
    <p:sldId id="1899" r:id="rId15"/>
    <p:sldId id="1881" r:id="rId16"/>
    <p:sldId id="1199" r:id="rId17"/>
    <p:sldId id="1359" r:id="rId18"/>
    <p:sldId id="1360" r:id="rId19"/>
    <p:sldId id="1265" r:id="rId20"/>
    <p:sldId id="1073" r:id="rId21"/>
    <p:sldId id="1350" r:id="rId22"/>
    <p:sldId id="1351" r:id="rId23"/>
    <p:sldId id="1352" r:id="rId24"/>
    <p:sldId id="1353" r:id="rId25"/>
    <p:sldId id="1354" r:id="rId26"/>
    <p:sldId id="1355" r:id="rId27"/>
    <p:sldId id="1356" r:id="rId28"/>
  </p:sldIdLst>
  <p:sldSz cx="12436475" cy="6994525"/>
  <p:notesSz cx="6797675" cy="9926638"/>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8D32E604-1809-4030-B5A5-641E11E15EBE}">
          <p14:sldIdLst>
            <p14:sldId id="290"/>
          </p14:sldIdLst>
        </p14:section>
        <p14:section name="What's New" id="{51FE0E9D-FBF6-4DCF-843D-D6633E53409B}">
          <p14:sldIdLst>
            <p14:sldId id="1836"/>
            <p14:sldId id="1838"/>
            <p14:sldId id="1837"/>
            <p14:sldId id="1897"/>
            <p14:sldId id="1898"/>
            <p14:sldId id="1899"/>
            <p14:sldId id="1881"/>
          </p14:sldIdLst>
        </p14:section>
        <p14:section name="Market Overview" id="{EB3B744C-04A1-46BA-915E-C9542F46D555}">
          <p14:sldIdLst>
            <p14:sldId id="1199"/>
            <p14:sldId id="1359"/>
            <p14:sldId id="1360"/>
          </p14:sldIdLst>
        </p14:section>
        <p14:section name="Product Overviews" id="{E0C869E5-30CC-4C05-B724-694E29130090}">
          <p14:sldIdLst>
            <p14:sldId id="1265"/>
          </p14:sldIdLst>
        </p14:section>
        <p14:section name="Feature Comparisons" id="{2641E572-1C8B-46FD-9B3F-5B90E0543098}">
          <p14:sldIdLst>
            <p14:sldId id="1073"/>
            <p14:sldId id="1350"/>
            <p14:sldId id="1351"/>
            <p14:sldId id="1352"/>
            <p14:sldId id="1353"/>
            <p14:sldId id="1354"/>
            <p14:sldId id="1355"/>
            <p14:sldId id="1356"/>
          </p14:sldIdLst>
        </p14:section>
        <p14:section name="Deep Dives" id="{F274EB8C-F4A7-4938-A2C6-7DA1F53972AB}">
          <p14:sldIdLst/>
        </p14:section>
        <p14:section name="Azure SQL DW" id="{80557C12-9C4D-4726-AB33-9812401DCCFF}">
          <p14:sldIdLst/>
        </p14:section>
        <p14:section name="AWS Redshift" id="{C71A47D2-8652-4D9F-9DFC-53715795D797}">
          <p14:sldIdLst/>
        </p14:section>
        <p14:section name="Snowflake" id="{FAF0C105-880D-43F1-AA0F-FF87199EB42B}">
          <p14:sldIdLst/>
        </p14:section>
        <p14:section name="IBM Db2" id="{601CC3D8-A4E8-4538-8D1F-747DC485DFFA}">
          <p14:sldIdLst/>
        </p14:section>
        <p14:section name="SAP HANA Cloud" id="{80EF2EF9-10B0-418D-8C31-F4D4065C28AE}">
          <p14:sldIdLst/>
        </p14:section>
        <p14:section name="Teradata DWaaS" id="{AF9C9850-4102-46B6-B1D4-DA34F3557027}">
          <p14:sldIdLst/>
        </p14:section>
        <p14:section name="Oracle Exadata" id="{ECB4B525-6634-4A4D-89EE-AD023BF2C619}">
          <p14:sldIdLst/>
        </p14:section>
        <p14:section name="Google BigQuery" id="{92C9E5DC-6203-425D-B404-562B19A75D84}">
          <p14:sldIdLst/>
        </p14:section>
        <p14:section name="Greenplum" id="{B843BF99-E46C-4ABD-9408-CF70317DB52F}">
          <p14:sldIdLst/>
        </p14:section>
        <p14:section name="HPE Vertica" id="{0387EAE3-DBB3-48FE-86FF-AA59090D5A67}">
          <p14:sldIdLst/>
        </p14:section>
        <p14:section name="IBM PureData" id="{A79E9852-885C-416E-8889-22E2E1A148D3}">
          <p14:sldIdLst/>
        </p14:section>
        <p14:section name="IBM Big SQL" id="{F3C8DDB2-54CC-4414-AB4F-F8638FA96A5F}">
          <p14:sldIdLst/>
        </p14:section>
        <p14:section name="Other Products" id="{8A8330C1-E913-489E-8080-668ED13603E2}">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3127" userDrawn="1">
          <p15:clr>
            <a:srgbClr val="A4A3A4"/>
          </p15:clr>
        </p15:guide>
        <p15:guide id="2" pos="2141"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8" name="Author" initials="A" lastIdx="87" clrIdx="7"/>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7"/>
    <a:srgbClr val="F2F2F2"/>
    <a:srgbClr val="E6E6E6"/>
    <a:srgbClr val="E6D6F0"/>
    <a:srgbClr val="00188F"/>
    <a:srgbClr val="CBD6F0"/>
    <a:srgbClr val="CCD7FF"/>
    <a:srgbClr val="D2D2D2"/>
    <a:srgbClr val="E7ECF8"/>
    <a:srgbClr val="FF4F4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020" autoAdjust="0"/>
    <p:restoredTop sz="93825" autoAdjust="0"/>
  </p:normalViewPr>
  <p:slideViewPr>
    <p:cSldViewPr snapToGrid="0">
      <p:cViewPr varScale="1">
        <p:scale>
          <a:sx n="73" d="100"/>
          <a:sy n="73" d="100"/>
        </p:scale>
        <p:origin x="22" y="22"/>
      </p:cViewPr>
      <p:guideLst/>
    </p:cSldViewPr>
  </p:slideViewPr>
  <p:outlineViewPr>
    <p:cViewPr>
      <p:scale>
        <a:sx n="33" d="100"/>
        <a:sy n="33" d="100"/>
      </p:scale>
      <p:origin x="0" y="-14202"/>
    </p:cViewPr>
    <p:sldLst>
      <p:sld r:id="rId1" collapse="1"/>
      <p:sld r:id="rId2" collapse="1"/>
      <p:sld r:id="rId3" collapse="1"/>
      <p:sld r:id="rId4" collapse="1"/>
      <p:sld r:id="rId5" collapse="1"/>
      <p:sld r:id="rId6" collapse="1"/>
      <p:sld r:id="rId7" collapse="1"/>
      <p:sld r:id="rId8" collapse="1"/>
      <p:sld r:id="rId9" collapse="1"/>
    </p:sldLst>
  </p:outlineViewPr>
  <p:notesTextViewPr>
    <p:cViewPr>
      <p:scale>
        <a:sx n="3" d="2"/>
        <a:sy n="3" d="2"/>
      </p:scale>
      <p:origin x="0" y="0"/>
    </p:cViewPr>
  </p:notesTextViewPr>
  <p:sorterViewPr>
    <p:cViewPr varScale="1">
      <p:scale>
        <a:sx n="1" d="1"/>
        <a:sy n="1" d="1"/>
      </p:scale>
      <p:origin x="0" y="0"/>
    </p:cViewPr>
  </p:sorterViewPr>
  <p:notesViewPr>
    <p:cSldViewPr snapToGrid="0">
      <p:cViewPr>
        <p:scale>
          <a:sx n="1" d="2"/>
          <a:sy n="1" d="2"/>
        </p:scale>
        <p:origin x="3456" y="504"/>
      </p:cViewPr>
      <p:guideLst>
        <p:guide orient="horz" pos="3127"/>
        <p:guide pos="2141"/>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 Type="http://schemas.openxmlformats.org/officeDocument/2006/relationships/customXml" Target="../customXml/item3.xml"/><Relationship Id="rId21" Type="http://schemas.openxmlformats.org/officeDocument/2006/relationships/slide" Target="slides/slide13.xml"/><Relationship Id="rId34" Type="http://schemas.openxmlformats.org/officeDocument/2006/relationships/theme" Target="theme/theme1.xml"/><Relationship Id="rId7" Type="http://schemas.openxmlformats.org/officeDocument/2006/relationships/slideMaster" Target="slideMasters/slideMaster4.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handoutMaster" Target="handoutMasters/handoutMaster1.xml"/><Relationship Id="rId35" Type="http://schemas.openxmlformats.org/officeDocument/2006/relationships/tableStyles" Target="tableStyles.xml"/></Relationships>
</file>

<file path=ppt/_rels/viewProps.xml.rels><?xml version="1.0" encoding="UTF-8" standalone="yes"?>
<Relationships xmlns="http://schemas.openxmlformats.org/package/2006/relationships"><Relationship Id="rId8" Type="http://schemas.openxmlformats.org/officeDocument/2006/relationships/slide" Target="slides/slide19.xml"/><Relationship Id="rId3" Type="http://schemas.openxmlformats.org/officeDocument/2006/relationships/slide" Target="slides/slide14.xml"/><Relationship Id="rId7" Type="http://schemas.openxmlformats.org/officeDocument/2006/relationships/slide" Target="slides/slide18.xml"/><Relationship Id="rId2" Type="http://schemas.openxmlformats.org/officeDocument/2006/relationships/slide" Target="slides/slide13.xml"/><Relationship Id="rId1" Type="http://schemas.openxmlformats.org/officeDocument/2006/relationships/slide" Target="slides/slide1.xml"/><Relationship Id="rId6" Type="http://schemas.openxmlformats.org/officeDocument/2006/relationships/slide" Target="slides/slide17.xml"/><Relationship Id="rId5" Type="http://schemas.openxmlformats.org/officeDocument/2006/relationships/slide" Target="slides/slide16.xml"/><Relationship Id="rId4" Type="http://schemas.openxmlformats.org/officeDocument/2006/relationships/slide" Target="slides/slide15.xml"/><Relationship Id="rId9" Type="http://schemas.openxmlformats.org/officeDocument/2006/relationships/slide" Target="slides/slide20.xml"/></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package" Target="../embeddings/Microsoft_Excel_Worksheet1.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r>
              <a:rPr lang="en-US" sz="1600" b="1" i="0" u="none" strike="noStrike" baseline="0">
                <a:effectLst/>
              </a:rPr>
              <a:t>TPC-H 30 TB </a:t>
            </a:r>
            <a:r>
              <a:rPr lang="en-US"/>
              <a:t>Run Time</a:t>
            </a:r>
            <a:r>
              <a:rPr lang="en-US" sz="1600" b="1" i="0" u="none" strike="noStrike" baseline="0">
                <a:effectLst/>
              </a:rPr>
              <a:t> - Lower Is Better</a:t>
            </a:r>
            <a:endParaRPr lang="en-US"/>
          </a:p>
        </c:rich>
      </c:tx>
      <c:layout>
        <c:manualLayout>
          <c:xMode val="edge"/>
          <c:yMode val="edge"/>
          <c:x val="0.30774818976773632"/>
          <c:y val="4.6248703448151456E-2"/>
        </c:manualLayout>
      </c:layout>
      <c:overlay val="0"/>
      <c:spPr>
        <a:noFill/>
        <a:ln>
          <a:noFill/>
        </a:ln>
        <a:effectLst/>
      </c:spPr>
      <c:txPr>
        <a:bodyPr rot="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'Gigaom Final Numbers'!$B$8</c:f>
              <c:strCache>
                <c:ptCount val="1"/>
                <c:pt idx="0">
                  <c:v>RS (s)</c:v>
                </c:pt>
              </c:strCache>
            </c:strRef>
          </c:tx>
          <c:spPr>
            <a:solidFill>
              <a:schemeClr val="accent2"/>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'Gigaom Final Numbers'!$A$9:$A$11</c:f>
              <c:numCache>
                <c:formatCode>General</c:formatCode>
                <c:ptCount val="3"/>
                <c:pt idx="0">
                  <c:v>10</c:v>
                </c:pt>
                <c:pt idx="1">
                  <c:v>30</c:v>
                </c:pt>
                <c:pt idx="2">
                  <c:v>60</c:v>
                </c:pt>
              </c:numCache>
            </c:numRef>
          </c:cat>
          <c:val>
            <c:numRef>
              <c:f>'Gigaom Final Numbers'!$B$9:$B$11</c:f>
              <c:numCache>
                <c:formatCode>0</c:formatCode>
                <c:ptCount val="3"/>
                <c:pt idx="0">
                  <c:v>4803</c:v>
                </c:pt>
                <c:pt idx="1">
                  <c:v>1522</c:v>
                </c:pt>
                <c:pt idx="2">
                  <c:v>804</c:v>
                </c:pt>
              </c:numCache>
            </c:numRef>
          </c:val>
          <c:extLst>
            <c:ext xmlns:c16="http://schemas.microsoft.com/office/drawing/2014/chart" uri="{C3380CC4-5D6E-409C-BE32-E72D297353CC}">
              <c16:uniqueId val="{00000000-4A8D-4573-91C9-CC0157964FC9}"/>
            </c:ext>
          </c:extLst>
        </c:ser>
        <c:ser>
          <c:idx val="1"/>
          <c:order val="1"/>
          <c:tx>
            <c:strRef>
              <c:f>'Gigaom Final Numbers'!$C$8</c:f>
              <c:strCache>
                <c:ptCount val="1"/>
                <c:pt idx="0">
                  <c:v>DW(s)</c:v>
                </c:pt>
              </c:strCache>
            </c:strRef>
          </c:tx>
          <c:spPr>
            <a:solidFill>
              <a:schemeClr val="accent3"/>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'Gigaom Final Numbers'!$A$9:$A$11</c:f>
              <c:numCache>
                <c:formatCode>General</c:formatCode>
                <c:ptCount val="3"/>
                <c:pt idx="0">
                  <c:v>10</c:v>
                </c:pt>
                <c:pt idx="1">
                  <c:v>30</c:v>
                </c:pt>
                <c:pt idx="2">
                  <c:v>60</c:v>
                </c:pt>
              </c:numCache>
            </c:numRef>
          </c:cat>
          <c:val>
            <c:numRef>
              <c:f>'Gigaom Final Numbers'!$C$9:$C$11</c:f>
              <c:numCache>
                <c:formatCode>0</c:formatCode>
                <c:ptCount val="3"/>
                <c:pt idx="0">
                  <c:v>2830</c:v>
                </c:pt>
                <c:pt idx="1">
                  <c:v>832</c:v>
                </c:pt>
                <c:pt idx="2">
                  <c:v>482</c:v>
                </c:pt>
              </c:numCache>
            </c:numRef>
          </c:val>
          <c:extLst>
            <c:ext xmlns:c16="http://schemas.microsoft.com/office/drawing/2014/chart" uri="{C3380CC4-5D6E-409C-BE32-E72D297353CC}">
              <c16:uniqueId val="{00000001-4A8D-4573-91C9-CC0157964FC9}"/>
            </c:ext>
          </c:extLst>
        </c:ser>
        <c:dLbls>
          <c:showLegendKey val="0"/>
          <c:showVal val="0"/>
          <c:showCatName val="0"/>
          <c:showSerName val="0"/>
          <c:showPercent val="0"/>
          <c:showBubbleSize val="0"/>
        </c:dLbls>
        <c:gapWidth val="100"/>
        <c:overlap val="-24"/>
        <c:axId val="862349808"/>
        <c:axId val="862354728"/>
      </c:barChart>
      <c:catAx>
        <c:axId val="862349808"/>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62354728"/>
        <c:crosses val="autoZero"/>
        <c:auto val="1"/>
        <c:lblAlgn val="ctr"/>
        <c:lblOffset val="100"/>
        <c:noMultiLvlLbl val="0"/>
      </c:catAx>
      <c:valAx>
        <c:axId val="862354728"/>
        <c:scaling>
          <c:orientation val="minMax"/>
        </c:scaling>
        <c:delete val="0"/>
        <c:axPos val="l"/>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6234980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r>
              <a:rPr lang="en-US" sz="1600" b="1" i="0" u="none" strike="noStrike" baseline="0">
                <a:effectLst/>
              </a:rPr>
              <a:t>TPC-H 30 TB </a:t>
            </a:r>
            <a:r>
              <a:rPr lang="en-US"/>
              <a:t>Price Performance </a:t>
            </a:r>
            <a:r>
              <a:rPr lang="en-US" sz="1600" b="1" i="0" u="none" strike="noStrike" baseline="0">
                <a:effectLst/>
              </a:rPr>
              <a:t> - Lower Is Better</a:t>
            </a:r>
            <a:r>
              <a:rPr lang="en-US"/>
              <a:t> </a:t>
            </a:r>
          </a:p>
        </c:rich>
      </c:tx>
      <c:layout>
        <c:manualLayout>
          <c:xMode val="edge"/>
          <c:yMode val="edge"/>
          <c:x val="0.19698884316197635"/>
          <c:y val="3.2407407407407406E-2"/>
        </c:manualLayout>
      </c:layout>
      <c:overlay val="0"/>
      <c:spPr>
        <a:noFill/>
        <a:ln>
          <a:noFill/>
        </a:ln>
        <a:effectLst/>
      </c:spPr>
      <c:txPr>
        <a:bodyPr rot="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2"/>
          <c:order val="0"/>
          <c:tx>
            <c:strRef>
              <c:f>'Gigaom Final Numbers'!$F$8</c:f>
              <c:strCache>
                <c:ptCount val="1"/>
                <c:pt idx="0">
                  <c:v>Price Perf RS</c:v>
                </c:pt>
              </c:strCache>
            </c:strRef>
          </c:tx>
          <c:spPr>
            <a:solidFill>
              <a:schemeClr val="accent2"/>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'Gigaom Final Numbers'!$A$9:$A$11</c:f>
              <c:numCache>
                <c:formatCode>General</c:formatCode>
                <c:ptCount val="3"/>
                <c:pt idx="0">
                  <c:v>10</c:v>
                </c:pt>
                <c:pt idx="1">
                  <c:v>30</c:v>
                </c:pt>
                <c:pt idx="2">
                  <c:v>60</c:v>
                </c:pt>
              </c:numCache>
            </c:numRef>
          </c:cat>
          <c:val>
            <c:numRef>
              <c:f>'Gigaom Final Numbers'!$F$9:$F$11</c:f>
              <c:numCache>
                <c:formatCode>_("$"* #,##0.00_);_("$"* \(#,##0.00\);_("$"* "-"??_);_(@_)</c:formatCode>
                <c:ptCount val="3"/>
                <c:pt idx="0">
                  <c:v>64.039999999999992</c:v>
                </c:pt>
                <c:pt idx="1">
                  <c:v>60.879999999999995</c:v>
                </c:pt>
                <c:pt idx="2">
                  <c:v>64.319999999999993</c:v>
                </c:pt>
              </c:numCache>
            </c:numRef>
          </c:val>
          <c:extLst>
            <c:ext xmlns:c16="http://schemas.microsoft.com/office/drawing/2014/chart" uri="{C3380CC4-5D6E-409C-BE32-E72D297353CC}">
              <c16:uniqueId val="{00000000-EA66-4F21-9A98-7596A41D07F2}"/>
            </c:ext>
          </c:extLst>
        </c:ser>
        <c:ser>
          <c:idx val="3"/>
          <c:order val="1"/>
          <c:tx>
            <c:strRef>
              <c:f>'Gigaom Final Numbers'!$G$8</c:f>
              <c:strCache>
                <c:ptCount val="1"/>
                <c:pt idx="0">
                  <c:v>Price Perf DW</c:v>
                </c:pt>
              </c:strCache>
            </c:strRef>
          </c:tx>
          <c:spPr>
            <a:solidFill>
              <a:schemeClr val="accent3"/>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'Gigaom Final Numbers'!$A$9:$A$11</c:f>
              <c:numCache>
                <c:formatCode>General</c:formatCode>
                <c:ptCount val="3"/>
                <c:pt idx="0">
                  <c:v>10</c:v>
                </c:pt>
                <c:pt idx="1">
                  <c:v>30</c:v>
                </c:pt>
                <c:pt idx="2">
                  <c:v>60</c:v>
                </c:pt>
              </c:numCache>
            </c:numRef>
          </c:cat>
          <c:val>
            <c:numRef>
              <c:f>'Gigaom Final Numbers'!$G$9:$G$11</c:f>
              <c:numCache>
                <c:formatCode>_("$"* #,##0.00_);_("$"* \(#,##0.00\);_("$"* "-"??_);_(@_)</c:formatCode>
                <c:ptCount val="3"/>
                <c:pt idx="0">
                  <c:v>49.352055555555559</c:v>
                </c:pt>
                <c:pt idx="1">
                  <c:v>42.427377777777778</c:v>
                </c:pt>
                <c:pt idx="2">
                  <c:v>48.83998888888889</c:v>
                </c:pt>
              </c:numCache>
            </c:numRef>
          </c:val>
          <c:extLst>
            <c:ext xmlns:c16="http://schemas.microsoft.com/office/drawing/2014/chart" uri="{C3380CC4-5D6E-409C-BE32-E72D297353CC}">
              <c16:uniqueId val="{00000001-EA66-4F21-9A98-7596A41D07F2}"/>
            </c:ext>
          </c:extLst>
        </c:ser>
        <c:dLbls>
          <c:showLegendKey val="0"/>
          <c:showVal val="0"/>
          <c:showCatName val="0"/>
          <c:showSerName val="0"/>
          <c:showPercent val="0"/>
          <c:showBubbleSize val="0"/>
        </c:dLbls>
        <c:gapWidth val="100"/>
        <c:overlap val="-24"/>
        <c:axId val="487987560"/>
        <c:axId val="487988872"/>
      </c:barChart>
      <c:catAx>
        <c:axId val="487987560"/>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87988872"/>
        <c:crosses val="autoZero"/>
        <c:auto val="1"/>
        <c:lblAlgn val="ctr"/>
        <c:lblOffset val="100"/>
        <c:noMultiLvlLbl val="0"/>
      </c:catAx>
      <c:valAx>
        <c:axId val="487988872"/>
        <c:scaling>
          <c:orientation val="minMax"/>
        </c:scaling>
        <c:delete val="0"/>
        <c:axPos val="l"/>
        <c:numFmt formatCode="_(&quot;$&quot;* #,##0_);_(&quot;$&quot;* \(#,##0\);_(&quot;$&quot;* &quot;-&quot;_);_(@_)"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8798756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charts/style2.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2565"/>
            <a:ext cx="2945659" cy="496332"/>
          </a:xfrm>
          <a:prstGeom prst="rect">
            <a:avLst/>
          </a:prstGeom>
        </p:spPr>
        <p:txBody>
          <a:bodyPr vert="horz" lIns="93172" tIns="46587" rIns="93172" bIns="46587"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50443" y="0"/>
            <a:ext cx="2945659" cy="496332"/>
          </a:xfrm>
          <a:prstGeom prst="rect">
            <a:avLst/>
          </a:prstGeom>
        </p:spPr>
        <p:txBody>
          <a:bodyPr vert="horz" lIns="93172" tIns="46587" rIns="93172" bIns="46587" rtlCol="0"/>
          <a:lstStyle>
            <a:lvl1pPr algn="r">
              <a:defRPr sz="1200"/>
            </a:lvl1pPr>
          </a:lstStyle>
          <a:p>
            <a:fld id="{8C8D045D-9A66-44E7-900A-FC6D0BD4E54A}" type="datetime8">
              <a:rPr lang="en-US" smtClean="0">
                <a:latin typeface="Segoe UI" pitchFamily="34" charset="0"/>
              </a:rPr>
              <a:t>10/30/2018 9:02 PM</a:t>
            </a:fld>
            <a:endParaRPr lang="en-US">
              <a:latin typeface="Segoe UI" pitchFamily="34" charset="0"/>
            </a:endParaRPr>
          </a:p>
        </p:txBody>
      </p:sp>
      <p:sp>
        <p:nvSpPr>
          <p:cNvPr id="8" name="Footer Placeholder 7"/>
          <p:cNvSpPr>
            <a:spLocks noGrp="1"/>
          </p:cNvSpPr>
          <p:nvPr>
            <p:ph type="ftr" sz="quarter" idx="2"/>
          </p:nvPr>
        </p:nvSpPr>
        <p:spPr>
          <a:xfrm>
            <a:off x="0" y="9428583"/>
            <a:ext cx="5744035" cy="360888"/>
          </a:xfrm>
          <a:prstGeom prst="rect">
            <a:avLst/>
          </a:prstGeom>
        </p:spPr>
        <p:txBody>
          <a:bodyPr vert="horz" lIns="93172" tIns="46587" rIns="93172" bIns="46587" rtlCol="0" anchor="b"/>
          <a:lstStyle>
            <a:lvl1pPr algn="l">
              <a:defRPr sz="1200"/>
            </a:lvl1pPr>
          </a:lstStyle>
          <a:p>
            <a:pPr marL="406011" defTabSz="931416"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32705" y="9428584"/>
            <a:ext cx="1063396" cy="496332"/>
          </a:xfrm>
          <a:prstGeom prst="rect">
            <a:avLst/>
          </a:prstGeom>
        </p:spPr>
        <p:txBody>
          <a:bodyPr vert="horz" lIns="93172" tIns="46587" rIns="93172" bIns="46587"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2"/>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45659" cy="496332"/>
          </a:xfrm>
          <a:prstGeom prst="rect">
            <a:avLst/>
          </a:prstGeom>
        </p:spPr>
        <p:txBody>
          <a:bodyPr vert="horz" lIns="93172" tIns="46587" rIns="93172" bIns="46587"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90488" y="744538"/>
            <a:ext cx="6616700" cy="3722687"/>
          </a:xfrm>
          <a:prstGeom prst="rect">
            <a:avLst/>
          </a:prstGeom>
          <a:noFill/>
          <a:ln w="12700">
            <a:solidFill>
              <a:prstClr val="black"/>
            </a:solidFill>
          </a:ln>
        </p:spPr>
        <p:txBody>
          <a:bodyPr vert="horz" lIns="93172" tIns="46587" rIns="93172" bIns="46587" rtlCol="0" anchor="ctr"/>
          <a:lstStyle/>
          <a:p>
            <a:endParaRPr lang="en-US"/>
          </a:p>
        </p:txBody>
      </p:sp>
      <p:sp>
        <p:nvSpPr>
          <p:cNvPr id="10" name="Footer Placeholder 9"/>
          <p:cNvSpPr>
            <a:spLocks noGrp="1"/>
          </p:cNvSpPr>
          <p:nvPr>
            <p:ph type="ftr" sz="quarter" idx="4"/>
          </p:nvPr>
        </p:nvSpPr>
        <p:spPr>
          <a:xfrm>
            <a:off x="0" y="9430308"/>
            <a:ext cx="5868659" cy="386431"/>
          </a:xfrm>
          <a:prstGeom prst="rect">
            <a:avLst/>
          </a:prstGeom>
        </p:spPr>
        <p:txBody>
          <a:bodyPr vert="horz" lIns="93172" tIns="46587" rIns="93172" bIns="46587" rtlCol="0" anchor="b"/>
          <a:lstStyle>
            <a:lvl1pPr marL="582327" indent="0" algn="l">
              <a:defRPr sz="1200"/>
            </a:lvl1pPr>
          </a:lstStyle>
          <a:p>
            <a:pPr defTabSz="93141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50443" y="0"/>
            <a:ext cx="2945659" cy="496332"/>
          </a:xfrm>
          <a:prstGeom prst="rect">
            <a:avLst/>
          </a:prstGeom>
        </p:spPr>
        <p:txBody>
          <a:bodyPr vert="horz" lIns="93172" tIns="46587" rIns="93172" bIns="46587" rtlCol="0"/>
          <a:lstStyle>
            <a:lvl1pPr algn="r">
              <a:defRPr sz="1200">
                <a:latin typeface="Segoe UI" pitchFamily="34" charset="0"/>
              </a:defRPr>
            </a:lvl1pPr>
          </a:lstStyle>
          <a:p>
            <a:fld id="{38EEC551-8CDA-4EB6-89BB-2A86C9F091C8}" type="datetime8">
              <a:rPr lang="en-US" smtClean="0"/>
              <a:t>10/30/2018 9:02 PM</a:t>
            </a:fld>
            <a:endParaRPr lang="en-US"/>
          </a:p>
        </p:txBody>
      </p:sp>
      <p:sp>
        <p:nvSpPr>
          <p:cNvPr id="12" name="Notes Placeholder 11"/>
          <p:cNvSpPr>
            <a:spLocks noGrp="1"/>
          </p:cNvSpPr>
          <p:nvPr>
            <p:ph type="body" sz="quarter" idx="3"/>
          </p:nvPr>
        </p:nvSpPr>
        <p:spPr>
          <a:xfrm>
            <a:off x="679768" y="4715153"/>
            <a:ext cx="5438140" cy="4466987"/>
          </a:xfrm>
          <a:prstGeom prst="rect">
            <a:avLst/>
          </a:prstGeom>
        </p:spPr>
        <p:txBody>
          <a:bodyPr vert="horz" lIns="93172" tIns="46587" rIns="93172" bIns="46587"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857329" y="9428584"/>
            <a:ext cx="938772" cy="496332"/>
          </a:xfrm>
          <a:prstGeom prst="rect">
            <a:avLst/>
          </a:prstGeom>
        </p:spPr>
        <p:txBody>
          <a:bodyPr vert="horz" lIns="93172" tIns="46587" rIns="93172" bIns="46587"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10/30/2018 9:25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051492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27" marR="0" lvl="0" indent="0" algn="l" defTabSz="931416"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10/30/2018 9:02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623824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27" marR="0" lvl="0" indent="0" algn="l" defTabSz="931416"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10/30/2018 9:02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061557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27" marR="0" lvl="0" indent="0" algn="l" defTabSz="931416"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10/30/2018 9:02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341098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Cloud Data Warehouses break the mold by separating compute from storage</a:t>
            </a:r>
          </a:p>
          <a:p>
            <a:pPr marL="171450" indent="-171450">
              <a:buFont typeface="Arial" panose="020B0604020202020204" pitchFamily="34" charset="0"/>
              <a:buChar char="•"/>
            </a:pPr>
            <a:r>
              <a:rPr lang="en-US"/>
              <a:t>Store as much data as you want</a:t>
            </a:r>
          </a:p>
          <a:p>
            <a:pPr marL="171450" indent="-171450">
              <a:buFont typeface="Arial" panose="020B0604020202020204" pitchFamily="34" charset="0"/>
              <a:buChar char="•"/>
            </a:pPr>
            <a:r>
              <a:rPr lang="en-US"/>
              <a:t>Pay for the performance you require</a:t>
            </a:r>
          </a:p>
          <a:p>
            <a:pPr marL="171450" indent="-171450">
              <a:buFont typeface="Arial" panose="020B0604020202020204" pitchFamily="34" charset="0"/>
              <a:buChar char="•"/>
            </a:pPr>
            <a:endParaRPr lang="en-US"/>
          </a:p>
          <a:p>
            <a:r>
              <a:rPr lang="en-US"/>
              <a:t>SQLDW introduces an automated cache that keeps a copy of your data close to the CPUs to </a:t>
            </a:r>
            <a:r>
              <a:rPr lang="en-US" err="1"/>
              <a:t>maximise</a:t>
            </a:r>
            <a:r>
              <a:rPr lang="en-US"/>
              <a:t> performance</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10/30/2018 9:25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012077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i="0" kern="1200">
                <a:solidFill>
                  <a:schemeClr val="tx1"/>
                </a:solidFill>
                <a:effectLst/>
                <a:latin typeface="Segoe UI Light" pitchFamily="34" charset="0"/>
                <a:ea typeface="+mn-ea"/>
                <a:cs typeface="+mn-cs"/>
              </a:rPr>
              <a:t>Non-Volatile Memory / Flash Memory hosting Cache and tempdb</a:t>
            </a:r>
          </a:p>
          <a:p>
            <a:r>
              <a:rPr lang="en-US" sz="900" b="0" i="0" kern="1200">
                <a:solidFill>
                  <a:schemeClr val="tx1"/>
                </a:solidFill>
                <a:effectLst/>
                <a:latin typeface="Segoe UI Light" pitchFamily="34" charset="0"/>
                <a:ea typeface="+mn-ea"/>
                <a:cs typeface="+mn-cs"/>
              </a:rPr>
              <a:t>NVM Express reduces </a:t>
            </a:r>
            <a:r>
              <a:rPr lang="en-US" sz="900" b="0" i="0" u="none" strike="noStrike" kern="1200">
                <a:solidFill>
                  <a:schemeClr val="tx1"/>
                </a:solidFill>
                <a:effectLst/>
                <a:latin typeface="Segoe UI Light" pitchFamily="34" charset="0"/>
                <a:ea typeface="+mn-ea"/>
                <a:cs typeface="+mn-cs"/>
              </a:rPr>
              <a:t>I/O </a:t>
            </a:r>
            <a:r>
              <a:rPr lang="en-US" sz="900" b="0" i="0" kern="1200">
                <a:solidFill>
                  <a:schemeClr val="tx1"/>
                </a:solidFill>
                <a:effectLst/>
                <a:latin typeface="Segoe UI Light" pitchFamily="34" charset="0"/>
                <a:ea typeface="+mn-ea"/>
                <a:cs typeface="+mn-cs"/>
              </a:rPr>
              <a:t>overhead and brings various performance improvements in comparison to previous logical-device interfaces, including multiple, long command queues, and reduced latency.</a:t>
            </a:r>
            <a:endParaRPr lang="en-GB"/>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10/30/2018 9:25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54556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Aft>
                <a:spcPts val="600"/>
              </a:spcAft>
            </a:pPr>
            <a:r>
              <a:rPr lang="en-NZ" sz="900" dirty="0">
                <a:gradFill>
                  <a:gsLst>
                    <a:gs pos="2917">
                      <a:schemeClr val="tx1"/>
                    </a:gs>
                    <a:gs pos="30000">
                      <a:schemeClr val="tx1"/>
                    </a:gs>
                  </a:gsLst>
                  <a:lin ang="5400000" scaled="0"/>
                </a:gradFill>
              </a:rPr>
              <a:t>Will contain any Market related content</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3141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10/30/2018 9:02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41276209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3141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10/30/2018 9:02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31827701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27" marR="0" lvl="0" indent="0" algn="l" defTabSz="931416"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10/30/2018 9:02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682030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27" marR="0" lvl="0" indent="0" algn="l" defTabSz="931416"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10/30/2018 9:02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051766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27" marR="0" lvl="0" indent="0" algn="l" defTabSz="931416"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10/30/2018 9:02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183420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27" marR="0" lvl="0" indent="0" algn="l" defTabSz="931416"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10/30/2018 9:02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9040568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jp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emf"/><Relationship Id="rId1" Type="http://schemas.openxmlformats.org/officeDocument/2006/relationships/slideMaster" Target="../slideMasters/slideMaster5.xml"/><Relationship Id="rId4" Type="http://schemas.openxmlformats.org/officeDocument/2006/relationships/image" Target="../media/image17.pn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8.jpg"/><Relationship Id="rId1" Type="http://schemas.openxmlformats.org/officeDocument/2006/relationships/slideMaster" Target="../slideMasters/slideMaster5.xml"/><Relationship Id="rId4" Type="http://schemas.openxmlformats.org/officeDocument/2006/relationships/image" Target="../media/image20.png"/></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hoto_Option">
    <p:bg>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71398" y="1211287"/>
            <a:ext cx="6404040" cy="36576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a:gradFill>
                  <a:gsLst>
                    <a:gs pos="2000">
                      <a:schemeClr val="tx1"/>
                    </a:gs>
                    <a:gs pos="98000">
                      <a:schemeClr val="tx1"/>
                    </a:gs>
                  </a:gsLst>
                  <a:lin ang="5400000" scaled="1"/>
                </a:gradFill>
                <a:ea typeface="Segoe UI" pitchFamily="34" charset="0"/>
                <a:cs typeface="Segoe UI" pitchFamily="34" charset="0"/>
              </a:rPr>
              <a:t>    </a:t>
            </a:r>
          </a:p>
        </p:txBody>
      </p:sp>
      <p:sp>
        <p:nvSpPr>
          <p:cNvPr id="9" name="Title 1"/>
          <p:cNvSpPr>
            <a:spLocks noGrp="1"/>
          </p:cNvSpPr>
          <p:nvPr userDrawn="1">
            <p:ph type="title" hasCustomPrompt="1"/>
          </p:nvPr>
        </p:nvSpPr>
        <p:spPr bwMode="auto">
          <a:xfrm>
            <a:off x="274702" y="2125683"/>
            <a:ext cx="6400736" cy="1828800"/>
          </a:xfrm>
          <a:prstGeom prst="rect">
            <a:avLst/>
          </a:prstGeom>
          <a:noFill/>
        </p:spPr>
        <p:txBody>
          <a:bodyPr lIns="146304" tIns="91440" rIns="146304" bIns="91440" anchor="t" anchorCtr="0"/>
          <a:lstStyle>
            <a:lvl1pPr>
              <a:defRPr sz="5400" spc="-100" baseline="0">
                <a:gradFill>
                  <a:gsLst>
                    <a:gs pos="2000">
                      <a:schemeClr val="tx1"/>
                    </a:gs>
                    <a:gs pos="98000">
                      <a:schemeClr val="tx1"/>
                    </a:gs>
                  </a:gsLst>
                  <a:lin ang="5400000" scaled="1"/>
                </a:gradFill>
              </a:defRPr>
            </a:lvl1pPr>
          </a:lstStyle>
          <a:p>
            <a:r>
              <a:rPr lang="en-US"/>
              <a:t>Presentation title</a:t>
            </a:r>
          </a:p>
        </p:txBody>
      </p:sp>
      <p:sp>
        <p:nvSpPr>
          <p:cNvPr id="3" name="Text Placeholder 2"/>
          <p:cNvSpPr>
            <a:spLocks noGrp="1"/>
          </p:cNvSpPr>
          <p:nvPr userDrawn="1">
            <p:ph type="body" sz="quarter" idx="14" hasCustomPrompt="1"/>
          </p:nvPr>
        </p:nvSpPr>
        <p:spPr bwMode="auto">
          <a:xfrm>
            <a:off x="273050" y="3954463"/>
            <a:ext cx="5487988" cy="1828800"/>
          </a:xfrm>
          <a:noFill/>
        </p:spPr>
        <p:txBody>
          <a:bodyPr tIns="109728" bIns="109728">
            <a:noAutofit/>
          </a:bodyPr>
          <a:lstStyle>
            <a:lvl1pPr marL="0" indent="0">
              <a:spcBef>
                <a:spcPts val="0"/>
              </a:spcBef>
              <a:buNone/>
              <a:defRPr sz="3200">
                <a:gradFill>
                  <a:gsLst>
                    <a:gs pos="2000">
                      <a:schemeClr val="tx1"/>
                    </a:gs>
                    <a:gs pos="98000">
                      <a:schemeClr val="tx1"/>
                    </a:gs>
                  </a:gsLst>
                  <a:lin ang="5400000" scaled="1"/>
                </a:gradFill>
              </a:defRPr>
            </a:lvl1pPr>
          </a:lstStyle>
          <a:p>
            <a:pPr lvl="0"/>
            <a:r>
              <a:rPr lang="en-US"/>
              <a:t>Speaker Name</a:t>
            </a:r>
          </a:p>
        </p:txBody>
      </p:sp>
      <p:pic>
        <p:nvPicPr>
          <p:cNvPr id="229" name="Picture 22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80" y="6120853"/>
            <a:ext cx="1828800" cy="393896"/>
          </a:xfrm>
          <a:prstGeom prst="rect">
            <a:avLst/>
          </a:prstGeom>
        </p:spPr>
      </p:pic>
      <p:sp>
        <p:nvSpPr>
          <p:cNvPr id="230" name="Freeform 229"/>
          <p:cNvSpPr>
            <a:spLocks/>
          </p:cNvSpPr>
          <p:nvPr userDrawn="1"/>
        </p:nvSpPr>
        <p:spPr bwMode="auto">
          <a:xfrm>
            <a:off x="10633303" y="2540869"/>
            <a:ext cx="1228270" cy="499194"/>
          </a:xfrm>
          <a:custGeom>
            <a:avLst/>
            <a:gdLst>
              <a:gd name="T0" fmla="*/ 621 w 696"/>
              <a:gd name="T1" fmla="*/ 132 h 281"/>
              <a:gd name="T2" fmla="*/ 609 w 696"/>
              <a:gd name="T3" fmla="*/ 133 h 281"/>
              <a:gd name="T4" fmla="*/ 469 w 696"/>
              <a:gd name="T5" fmla="*/ 0 h 281"/>
              <a:gd name="T6" fmla="*/ 333 w 696"/>
              <a:gd name="T7" fmla="*/ 104 h 281"/>
              <a:gd name="T8" fmla="*/ 258 w 696"/>
              <a:gd name="T9" fmla="*/ 73 h 281"/>
              <a:gd name="T10" fmla="*/ 155 w 696"/>
              <a:gd name="T11" fmla="*/ 167 h 281"/>
              <a:gd name="T12" fmla="*/ 105 w 696"/>
              <a:gd name="T13" fmla="*/ 190 h 281"/>
              <a:gd name="T14" fmla="*/ 58 w 696"/>
              <a:gd name="T15" fmla="*/ 166 h 281"/>
              <a:gd name="T16" fmla="*/ 0 w 696"/>
              <a:gd name="T17" fmla="*/ 224 h 281"/>
              <a:gd name="T18" fmla="*/ 58 w 696"/>
              <a:gd name="T19" fmla="*/ 281 h 281"/>
              <a:gd name="T20" fmla="*/ 74 w 696"/>
              <a:gd name="T21" fmla="*/ 281 h 281"/>
              <a:gd name="T22" fmla="*/ 264 w 696"/>
              <a:gd name="T23" fmla="*/ 281 h 281"/>
              <a:gd name="T24" fmla="*/ 370 w 696"/>
              <a:gd name="T25" fmla="*/ 281 h 281"/>
              <a:gd name="T26" fmla="*/ 626 w 696"/>
              <a:gd name="T27" fmla="*/ 281 h 281"/>
              <a:gd name="T28" fmla="*/ 626 w 696"/>
              <a:gd name="T29" fmla="*/ 281 h 281"/>
              <a:gd name="T30" fmla="*/ 696 w 696"/>
              <a:gd name="T31" fmla="*/ 207 h 281"/>
              <a:gd name="T32" fmla="*/ 621 w 696"/>
              <a:gd name="T33" fmla="*/ 132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96" h="281">
                <a:moveTo>
                  <a:pt x="621" y="132"/>
                </a:moveTo>
                <a:cubicBezTo>
                  <a:pt x="617" y="132"/>
                  <a:pt x="613" y="133"/>
                  <a:pt x="609" y="133"/>
                </a:cubicBezTo>
                <a:cubicBezTo>
                  <a:pt x="606" y="59"/>
                  <a:pt x="544" y="0"/>
                  <a:pt x="469" y="0"/>
                </a:cubicBezTo>
                <a:cubicBezTo>
                  <a:pt x="403" y="0"/>
                  <a:pt x="349" y="44"/>
                  <a:pt x="333" y="104"/>
                </a:cubicBezTo>
                <a:cubicBezTo>
                  <a:pt x="314" y="85"/>
                  <a:pt x="287" y="73"/>
                  <a:pt x="258" y="73"/>
                </a:cubicBezTo>
                <a:cubicBezTo>
                  <a:pt x="204" y="73"/>
                  <a:pt x="160" y="114"/>
                  <a:pt x="155" y="167"/>
                </a:cubicBezTo>
                <a:cubicBezTo>
                  <a:pt x="136" y="170"/>
                  <a:pt x="119" y="178"/>
                  <a:pt x="105" y="190"/>
                </a:cubicBezTo>
                <a:cubicBezTo>
                  <a:pt x="95" y="175"/>
                  <a:pt x="78" y="166"/>
                  <a:pt x="58" y="166"/>
                </a:cubicBezTo>
                <a:cubicBezTo>
                  <a:pt x="26" y="166"/>
                  <a:pt x="0" y="192"/>
                  <a:pt x="0" y="224"/>
                </a:cubicBezTo>
                <a:cubicBezTo>
                  <a:pt x="0" y="256"/>
                  <a:pt x="26" y="281"/>
                  <a:pt x="58" y="281"/>
                </a:cubicBezTo>
                <a:cubicBezTo>
                  <a:pt x="74" y="281"/>
                  <a:pt x="74" y="281"/>
                  <a:pt x="74" y="281"/>
                </a:cubicBezTo>
                <a:cubicBezTo>
                  <a:pt x="264" y="281"/>
                  <a:pt x="264" y="281"/>
                  <a:pt x="264" y="281"/>
                </a:cubicBezTo>
                <a:cubicBezTo>
                  <a:pt x="370" y="281"/>
                  <a:pt x="370" y="281"/>
                  <a:pt x="370" y="281"/>
                </a:cubicBezTo>
                <a:cubicBezTo>
                  <a:pt x="626" y="281"/>
                  <a:pt x="626" y="281"/>
                  <a:pt x="626" y="281"/>
                </a:cubicBezTo>
                <a:cubicBezTo>
                  <a:pt x="626" y="281"/>
                  <a:pt x="626" y="281"/>
                  <a:pt x="626" y="281"/>
                </a:cubicBezTo>
                <a:cubicBezTo>
                  <a:pt x="665" y="279"/>
                  <a:pt x="696" y="247"/>
                  <a:pt x="696" y="207"/>
                </a:cubicBezTo>
                <a:cubicBezTo>
                  <a:pt x="696" y="166"/>
                  <a:pt x="662" y="132"/>
                  <a:pt x="621" y="132"/>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231" name="Group 230"/>
          <p:cNvGrpSpPr/>
          <p:nvPr userDrawn="1"/>
        </p:nvGrpSpPr>
        <p:grpSpPr bwMode="auto">
          <a:xfrm>
            <a:off x="6362728" y="3629515"/>
            <a:ext cx="5396739" cy="2131262"/>
            <a:chOff x="8040688" y="7151688"/>
            <a:chExt cx="6745287" cy="2663825"/>
          </a:xfrm>
        </p:grpSpPr>
        <p:sp>
          <p:nvSpPr>
            <p:cNvPr id="232" name="Freeform 5"/>
            <p:cNvSpPr>
              <a:spLocks noEditPoints="1"/>
            </p:cNvSpPr>
            <p:nvPr userDrawn="1"/>
          </p:nvSpPr>
          <p:spPr bwMode="auto">
            <a:xfrm>
              <a:off x="10498138" y="7808913"/>
              <a:ext cx="776287" cy="774700"/>
            </a:xfrm>
            <a:custGeom>
              <a:avLst/>
              <a:gdLst>
                <a:gd name="T0" fmla="*/ 50 w 221"/>
                <a:gd name="T1" fmla="*/ 202 h 220"/>
                <a:gd name="T2" fmla="*/ 73 w 221"/>
                <a:gd name="T3" fmla="*/ 186 h 220"/>
                <a:gd name="T4" fmla="*/ 86 w 221"/>
                <a:gd name="T5" fmla="*/ 183 h 220"/>
                <a:gd name="T6" fmla="*/ 95 w 221"/>
                <a:gd name="T7" fmla="*/ 185 h 220"/>
                <a:gd name="T8" fmla="*/ 109 w 221"/>
                <a:gd name="T9" fmla="*/ 214 h 220"/>
                <a:gd name="T10" fmla="*/ 133 w 221"/>
                <a:gd name="T11" fmla="*/ 218 h 220"/>
                <a:gd name="T12" fmla="*/ 138 w 221"/>
                <a:gd name="T13" fmla="*/ 191 h 220"/>
                <a:gd name="T14" fmla="*/ 145 w 221"/>
                <a:gd name="T15" fmla="*/ 179 h 220"/>
                <a:gd name="T16" fmla="*/ 153 w 221"/>
                <a:gd name="T17" fmla="*/ 174 h 220"/>
                <a:gd name="T18" fmla="*/ 183 w 221"/>
                <a:gd name="T19" fmla="*/ 184 h 220"/>
                <a:gd name="T20" fmla="*/ 202 w 221"/>
                <a:gd name="T21" fmla="*/ 170 h 220"/>
                <a:gd name="T22" fmla="*/ 187 w 221"/>
                <a:gd name="T23" fmla="*/ 148 h 220"/>
                <a:gd name="T24" fmla="*/ 183 w 221"/>
                <a:gd name="T25" fmla="*/ 134 h 220"/>
                <a:gd name="T26" fmla="*/ 186 w 221"/>
                <a:gd name="T27" fmla="*/ 125 h 220"/>
                <a:gd name="T28" fmla="*/ 215 w 221"/>
                <a:gd name="T29" fmla="*/ 111 h 220"/>
                <a:gd name="T30" fmla="*/ 218 w 221"/>
                <a:gd name="T31" fmla="*/ 88 h 220"/>
                <a:gd name="T32" fmla="*/ 191 w 221"/>
                <a:gd name="T33" fmla="*/ 83 h 220"/>
                <a:gd name="T34" fmla="*/ 179 w 221"/>
                <a:gd name="T35" fmla="*/ 76 h 220"/>
                <a:gd name="T36" fmla="*/ 175 w 221"/>
                <a:gd name="T37" fmla="*/ 67 h 220"/>
                <a:gd name="T38" fmla="*/ 185 w 221"/>
                <a:gd name="T39" fmla="*/ 37 h 220"/>
                <a:gd name="T40" fmla="*/ 171 w 221"/>
                <a:gd name="T41" fmla="*/ 18 h 220"/>
                <a:gd name="T42" fmla="*/ 148 w 221"/>
                <a:gd name="T43" fmla="*/ 34 h 220"/>
                <a:gd name="T44" fmla="*/ 135 w 221"/>
                <a:gd name="T45" fmla="*/ 37 h 220"/>
                <a:gd name="T46" fmla="*/ 126 w 221"/>
                <a:gd name="T47" fmla="*/ 34 h 220"/>
                <a:gd name="T48" fmla="*/ 112 w 221"/>
                <a:gd name="T49" fmla="*/ 6 h 220"/>
                <a:gd name="T50" fmla="*/ 88 w 221"/>
                <a:gd name="T51" fmla="*/ 2 h 220"/>
                <a:gd name="T52" fmla="*/ 83 w 221"/>
                <a:gd name="T53" fmla="*/ 29 h 220"/>
                <a:gd name="T54" fmla="*/ 68 w 221"/>
                <a:gd name="T55" fmla="*/ 46 h 220"/>
                <a:gd name="T56" fmla="*/ 38 w 221"/>
                <a:gd name="T57" fmla="*/ 35 h 220"/>
                <a:gd name="T58" fmla="*/ 19 w 221"/>
                <a:gd name="T59" fmla="*/ 49 h 220"/>
                <a:gd name="T60" fmla="*/ 34 w 221"/>
                <a:gd name="T61" fmla="*/ 72 h 220"/>
                <a:gd name="T62" fmla="*/ 35 w 221"/>
                <a:gd name="T63" fmla="*/ 96 h 220"/>
                <a:gd name="T64" fmla="*/ 6 w 221"/>
                <a:gd name="T65" fmla="*/ 109 h 220"/>
                <a:gd name="T66" fmla="*/ 3 w 221"/>
                <a:gd name="T67" fmla="*/ 132 h 220"/>
                <a:gd name="T68" fmla="*/ 30 w 221"/>
                <a:gd name="T69" fmla="*/ 137 h 220"/>
                <a:gd name="T70" fmla="*/ 46 w 221"/>
                <a:gd name="T71" fmla="*/ 152 h 220"/>
                <a:gd name="T72" fmla="*/ 46 w 221"/>
                <a:gd name="T73" fmla="*/ 166 h 220"/>
                <a:gd name="T74" fmla="*/ 37 w 221"/>
                <a:gd name="T75" fmla="*/ 192 h 220"/>
                <a:gd name="T76" fmla="*/ 78 w 221"/>
                <a:gd name="T77" fmla="*/ 85 h 220"/>
                <a:gd name="T78" fmla="*/ 142 w 221"/>
                <a:gd name="T79" fmla="*/ 134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21" h="220">
                  <a:moveTo>
                    <a:pt x="37" y="192"/>
                  </a:moveTo>
                  <a:cubicBezTo>
                    <a:pt x="50" y="202"/>
                    <a:pt x="50" y="202"/>
                    <a:pt x="50" y="202"/>
                  </a:cubicBezTo>
                  <a:cubicBezTo>
                    <a:pt x="52" y="203"/>
                    <a:pt x="56" y="203"/>
                    <a:pt x="59" y="201"/>
                  </a:cubicBezTo>
                  <a:cubicBezTo>
                    <a:pt x="73" y="186"/>
                    <a:pt x="73" y="186"/>
                    <a:pt x="73" y="186"/>
                  </a:cubicBezTo>
                  <a:cubicBezTo>
                    <a:pt x="78" y="181"/>
                    <a:pt x="82" y="181"/>
                    <a:pt x="85" y="183"/>
                  </a:cubicBezTo>
                  <a:cubicBezTo>
                    <a:pt x="86" y="183"/>
                    <a:pt x="86" y="183"/>
                    <a:pt x="86" y="183"/>
                  </a:cubicBezTo>
                  <a:cubicBezTo>
                    <a:pt x="89" y="184"/>
                    <a:pt x="92" y="185"/>
                    <a:pt x="95" y="185"/>
                  </a:cubicBezTo>
                  <a:cubicBezTo>
                    <a:pt x="95" y="185"/>
                    <a:pt x="95" y="185"/>
                    <a:pt x="95" y="185"/>
                  </a:cubicBezTo>
                  <a:cubicBezTo>
                    <a:pt x="99" y="186"/>
                    <a:pt x="103" y="188"/>
                    <a:pt x="105" y="195"/>
                  </a:cubicBezTo>
                  <a:cubicBezTo>
                    <a:pt x="109" y="214"/>
                    <a:pt x="109" y="214"/>
                    <a:pt x="109" y="214"/>
                  </a:cubicBezTo>
                  <a:cubicBezTo>
                    <a:pt x="110" y="218"/>
                    <a:pt x="114" y="220"/>
                    <a:pt x="116" y="220"/>
                  </a:cubicBezTo>
                  <a:cubicBezTo>
                    <a:pt x="133" y="218"/>
                    <a:pt x="133" y="218"/>
                    <a:pt x="133" y="218"/>
                  </a:cubicBezTo>
                  <a:cubicBezTo>
                    <a:pt x="135" y="217"/>
                    <a:pt x="138" y="214"/>
                    <a:pt x="138" y="210"/>
                  </a:cubicBezTo>
                  <a:cubicBezTo>
                    <a:pt x="138" y="191"/>
                    <a:pt x="138" y="191"/>
                    <a:pt x="138" y="191"/>
                  </a:cubicBezTo>
                  <a:cubicBezTo>
                    <a:pt x="138" y="184"/>
                    <a:pt x="141" y="181"/>
                    <a:pt x="144" y="179"/>
                  </a:cubicBezTo>
                  <a:cubicBezTo>
                    <a:pt x="144" y="179"/>
                    <a:pt x="145" y="179"/>
                    <a:pt x="145" y="179"/>
                  </a:cubicBezTo>
                  <a:cubicBezTo>
                    <a:pt x="147" y="177"/>
                    <a:pt x="150" y="176"/>
                    <a:pt x="153" y="174"/>
                  </a:cubicBezTo>
                  <a:cubicBezTo>
                    <a:pt x="153" y="174"/>
                    <a:pt x="153" y="174"/>
                    <a:pt x="153" y="174"/>
                  </a:cubicBezTo>
                  <a:cubicBezTo>
                    <a:pt x="156" y="172"/>
                    <a:pt x="161" y="171"/>
                    <a:pt x="167" y="174"/>
                  </a:cubicBezTo>
                  <a:cubicBezTo>
                    <a:pt x="183" y="184"/>
                    <a:pt x="183" y="184"/>
                    <a:pt x="183" y="184"/>
                  </a:cubicBezTo>
                  <a:cubicBezTo>
                    <a:pt x="187" y="186"/>
                    <a:pt x="191" y="185"/>
                    <a:pt x="192" y="183"/>
                  </a:cubicBezTo>
                  <a:cubicBezTo>
                    <a:pt x="202" y="170"/>
                    <a:pt x="202" y="170"/>
                    <a:pt x="202" y="170"/>
                  </a:cubicBezTo>
                  <a:cubicBezTo>
                    <a:pt x="204" y="169"/>
                    <a:pt x="204" y="164"/>
                    <a:pt x="201" y="161"/>
                  </a:cubicBezTo>
                  <a:cubicBezTo>
                    <a:pt x="187" y="148"/>
                    <a:pt x="187" y="148"/>
                    <a:pt x="187" y="148"/>
                  </a:cubicBezTo>
                  <a:cubicBezTo>
                    <a:pt x="182" y="143"/>
                    <a:pt x="182" y="139"/>
                    <a:pt x="183" y="135"/>
                  </a:cubicBezTo>
                  <a:cubicBezTo>
                    <a:pt x="183" y="135"/>
                    <a:pt x="183" y="135"/>
                    <a:pt x="183" y="134"/>
                  </a:cubicBezTo>
                  <a:cubicBezTo>
                    <a:pt x="184" y="131"/>
                    <a:pt x="185" y="128"/>
                    <a:pt x="186" y="126"/>
                  </a:cubicBezTo>
                  <a:cubicBezTo>
                    <a:pt x="186" y="125"/>
                    <a:pt x="186" y="125"/>
                    <a:pt x="186" y="125"/>
                  </a:cubicBezTo>
                  <a:cubicBezTo>
                    <a:pt x="187" y="121"/>
                    <a:pt x="189" y="117"/>
                    <a:pt x="196" y="116"/>
                  </a:cubicBezTo>
                  <a:cubicBezTo>
                    <a:pt x="215" y="111"/>
                    <a:pt x="215" y="111"/>
                    <a:pt x="215" y="111"/>
                  </a:cubicBezTo>
                  <a:cubicBezTo>
                    <a:pt x="218" y="110"/>
                    <a:pt x="221" y="106"/>
                    <a:pt x="220" y="104"/>
                  </a:cubicBezTo>
                  <a:cubicBezTo>
                    <a:pt x="218" y="88"/>
                    <a:pt x="218" y="88"/>
                    <a:pt x="218" y="88"/>
                  </a:cubicBezTo>
                  <a:cubicBezTo>
                    <a:pt x="218" y="85"/>
                    <a:pt x="215" y="82"/>
                    <a:pt x="211" y="82"/>
                  </a:cubicBezTo>
                  <a:cubicBezTo>
                    <a:pt x="191" y="83"/>
                    <a:pt x="191" y="83"/>
                    <a:pt x="191" y="83"/>
                  </a:cubicBezTo>
                  <a:cubicBezTo>
                    <a:pt x="184" y="83"/>
                    <a:pt x="181" y="80"/>
                    <a:pt x="180" y="76"/>
                  </a:cubicBezTo>
                  <a:cubicBezTo>
                    <a:pt x="180" y="76"/>
                    <a:pt x="179" y="76"/>
                    <a:pt x="179" y="76"/>
                  </a:cubicBezTo>
                  <a:cubicBezTo>
                    <a:pt x="178" y="73"/>
                    <a:pt x="176" y="70"/>
                    <a:pt x="175" y="68"/>
                  </a:cubicBezTo>
                  <a:cubicBezTo>
                    <a:pt x="175" y="67"/>
                    <a:pt x="175" y="67"/>
                    <a:pt x="175" y="67"/>
                  </a:cubicBezTo>
                  <a:cubicBezTo>
                    <a:pt x="172" y="64"/>
                    <a:pt x="171" y="60"/>
                    <a:pt x="175" y="53"/>
                  </a:cubicBezTo>
                  <a:cubicBezTo>
                    <a:pt x="185" y="37"/>
                    <a:pt x="185" y="37"/>
                    <a:pt x="185" y="37"/>
                  </a:cubicBezTo>
                  <a:cubicBezTo>
                    <a:pt x="187" y="34"/>
                    <a:pt x="186" y="29"/>
                    <a:pt x="184" y="28"/>
                  </a:cubicBezTo>
                  <a:cubicBezTo>
                    <a:pt x="171" y="18"/>
                    <a:pt x="171" y="18"/>
                    <a:pt x="171" y="18"/>
                  </a:cubicBezTo>
                  <a:cubicBezTo>
                    <a:pt x="169" y="17"/>
                    <a:pt x="164" y="16"/>
                    <a:pt x="162" y="19"/>
                  </a:cubicBezTo>
                  <a:cubicBezTo>
                    <a:pt x="148" y="34"/>
                    <a:pt x="148" y="34"/>
                    <a:pt x="148" y="34"/>
                  </a:cubicBezTo>
                  <a:cubicBezTo>
                    <a:pt x="143" y="38"/>
                    <a:pt x="139" y="38"/>
                    <a:pt x="135" y="37"/>
                  </a:cubicBezTo>
                  <a:cubicBezTo>
                    <a:pt x="135" y="37"/>
                    <a:pt x="135" y="37"/>
                    <a:pt x="135" y="37"/>
                  </a:cubicBezTo>
                  <a:cubicBezTo>
                    <a:pt x="132" y="36"/>
                    <a:pt x="129" y="35"/>
                    <a:pt x="126" y="34"/>
                  </a:cubicBezTo>
                  <a:cubicBezTo>
                    <a:pt x="126" y="34"/>
                    <a:pt x="126" y="34"/>
                    <a:pt x="126" y="34"/>
                  </a:cubicBezTo>
                  <a:cubicBezTo>
                    <a:pt x="121" y="34"/>
                    <a:pt x="118" y="32"/>
                    <a:pt x="116" y="24"/>
                  </a:cubicBezTo>
                  <a:cubicBezTo>
                    <a:pt x="112" y="6"/>
                    <a:pt x="112" y="6"/>
                    <a:pt x="112" y="6"/>
                  </a:cubicBezTo>
                  <a:cubicBezTo>
                    <a:pt x="111" y="2"/>
                    <a:pt x="107" y="0"/>
                    <a:pt x="104" y="0"/>
                  </a:cubicBezTo>
                  <a:cubicBezTo>
                    <a:pt x="88" y="2"/>
                    <a:pt x="88" y="2"/>
                    <a:pt x="88" y="2"/>
                  </a:cubicBezTo>
                  <a:cubicBezTo>
                    <a:pt x="86" y="2"/>
                    <a:pt x="83" y="6"/>
                    <a:pt x="83" y="9"/>
                  </a:cubicBezTo>
                  <a:cubicBezTo>
                    <a:pt x="83" y="29"/>
                    <a:pt x="83" y="29"/>
                    <a:pt x="83" y="29"/>
                  </a:cubicBezTo>
                  <a:cubicBezTo>
                    <a:pt x="83" y="36"/>
                    <a:pt x="80" y="39"/>
                    <a:pt x="77" y="41"/>
                  </a:cubicBezTo>
                  <a:cubicBezTo>
                    <a:pt x="73" y="42"/>
                    <a:pt x="70" y="44"/>
                    <a:pt x="68" y="46"/>
                  </a:cubicBezTo>
                  <a:cubicBezTo>
                    <a:pt x="64" y="48"/>
                    <a:pt x="60" y="49"/>
                    <a:pt x="54" y="46"/>
                  </a:cubicBezTo>
                  <a:cubicBezTo>
                    <a:pt x="38" y="35"/>
                    <a:pt x="38" y="35"/>
                    <a:pt x="38" y="35"/>
                  </a:cubicBezTo>
                  <a:cubicBezTo>
                    <a:pt x="34" y="33"/>
                    <a:pt x="30" y="35"/>
                    <a:pt x="29" y="36"/>
                  </a:cubicBezTo>
                  <a:cubicBezTo>
                    <a:pt x="19" y="49"/>
                    <a:pt x="19" y="49"/>
                    <a:pt x="19" y="49"/>
                  </a:cubicBezTo>
                  <a:cubicBezTo>
                    <a:pt x="17" y="51"/>
                    <a:pt x="17" y="56"/>
                    <a:pt x="20" y="59"/>
                  </a:cubicBezTo>
                  <a:cubicBezTo>
                    <a:pt x="34" y="72"/>
                    <a:pt x="34" y="72"/>
                    <a:pt x="34" y="72"/>
                  </a:cubicBezTo>
                  <a:cubicBezTo>
                    <a:pt x="38" y="76"/>
                    <a:pt x="39" y="80"/>
                    <a:pt x="38" y="83"/>
                  </a:cubicBezTo>
                  <a:cubicBezTo>
                    <a:pt x="37" y="87"/>
                    <a:pt x="36" y="91"/>
                    <a:pt x="35" y="96"/>
                  </a:cubicBezTo>
                  <a:cubicBezTo>
                    <a:pt x="34" y="99"/>
                    <a:pt x="32" y="103"/>
                    <a:pt x="25" y="104"/>
                  </a:cubicBezTo>
                  <a:cubicBezTo>
                    <a:pt x="6" y="109"/>
                    <a:pt x="6" y="109"/>
                    <a:pt x="6" y="109"/>
                  </a:cubicBezTo>
                  <a:cubicBezTo>
                    <a:pt x="2" y="110"/>
                    <a:pt x="0" y="113"/>
                    <a:pt x="1" y="116"/>
                  </a:cubicBezTo>
                  <a:cubicBezTo>
                    <a:pt x="3" y="132"/>
                    <a:pt x="3" y="132"/>
                    <a:pt x="3" y="132"/>
                  </a:cubicBezTo>
                  <a:cubicBezTo>
                    <a:pt x="3" y="134"/>
                    <a:pt x="6" y="138"/>
                    <a:pt x="10" y="138"/>
                  </a:cubicBezTo>
                  <a:cubicBezTo>
                    <a:pt x="30" y="137"/>
                    <a:pt x="30" y="137"/>
                    <a:pt x="30" y="137"/>
                  </a:cubicBezTo>
                  <a:cubicBezTo>
                    <a:pt x="37" y="137"/>
                    <a:pt x="40" y="140"/>
                    <a:pt x="41" y="144"/>
                  </a:cubicBezTo>
                  <a:cubicBezTo>
                    <a:pt x="43" y="147"/>
                    <a:pt x="44" y="150"/>
                    <a:pt x="46" y="152"/>
                  </a:cubicBezTo>
                  <a:cubicBezTo>
                    <a:pt x="46" y="153"/>
                    <a:pt x="46" y="153"/>
                    <a:pt x="46" y="153"/>
                  </a:cubicBezTo>
                  <a:cubicBezTo>
                    <a:pt x="49" y="156"/>
                    <a:pt x="50" y="160"/>
                    <a:pt x="46" y="166"/>
                  </a:cubicBezTo>
                  <a:cubicBezTo>
                    <a:pt x="36" y="183"/>
                    <a:pt x="36" y="183"/>
                    <a:pt x="36" y="183"/>
                  </a:cubicBezTo>
                  <a:cubicBezTo>
                    <a:pt x="34" y="186"/>
                    <a:pt x="35" y="190"/>
                    <a:pt x="37" y="192"/>
                  </a:cubicBezTo>
                  <a:close/>
                  <a:moveTo>
                    <a:pt x="86" y="142"/>
                  </a:moveTo>
                  <a:cubicBezTo>
                    <a:pt x="68" y="128"/>
                    <a:pt x="65" y="103"/>
                    <a:pt x="78" y="85"/>
                  </a:cubicBezTo>
                  <a:cubicBezTo>
                    <a:pt x="92" y="68"/>
                    <a:pt x="117" y="64"/>
                    <a:pt x="135" y="78"/>
                  </a:cubicBezTo>
                  <a:cubicBezTo>
                    <a:pt x="152" y="92"/>
                    <a:pt x="156" y="117"/>
                    <a:pt x="142" y="134"/>
                  </a:cubicBezTo>
                  <a:cubicBezTo>
                    <a:pt x="129" y="152"/>
                    <a:pt x="103" y="155"/>
                    <a:pt x="86" y="142"/>
                  </a:cubicBezTo>
                  <a:close/>
                </a:path>
              </a:pathLst>
            </a:custGeom>
            <a:solidFill>
              <a:srgbClr val="D83B01"/>
            </a:solidFill>
            <a:ln>
              <a:noFill/>
            </a:ln>
          </p:spPr>
          <p:txBody>
            <a:bodyPr vert="horz" wrap="square" lIns="91440" tIns="45720" rIns="91440" bIns="45720" numCol="1" anchor="t" anchorCtr="0" compatLnSpc="1">
              <a:prstTxWarp prst="textNoShape">
                <a:avLst/>
              </a:prstTxWarp>
            </a:bodyPr>
            <a:lstStyle/>
            <a:p>
              <a:endParaRPr lang="en-US"/>
            </a:p>
          </p:txBody>
        </p:sp>
        <p:sp>
          <p:nvSpPr>
            <p:cNvPr id="233" name="Freeform 6"/>
            <p:cNvSpPr>
              <a:spLocks noEditPoints="1"/>
            </p:cNvSpPr>
            <p:nvPr userDrawn="1"/>
          </p:nvSpPr>
          <p:spPr bwMode="auto">
            <a:xfrm>
              <a:off x="9758363" y="8366126"/>
              <a:ext cx="1060450" cy="1062038"/>
            </a:xfrm>
            <a:custGeom>
              <a:avLst/>
              <a:gdLst>
                <a:gd name="T0" fmla="*/ 264 w 302"/>
                <a:gd name="T1" fmla="*/ 100 h 302"/>
                <a:gd name="T2" fmla="*/ 274 w 302"/>
                <a:gd name="T3" fmla="*/ 69 h 302"/>
                <a:gd name="T4" fmla="*/ 248 w 302"/>
                <a:gd name="T5" fmla="*/ 61 h 302"/>
                <a:gd name="T6" fmla="*/ 233 w 302"/>
                <a:gd name="T7" fmla="*/ 47 h 302"/>
                <a:gd name="T8" fmla="*/ 224 w 302"/>
                <a:gd name="T9" fmla="*/ 22 h 302"/>
                <a:gd name="T10" fmla="*/ 196 w 302"/>
                <a:gd name="T11" fmla="*/ 35 h 302"/>
                <a:gd name="T12" fmla="*/ 180 w 302"/>
                <a:gd name="T13" fmla="*/ 6 h 302"/>
                <a:gd name="T14" fmla="*/ 157 w 302"/>
                <a:gd name="T15" fmla="*/ 19 h 302"/>
                <a:gd name="T16" fmla="*/ 136 w 302"/>
                <a:gd name="T17" fmla="*/ 20 h 302"/>
                <a:gd name="T18" fmla="*/ 112 w 302"/>
                <a:gd name="T19" fmla="*/ 8 h 302"/>
                <a:gd name="T20" fmla="*/ 101 w 302"/>
                <a:gd name="T21" fmla="*/ 38 h 302"/>
                <a:gd name="T22" fmla="*/ 69 w 302"/>
                <a:gd name="T23" fmla="*/ 28 h 302"/>
                <a:gd name="T24" fmla="*/ 62 w 302"/>
                <a:gd name="T25" fmla="*/ 54 h 302"/>
                <a:gd name="T26" fmla="*/ 48 w 302"/>
                <a:gd name="T27" fmla="*/ 69 h 302"/>
                <a:gd name="T28" fmla="*/ 23 w 302"/>
                <a:gd name="T29" fmla="*/ 78 h 302"/>
                <a:gd name="T30" fmla="*/ 36 w 302"/>
                <a:gd name="T31" fmla="*/ 107 h 302"/>
                <a:gd name="T32" fmla="*/ 6 w 302"/>
                <a:gd name="T33" fmla="*/ 122 h 302"/>
                <a:gd name="T34" fmla="*/ 20 w 302"/>
                <a:gd name="T35" fmla="*/ 145 h 302"/>
                <a:gd name="T36" fmla="*/ 20 w 302"/>
                <a:gd name="T37" fmla="*/ 166 h 302"/>
                <a:gd name="T38" fmla="*/ 9 w 302"/>
                <a:gd name="T39" fmla="*/ 190 h 302"/>
                <a:gd name="T40" fmla="*/ 38 w 302"/>
                <a:gd name="T41" fmla="*/ 201 h 302"/>
                <a:gd name="T42" fmla="*/ 28 w 302"/>
                <a:gd name="T43" fmla="*/ 233 h 302"/>
                <a:gd name="T44" fmla="*/ 54 w 302"/>
                <a:gd name="T45" fmla="*/ 240 h 302"/>
                <a:gd name="T46" fmla="*/ 69 w 302"/>
                <a:gd name="T47" fmla="*/ 254 h 302"/>
                <a:gd name="T48" fmla="*/ 78 w 302"/>
                <a:gd name="T49" fmla="*/ 279 h 302"/>
                <a:gd name="T50" fmla="*/ 107 w 302"/>
                <a:gd name="T51" fmla="*/ 266 h 302"/>
                <a:gd name="T52" fmla="*/ 123 w 302"/>
                <a:gd name="T53" fmla="*/ 296 h 302"/>
                <a:gd name="T54" fmla="*/ 146 w 302"/>
                <a:gd name="T55" fmla="*/ 282 h 302"/>
                <a:gd name="T56" fmla="*/ 166 w 302"/>
                <a:gd name="T57" fmla="*/ 282 h 302"/>
                <a:gd name="T58" fmla="*/ 191 w 302"/>
                <a:gd name="T59" fmla="*/ 293 h 302"/>
                <a:gd name="T60" fmla="*/ 202 w 302"/>
                <a:gd name="T61" fmla="*/ 264 h 302"/>
                <a:gd name="T62" fmla="*/ 233 w 302"/>
                <a:gd name="T63" fmla="*/ 274 h 302"/>
                <a:gd name="T64" fmla="*/ 241 w 302"/>
                <a:gd name="T65" fmla="*/ 248 h 302"/>
                <a:gd name="T66" fmla="*/ 255 w 302"/>
                <a:gd name="T67" fmla="*/ 233 h 302"/>
                <a:gd name="T68" fmla="*/ 280 w 302"/>
                <a:gd name="T69" fmla="*/ 224 h 302"/>
                <a:gd name="T70" fmla="*/ 267 w 302"/>
                <a:gd name="T71" fmla="*/ 195 h 302"/>
                <a:gd name="T72" fmla="*/ 296 w 302"/>
                <a:gd name="T73" fmla="*/ 180 h 302"/>
                <a:gd name="T74" fmla="*/ 283 w 302"/>
                <a:gd name="T75" fmla="*/ 156 h 302"/>
                <a:gd name="T76" fmla="*/ 282 w 302"/>
                <a:gd name="T77" fmla="*/ 136 h 302"/>
                <a:gd name="T78" fmla="*/ 294 w 302"/>
                <a:gd name="T79" fmla="*/ 111 h 302"/>
                <a:gd name="T80" fmla="*/ 147 w 302"/>
                <a:gd name="T81" fmla="*/ 176 h 302"/>
                <a:gd name="T82" fmla="*/ 156 w 302"/>
                <a:gd name="T83" fmla="*/ 125 h 302"/>
                <a:gd name="T84" fmla="*/ 147 w 302"/>
                <a:gd name="T85" fmla="*/ 176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02" h="302">
                  <a:moveTo>
                    <a:pt x="275" y="105"/>
                  </a:moveTo>
                  <a:cubicBezTo>
                    <a:pt x="270" y="103"/>
                    <a:pt x="265" y="101"/>
                    <a:pt x="264" y="100"/>
                  </a:cubicBezTo>
                  <a:cubicBezTo>
                    <a:pt x="264" y="99"/>
                    <a:pt x="264" y="92"/>
                    <a:pt x="267" y="87"/>
                  </a:cubicBezTo>
                  <a:cubicBezTo>
                    <a:pt x="274" y="69"/>
                    <a:pt x="274" y="69"/>
                    <a:pt x="274" y="69"/>
                  </a:cubicBezTo>
                  <a:cubicBezTo>
                    <a:pt x="276" y="63"/>
                    <a:pt x="274" y="60"/>
                    <a:pt x="268" y="60"/>
                  </a:cubicBezTo>
                  <a:cubicBezTo>
                    <a:pt x="248" y="61"/>
                    <a:pt x="248" y="61"/>
                    <a:pt x="248" y="61"/>
                  </a:cubicBezTo>
                  <a:cubicBezTo>
                    <a:pt x="243" y="62"/>
                    <a:pt x="237" y="62"/>
                    <a:pt x="237" y="61"/>
                  </a:cubicBezTo>
                  <a:cubicBezTo>
                    <a:pt x="236" y="60"/>
                    <a:pt x="233" y="53"/>
                    <a:pt x="233" y="47"/>
                  </a:cubicBezTo>
                  <a:cubicBezTo>
                    <a:pt x="233" y="28"/>
                    <a:pt x="233" y="28"/>
                    <a:pt x="233" y="28"/>
                  </a:cubicBezTo>
                  <a:cubicBezTo>
                    <a:pt x="233" y="22"/>
                    <a:pt x="229" y="20"/>
                    <a:pt x="224" y="22"/>
                  </a:cubicBezTo>
                  <a:cubicBezTo>
                    <a:pt x="207" y="31"/>
                    <a:pt x="207" y="31"/>
                    <a:pt x="207" y="31"/>
                  </a:cubicBezTo>
                  <a:cubicBezTo>
                    <a:pt x="202" y="34"/>
                    <a:pt x="197" y="35"/>
                    <a:pt x="196" y="35"/>
                  </a:cubicBezTo>
                  <a:cubicBezTo>
                    <a:pt x="194" y="34"/>
                    <a:pt x="190" y="29"/>
                    <a:pt x="188" y="24"/>
                  </a:cubicBezTo>
                  <a:cubicBezTo>
                    <a:pt x="180" y="6"/>
                    <a:pt x="180" y="6"/>
                    <a:pt x="180" y="6"/>
                  </a:cubicBezTo>
                  <a:cubicBezTo>
                    <a:pt x="178" y="1"/>
                    <a:pt x="173" y="0"/>
                    <a:pt x="170" y="4"/>
                  </a:cubicBezTo>
                  <a:cubicBezTo>
                    <a:pt x="157" y="19"/>
                    <a:pt x="157" y="19"/>
                    <a:pt x="157" y="19"/>
                  </a:cubicBezTo>
                  <a:cubicBezTo>
                    <a:pt x="153" y="23"/>
                    <a:pt x="149" y="27"/>
                    <a:pt x="148" y="27"/>
                  </a:cubicBezTo>
                  <a:cubicBezTo>
                    <a:pt x="147" y="27"/>
                    <a:pt x="140" y="24"/>
                    <a:pt x="136" y="20"/>
                  </a:cubicBezTo>
                  <a:cubicBezTo>
                    <a:pt x="122" y="6"/>
                    <a:pt x="122" y="6"/>
                    <a:pt x="122" y="6"/>
                  </a:cubicBezTo>
                  <a:cubicBezTo>
                    <a:pt x="118" y="2"/>
                    <a:pt x="114" y="3"/>
                    <a:pt x="112" y="8"/>
                  </a:cubicBezTo>
                  <a:cubicBezTo>
                    <a:pt x="106" y="27"/>
                    <a:pt x="106" y="27"/>
                    <a:pt x="106" y="27"/>
                  </a:cubicBezTo>
                  <a:cubicBezTo>
                    <a:pt x="104" y="32"/>
                    <a:pt x="102" y="37"/>
                    <a:pt x="101" y="38"/>
                  </a:cubicBezTo>
                  <a:cubicBezTo>
                    <a:pt x="100" y="38"/>
                    <a:pt x="93" y="38"/>
                    <a:pt x="88" y="35"/>
                  </a:cubicBezTo>
                  <a:cubicBezTo>
                    <a:pt x="69" y="28"/>
                    <a:pt x="69" y="28"/>
                    <a:pt x="69" y="28"/>
                  </a:cubicBezTo>
                  <a:cubicBezTo>
                    <a:pt x="64" y="26"/>
                    <a:pt x="60" y="28"/>
                    <a:pt x="61" y="34"/>
                  </a:cubicBezTo>
                  <a:cubicBezTo>
                    <a:pt x="62" y="54"/>
                    <a:pt x="62" y="54"/>
                    <a:pt x="62" y="54"/>
                  </a:cubicBezTo>
                  <a:cubicBezTo>
                    <a:pt x="63" y="59"/>
                    <a:pt x="62" y="65"/>
                    <a:pt x="61" y="66"/>
                  </a:cubicBezTo>
                  <a:cubicBezTo>
                    <a:pt x="61" y="66"/>
                    <a:pt x="54" y="69"/>
                    <a:pt x="48" y="69"/>
                  </a:cubicBezTo>
                  <a:cubicBezTo>
                    <a:pt x="28" y="69"/>
                    <a:pt x="28" y="69"/>
                    <a:pt x="28" y="69"/>
                  </a:cubicBezTo>
                  <a:cubicBezTo>
                    <a:pt x="23" y="69"/>
                    <a:pt x="20" y="73"/>
                    <a:pt x="23" y="78"/>
                  </a:cubicBezTo>
                  <a:cubicBezTo>
                    <a:pt x="32" y="95"/>
                    <a:pt x="32" y="95"/>
                    <a:pt x="32" y="95"/>
                  </a:cubicBezTo>
                  <a:cubicBezTo>
                    <a:pt x="34" y="100"/>
                    <a:pt x="36" y="105"/>
                    <a:pt x="36" y="107"/>
                  </a:cubicBezTo>
                  <a:cubicBezTo>
                    <a:pt x="35" y="108"/>
                    <a:pt x="30" y="112"/>
                    <a:pt x="25" y="114"/>
                  </a:cubicBezTo>
                  <a:cubicBezTo>
                    <a:pt x="6" y="122"/>
                    <a:pt x="6" y="122"/>
                    <a:pt x="6" y="122"/>
                  </a:cubicBezTo>
                  <a:cubicBezTo>
                    <a:pt x="1" y="124"/>
                    <a:pt x="0" y="129"/>
                    <a:pt x="5" y="132"/>
                  </a:cubicBezTo>
                  <a:cubicBezTo>
                    <a:pt x="20" y="145"/>
                    <a:pt x="20" y="145"/>
                    <a:pt x="20" y="145"/>
                  </a:cubicBezTo>
                  <a:cubicBezTo>
                    <a:pt x="24" y="149"/>
                    <a:pt x="27" y="153"/>
                    <a:pt x="27" y="154"/>
                  </a:cubicBezTo>
                  <a:cubicBezTo>
                    <a:pt x="28" y="155"/>
                    <a:pt x="24" y="162"/>
                    <a:pt x="20" y="166"/>
                  </a:cubicBezTo>
                  <a:cubicBezTo>
                    <a:pt x="6" y="180"/>
                    <a:pt x="6" y="180"/>
                    <a:pt x="6" y="180"/>
                  </a:cubicBezTo>
                  <a:cubicBezTo>
                    <a:pt x="2" y="184"/>
                    <a:pt x="4" y="188"/>
                    <a:pt x="9" y="190"/>
                  </a:cubicBezTo>
                  <a:cubicBezTo>
                    <a:pt x="28" y="196"/>
                    <a:pt x="28" y="196"/>
                    <a:pt x="28" y="196"/>
                  </a:cubicBezTo>
                  <a:cubicBezTo>
                    <a:pt x="33" y="198"/>
                    <a:pt x="38" y="200"/>
                    <a:pt x="38" y="201"/>
                  </a:cubicBezTo>
                  <a:cubicBezTo>
                    <a:pt x="39" y="202"/>
                    <a:pt x="38" y="209"/>
                    <a:pt x="36" y="214"/>
                  </a:cubicBezTo>
                  <a:cubicBezTo>
                    <a:pt x="28" y="233"/>
                    <a:pt x="28" y="233"/>
                    <a:pt x="28" y="233"/>
                  </a:cubicBezTo>
                  <a:cubicBezTo>
                    <a:pt x="26" y="238"/>
                    <a:pt x="29" y="242"/>
                    <a:pt x="35" y="241"/>
                  </a:cubicBezTo>
                  <a:cubicBezTo>
                    <a:pt x="54" y="240"/>
                    <a:pt x="54" y="240"/>
                    <a:pt x="54" y="240"/>
                  </a:cubicBezTo>
                  <a:cubicBezTo>
                    <a:pt x="60" y="240"/>
                    <a:pt x="65" y="240"/>
                    <a:pt x="66" y="241"/>
                  </a:cubicBezTo>
                  <a:cubicBezTo>
                    <a:pt x="67" y="242"/>
                    <a:pt x="69" y="248"/>
                    <a:pt x="69" y="254"/>
                  </a:cubicBezTo>
                  <a:cubicBezTo>
                    <a:pt x="69" y="274"/>
                    <a:pt x="69" y="274"/>
                    <a:pt x="69" y="274"/>
                  </a:cubicBezTo>
                  <a:cubicBezTo>
                    <a:pt x="69" y="279"/>
                    <a:pt x="73" y="282"/>
                    <a:pt x="78" y="279"/>
                  </a:cubicBezTo>
                  <a:cubicBezTo>
                    <a:pt x="96" y="270"/>
                    <a:pt x="96" y="270"/>
                    <a:pt x="96" y="270"/>
                  </a:cubicBezTo>
                  <a:cubicBezTo>
                    <a:pt x="101" y="268"/>
                    <a:pt x="106" y="266"/>
                    <a:pt x="107" y="266"/>
                  </a:cubicBezTo>
                  <a:cubicBezTo>
                    <a:pt x="108" y="267"/>
                    <a:pt x="113" y="272"/>
                    <a:pt x="115" y="277"/>
                  </a:cubicBezTo>
                  <a:cubicBezTo>
                    <a:pt x="123" y="296"/>
                    <a:pt x="123" y="296"/>
                    <a:pt x="123" y="296"/>
                  </a:cubicBezTo>
                  <a:cubicBezTo>
                    <a:pt x="125" y="301"/>
                    <a:pt x="129" y="302"/>
                    <a:pt x="133" y="297"/>
                  </a:cubicBezTo>
                  <a:cubicBezTo>
                    <a:pt x="146" y="282"/>
                    <a:pt x="146" y="282"/>
                    <a:pt x="146" y="282"/>
                  </a:cubicBezTo>
                  <a:cubicBezTo>
                    <a:pt x="150" y="278"/>
                    <a:pt x="154" y="275"/>
                    <a:pt x="155" y="275"/>
                  </a:cubicBezTo>
                  <a:cubicBezTo>
                    <a:pt x="156" y="275"/>
                    <a:pt x="162" y="278"/>
                    <a:pt x="166" y="282"/>
                  </a:cubicBezTo>
                  <a:cubicBezTo>
                    <a:pt x="180" y="296"/>
                    <a:pt x="180" y="296"/>
                    <a:pt x="180" y="296"/>
                  </a:cubicBezTo>
                  <a:cubicBezTo>
                    <a:pt x="184" y="300"/>
                    <a:pt x="189" y="298"/>
                    <a:pt x="191" y="293"/>
                  </a:cubicBezTo>
                  <a:cubicBezTo>
                    <a:pt x="197" y="274"/>
                    <a:pt x="197" y="274"/>
                    <a:pt x="197" y="274"/>
                  </a:cubicBezTo>
                  <a:cubicBezTo>
                    <a:pt x="199" y="269"/>
                    <a:pt x="201" y="264"/>
                    <a:pt x="202" y="264"/>
                  </a:cubicBezTo>
                  <a:cubicBezTo>
                    <a:pt x="203" y="263"/>
                    <a:pt x="210" y="264"/>
                    <a:pt x="215" y="266"/>
                  </a:cubicBezTo>
                  <a:cubicBezTo>
                    <a:pt x="233" y="274"/>
                    <a:pt x="233" y="274"/>
                    <a:pt x="233" y="274"/>
                  </a:cubicBezTo>
                  <a:cubicBezTo>
                    <a:pt x="239" y="276"/>
                    <a:pt x="243" y="273"/>
                    <a:pt x="242" y="267"/>
                  </a:cubicBezTo>
                  <a:cubicBezTo>
                    <a:pt x="241" y="248"/>
                    <a:pt x="241" y="248"/>
                    <a:pt x="241" y="248"/>
                  </a:cubicBezTo>
                  <a:cubicBezTo>
                    <a:pt x="240" y="242"/>
                    <a:pt x="241" y="237"/>
                    <a:pt x="241" y="236"/>
                  </a:cubicBezTo>
                  <a:cubicBezTo>
                    <a:pt x="242" y="235"/>
                    <a:pt x="249" y="233"/>
                    <a:pt x="255" y="233"/>
                  </a:cubicBezTo>
                  <a:cubicBezTo>
                    <a:pt x="274" y="233"/>
                    <a:pt x="274" y="233"/>
                    <a:pt x="274" y="233"/>
                  </a:cubicBezTo>
                  <a:cubicBezTo>
                    <a:pt x="280" y="233"/>
                    <a:pt x="283" y="229"/>
                    <a:pt x="280" y="224"/>
                  </a:cubicBezTo>
                  <a:cubicBezTo>
                    <a:pt x="271" y="206"/>
                    <a:pt x="271" y="206"/>
                    <a:pt x="271" y="206"/>
                  </a:cubicBezTo>
                  <a:cubicBezTo>
                    <a:pt x="268" y="201"/>
                    <a:pt x="267" y="196"/>
                    <a:pt x="267" y="195"/>
                  </a:cubicBezTo>
                  <a:cubicBezTo>
                    <a:pt x="268" y="194"/>
                    <a:pt x="273" y="189"/>
                    <a:pt x="278" y="187"/>
                  </a:cubicBezTo>
                  <a:cubicBezTo>
                    <a:pt x="296" y="180"/>
                    <a:pt x="296" y="180"/>
                    <a:pt x="296" y="180"/>
                  </a:cubicBezTo>
                  <a:cubicBezTo>
                    <a:pt x="302" y="177"/>
                    <a:pt x="302" y="173"/>
                    <a:pt x="298" y="169"/>
                  </a:cubicBezTo>
                  <a:cubicBezTo>
                    <a:pt x="283" y="156"/>
                    <a:pt x="283" y="156"/>
                    <a:pt x="283" y="156"/>
                  </a:cubicBezTo>
                  <a:cubicBezTo>
                    <a:pt x="279" y="152"/>
                    <a:pt x="275" y="148"/>
                    <a:pt x="275" y="147"/>
                  </a:cubicBezTo>
                  <a:cubicBezTo>
                    <a:pt x="275" y="146"/>
                    <a:pt x="278" y="140"/>
                    <a:pt x="282" y="136"/>
                  </a:cubicBezTo>
                  <a:cubicBezTo>
                    <a:pt x="296" y="122"/>
                    <a:pt x="296" y="122"/>
                    <a:pt x="296" y="122"/>
                  </a:cubicBezTo>
                  <a:cubicBezTo>
                    <a:pt x="300" y="118"/>
                    <a:pt x="299" y="113"/>
                    <a:pt x="294" y="111"/>
                  </a:cubicBezTo>
                  <a:lnTo>
                    <a:pt x="275" y="105"/>
                  </a:lnTo>
                  <a:close/>
                  <a:moveTo>
                    <a:pt x="147" y="176"/>
                  </a:moveTo>
                  <a:cubicBezTo>
                    <a:pt x="133" y="174"/>
                    <a:pt x="123" y="161"/>
                    <a:pt x="126" y="147"/>
                  </a:cubicBezTo>
                  <a:cubicBezTo>
                    <a:pt x="128" y="132"/>
                    <a:pt x="141" y="123"/>
                    <a:pt x="156" y="125"/>
                  </a:cubicBezTo>
                  <a:cubicBezTo>
                    <a:pt x="170" y="127"/>
                    <a:pt x="179" y="141"/>
                    <a:pt x="177" y="155"/>
                  </a:cubicBezTo>
                  <a:cubicBezTo>
                    <a:pt x="175" y="169"/>
                    <a:pt x="161" y="179"/>
                    <a:pt x="147" y="176"/>
                  </a:cubicBezTo>
                  <a:close/>
                </a:path>
              </a:pathLst>
            </a:custGeom>
            <a:solidFill>
              <a:srgbClr val="B4009E"/>
            </a:solidFill>
            <a:ln>
              <a:noFill/>
            </a:ln>
          </p:spPr>
          <p:txBody>
            <a:bodyPr vert="horz" wrap="square" lIns="91440" tIns="45720" rIns="91440" bIns="45720" numCol="1" anchor="t" anchorCtr="0" compatLnSpc="1">
              <a:prstTxWarp prst="textNoShape">
                <a:avLst/>
              </a:prstTxWarp>
            </a:bodyPr>
            <a:lstStyle/>
            <a:p>
              <a:endParaRPr lang="en-US"/>
            </a:p>
          </p:txBody>
        </p:sp>
        <p:sp>
          <p:nvSpPr>
            <p:cNvPr id="234" name="Freeform 7"/>
            <p:cNvSpPr>
              <a:spLocks noEditPoints="1"/>
            </p:cNvSpPr>
            <p:nvPr userDrawn="1"/>
          </p:nvSpPr>
          <p:spPr bwMode="auto">
            <a:xfrm>
              <a:off x="11022013" y="8059738"/>
              <a:ext cx="1547812" cy="1550988"/>
            </a:xfrm>
            <a:custGeom>
              <a:avLst/>
              <a:gdLst>
                <a:gd name="T0" fmla="*/ 434 w 441"/>
                <a:gd name="T1" fmla="*/ 201 h 441"/>
                <a:gd name="T2" fmla="*/ 425 w 441"/>
                <a:gd name="T3" fmla="*/ 156 h 441"/>
                <a:gd name="T4" fmla="*/ 410 w 441"/>
                <a:gd name="T5" fmla="*/ 120 h 441"/>
                <a:gd name="T6" fmla="*/ 385 w 441"/>
                <a:gd name="T7" fmla="*/ 84 h 441"/>
                <a:gd name="T8" fmla="*/ 357 w 441"/>
                <a:gd name="T9" fmla="*/ 56 h 441"/>
                <a:gd name="T10" fmla="*/ 320 w 441"/>
                <a:gd name="T11" fmla="*/ 30 h 441"/>
                <a:gd name="T12" fmla="*/ 283 w 441"/>
                <a:gd name="T13" fmla="*/ 16 h 441"/>
                <a:gd name="T14" fmla="*/ 240 w 441"/>
                <a:gd name="T15" fmla="*/ 7 h 441"/>
                <a:gd name="T16" fmla="*/ 201 w 441"/>
                <a:gd name="T17" fmla="*/ 7 h 441"/>
                <a:gd name="T18" fmla="*/ 156 w 441"/>
                <a:gd name="T19" fmla="*/ 16 h 441"/>
                <a:gd name="T20" fmla="*/ 120 w 441"/>
                <a:gd name="T21" fmla="*/ 31 h 441"/>
                <a:gd name="T22" fmla="*/ 84 w 441"/>
                <a:gd name="T23" fmla="*/ 56 h 441"/>
                <a:gd name="T24" fmla="*/ 56 w 441"/>
                <a:gd name="T25" fmla="*/ 84 h 441"/>
                <a:gd name="T26" fmla="*/ 31 w 441"/>
                <a:gd name="T27" fmla="*/ 122 h 441"/>
                <a:gd name="T28" fmla="*/ 16 w 441"/>
                <a:gd name="T29" fmla="*/ 158 h 441"/>
                <a:gd name="T30" fmla="*/ 7 w 441"/>
                <a:gd name="T31" fmla="*/ 201 h 441"/>
                <a:gd name="T32" fmla="*/ 7 w 441"/>
                <a:gd name="T33" fmla="*/ 240 h 441"/>
                <a:gd name="T34" fmla="*/ 16 w 441"/>
                <a:gd name="T35" fmla="*/ 285 h 441"/>
                <a:gd name="T36" fmla="*/ 32 w 441"/>
                <a:gd name="T37" fmla="*/ 321 h 441"/>
                <a:gd name="T38" fmla="*/ 56 w 441"/>
                <a:gd name="T39" fmla="*/ 357 h 441"/>
                <a:gd name="T40" fmla="*/ 84 w 441"/>
                <a:gd name="T41" fmla="*/ 385 h 441"/>
                <a:gd name="T42" fmla="*/ 122 w 441"/>
                <a:gd name="T43" fmla="*/ 411 h 441"/>
                <a:gd name="T44" fmla="*/ 158 w 441"/>
                <a:gd name="T45" fmla="*/ 425 h 441"/>
                <a:gd name="T46" fmla="*/ 201 w 441"/>
                <a:gd name="T47" fmla="*/ 434 h 441"/>
                <a:gd name="T48" fmla="*/ 240 w 441"/>
                <a:gd name="T49" fmla="*/ 434 h 441"/>
                <a:gd name="T50" fmla="*/ 285 w 441"/>
                <a:gd name="T51" fmla="*/ 425 h 441"/>
                <a:gd name="T52" fmla="*/ 321 w 441"/>
                <a:gd name="T53" fmla="*/ 410 h 441"/>
                <a:gd name="T54" fmla="*/ 357 w 441"/>
                <a:gd name="T55" fmla="*/ 385 h 441"/>
                <a:gd name="T56" fmla="*/ 385 w 441"/>
                <a:gd name="T57" fmla="*/ 357 h 441"/>
                <a:gd name="T58" fmla="*/ 411 w 441"/>
                <a:gd name="T59" fmla="*/ 319 h 441"/>
                <a:gd name="T60" fmla="*/ 426 w 441"/>
                <a:gd name="T61" fmla="*/ 283 h 441"/>
                <a:gd name="T62" fmla="*/ 434 w 441"/>
                <a:gd name="T63" fmla="*/ 240 h 441"/>
                <a:gd name="T64" fmla="*/ 356 w 441"/>
                <a:gd name="T65" fmla="*/ 256 h 441"/>
                <a:gd name="T66" fmla="*/ 284 w 441"/>
                <a:gd name="T67" fmla="*/ 213 h 441"/>
                <a:gd name="T68" fmla="*/ 361 w 441"/>
                <a:gd name="T69" fmla="*/ 220 h 441"/>
                <a:gd name="T70" fmla="*/ 275 w 441"/>
                <a:gd name="T71" fmla="*/ 335 h 441"/>
                <a:gd name="T72" fmla="*/ 335 w 441"/>
                <a:gd name="T73" fmla="*/ 276 h 441"/>
                <a:gd name="T74" fmla="*/ 178 w 441"/>
                <a:gd name="T75" fmla="*/ 341 h 441"/>
                <a:gd name="T76" fmla="*/ 263 w 441"/>
                <a:gd name="T77" fmla="*/ 341 h 441"/>
                <a:gd name="T78" fmla="*/ 185 w 441"/>
                <a:gd name="T79" fmla="*/ 358 h 441"/>
                <a:gd name="T80" fmla="*/ 186 w 441"/>
                <a:gd name="T81" fmla="*/ 220 h 441"/>
                <a:gd name="T82" fmla="*/ 221 w 441"/>
                <a:gd name="T83" fmla="*/ 255 h 441"/>
                <a:gd name="T84" fmla="*/ 106 w 441"/>
                <a:gd name="T85" fmla="*/ 277 h 441"/>
                <a:gd name="T86" fmla="*/ 165 w 441"/>
                <a:gd name="T87" fmla="*/ 337 h 441"/>
                <a:gd name="T88" fmla="*/ 100 w 441"/>
                <a:gd name="T89" fmla="*/ 180 h 441"/>
                <a:gd name="T90" fmla="*/ 100 w 441"/>
                <a:gd name="T91" fmla="*/ 264 h 441"/>
                <a:gd name="T92" fmla="*/ 83 w 441"/>
                <a:gd name="T93" fmla="*/ 187 h 441"/>
                <a:gd name="T94" fmla="*/ 148 w 441"/>
                <a:gd name="T95" fmla="*/ 100 h 441"/>
                <a:gd name="T96" fmla="*/ 168 w 441"/>
                <a:gd name="T97" fmla="*/ 182 h 441"/>
                <a:gd name="T98" fmla="*/ 119 w 441"/>
                <a:gd name="T99" fmla="*/ 122 h 441"/>
                <a:gd name="T100" fmla="*/ 211 w 441"/>
                <a:gd name="T101" fmla="*/ 157 h 441"/>
                <a:gd name="T102" fmla="*/ 219 w 441"/>
                <a:gd name="T103" fmla="*/ 80 h 441"/>
                <a:gd name="T104" fmla="*/ 319 w 441"/>
                <a:gd name="T105" fmla="*/ 121 h 441"/>
                <a:gd name="T106" fmla="*/ 270 w 441"/>
                <a:gd name="T107" fmla="*/ 181 h 441"/>
                <a:gd name="T108" fmla="*/ 290 w 441"/>
                <a:gd name="T109" fmla="*/ 99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41" h="441">
                  <a:moveTo>
                    <a:pt x="441" y="232"/>
                  </a:moveTo>
                  <a:cubicBezTo>
                    <a:pt x="441" y="209"/>
                    <a:pt x="441" y="209"/>
                    <a:pt x="441" y="209"/>
                  </a:cubicBezTo>
                  <a:cubicBezTo>
                    <a:pt x="441" y="205"/>
                    <a:pt x="438" y="201"/>
                    <a:pt x="434" y="201"/>
                  </a:cubicBezTo>
                  <a:cubicBezTo>
                    <a:pt x="401" y="196"/>
                    <a:pt x="401" y="196"/>
                    <a:pt x="401" y="196"/>
                  </a:cubicBezTo>
                  <a:cubicBezTo>
                    <a:pt x="400" y="188"/>
                    <a:pt x="398" y="181"/>
                    <a:pt x="396" y="173"/>
                  </a:cubicBezTo>
                  <a:cubicBezTo>
                    <a:pt x="425" y="156"/>
                    <a:pt x="425" y="156"/>
                    <a:pt x="425" y="156"/>
                  </a:cubicBezTo>
                  <a:cubicBezTo>
                    <a:pt x="428" y="154"/>
                    <a:pt x="430" y="149"/>
                    <a:pt x="428" y="145"/>
                  </a:cubicBezTo>
                  <a:cubicBezTo>
                    <a:pt x="420" y="125"/>
                    <a:pt x="420" y="125"/>
                    <a:pt x="420" y="125"/>
                  </a:cubicBezTo>
                  <a:cubicBezTo>
                    <a:pt x="418" y="121"/>
                    <a:pt x="414" y="119"/>
                    <a:pt x="410" y="120"/>
                  </a:cubicBezTo>
                  <a:cubicBezTo>
                    <a:pt x="377" y="128"/>
                    <a:pt x="377" y="128"/>
                    <a:pt x="377" y="128"/>
                  </a:cubicBezTo>
                  <a:cubicBezTo>
                    <a:pt x="374" y="122"/>
                    <a:pt x="370" y="116"/>
                    <a:pt x="365" y="110"/>
                  </a:cubicBezTo>
                  <a:cubicBezTo>
                    <a:pt x="385" y="84"/>
                    <a:pt x="385" y="84"/>
                    <a:pt x="385" y="84"/>
                  </a:cubicBezTo>
                  <a:cubicBezTo>
                    <a:pt x="388" y="80"/>
                    <a:pt x="387" y="75"/>
                    <a:pt x="385" y="72"/>
                  </a:cubicBezTo>
                  <a:cubicBezTo>
                    <a:pt x="369" y="56"/>
                    <a:pt x="369" y="56"/>
                    <a:pt x="369" y="56"/>
                  </a:cubicBezTo>
                  <a:cubicBezTo>
                    <a:pt x="366" y="54"/>
                    <a:pt x="361" y="53"/>
                    <a:pt x="357" y="56"/>
                  </a:cubicBezTo>
                  <a:cubicBezTo>
                    <a:pt x="331" y="76"/>
                    <a:pt x="331" y="76"/>
                    <a:pt x="331" y="76"/>
                  </a:cubicBezTo>
                  <a:cubicBezTo>
                    <a:pt x="325" y="71"/>
                    <a:pt x="318" y="67"/>
                    <a:pt x="311" y="63"/>
                  </a:cubicBezTo>
                  <a:cubicBezTo>
                    <a:pt x="320" y="30"/>
                    <a:pt x="320" y="30"/>
                    <a:pt x="320" y="30"/>
                  </a:cubicBezTo>
                  <a:cubicBezTo>
                    <a:pt x="321" y="26"/>
                    <a:pt x="318" y="22"/>
                    <a:pt x="314" y="20"/>
                  </a:cubicBezTo>
                  <a:cubicBezTo>
                    <a:pt x="294" y="12"/>
                    <a:pt x="294" y="12"/>
                    <a:pt x="294" y="12"/>
                  </a:cubicBezTo>
                  <a:cubicBezTo>
                    <a:pt x="290" y="10"/>
                    <a:pt x="285" y="12"/>
                    <a:pt x="283" y="16"/>
                  </a:cubicBezTo>
                  <a:cubicBezTo>
                    <a:pt x="266" y="44"/>
                    <a:pt x="266" y="44"/>
                    <a:pt x="266" y="44"/>
                  </a:cubicBezTo>
                  <a:cubicBezTo>
                    <a:pt x="259" y="43"/>
                    <a:pt x="252" y="41"/>
                    <a:pt x="245" y="40"/>
                  </a:cubicBezTo>
                  <a:cubicBezTo>
                    <a:pt x="240" y="7"/>
                    <a:pt x="240" y="7"/>
                    <a:pt x="240" y="7"/>
                  </a:cubicBezTo>
                  <a:cubicBezTo>
                    <a:pt x="240" y="3"/>
                    <a:pt x="236" y="0"/>
                    <a:pt x="232" y="0"/>
                  </a:cubicBezTo>
                  <a:cubicBezTo>
                    <a:pt x="209" y="0"/>
                    <a:pt x="209" y="0"/>
                    <a:pt x="209" y="0"/>
                  </a:cubicBezTo>
                  <a:cubicBezTo>
                    <a:pt x="205" y="0"/>
                    <a:pt x="201" y="3"/>
                    <a:pt x="201" y="7"/>
                  </a:cubicBezTo>
                  <a:cubicBezTo>
                    <a:pt x="196" y="40"/>
                    <a:pt x="196" y="40"/>
                    <a:pt x="196" y="40"/>
                  </a:cubicBezTo>
                  <a:cubicBezTo>
                    <a:pt x="188" y="41"/>
                    <a:pt x="181" y="43"/>
                    <a:pt x="173" y="45"/>
                  </a:cubicBezTo>
                  <a:cubicBezTo>
                    <a:pt x="156" y="16"/>
                    <a:pt x="156" y="16"/>
                    <a:pt x="156" y="16"/>
                  </a:cubicBezTo>
                  <a:cubicBezTo>
                    <a:pt x="154" y="13"/>
                    <a:pt x="149" y="11"/>
                    <a:pt x="145" y="13"/>
                  </a:cubicBezTo>
                  <a:cubicBezTo>
                    <a:pt x="125" y="21"/>
                    <a:pt x="125" y="21"/>
                    <a:pt x="125" y="21"/>
                  </a:cubicBezTo>
                  <a:cubicBezTo>
                    <a:pt x="121" y="23"/>
                    <a:pt x="119" y="27"/>
                    <a:pt x="120" y="31"/>
                  </a:cubicBezTo>
                  <a:cubicBezTo>
                    <a:pt x="128" y="64"/>
                    <a:pt x="128" y="64"/>
                    <a:pt x="128" y="64"/>
                  </a:cubicBezTo>
                  <a:cubicBezTo>
                    <a:pt x="122" y="67"/>
                    <a:pt x="116" y="71"/>
                    <a:pt x="111" y="76"/>
                  </a:cubicBezTo>
                  <a:cubicBezTo>
                    <a:pt x="84" y="56"/>
                    <a:pt x="84" y="56"/>
                    <a:pt x="84" y="56"/>
                  </a:cubicBezTo>
                  <a:cubicBezTo>
                    <a:pt x="80" y="53"/>
                    <a:pt x="75" y="54"/>
                    <a:pt x="72" y="56"/>
                  </a:cubicBezTo>
                  <a:cubicBezTo>
                    <a:pt x="57" y="72"/>
                    <a:pt x="57" y="72"/>
                    <a:pt x="57" y="72"/>
                  </a:cubicBezTo>
                  <a:cubicBezTo>
                    <a:pt x="54" y="75"/>
                    <a:pt x="53" y="80"/>
                    <a:pt x="56" y="84"/>
                  </a:cubicBezTo>
                  <a:cubicBezTo>
                    <a:pt x="76" y="110"/>
                    <a:pt x="76" y="110"/>
                    <a:pt x="76" y="110"/>
                  </a:cubicBezTo>
                  <a:cubicBezTo>
                    <a:pt x="71" y="117"/>
                    <a:pt x="67" y="123"/>
                    <a:pt x="63" y="130"/>
                  </a:cubicBezTo>
                  <a:cubicBezTo>
                    <a:pt x="31" y="122"/>
                    <a:pt x="31" y="122"/>
                    <a:pt x="31" y="122"/>
                  </a:cubicBezTo>
                  <a:cubicBezTo>
                    <a:pt x="27" y="121"/>
                    <a:pt x="22" y="123"/>
                    <a:pt x="20" y="127"/>
                  </a:cubicBezTo>
                  <a:cubicBezTo>
                    <a:pt x="12" y="147"/>
                    <a:pt x="12" y="147"/>
                    <a:pt x="12" y="147"/>
                  </a:cubicBezTo>
                  <a:cubicBezTo>
                    <a:pt x="10" y="151"/>
                    <a:pt x="12" y="156"/>
                    <a:pt x="16" y="158"/>
                  </a:cubicBezTo>
                  <a:cubicBezTo>
                    <a:pt x="45" y="175"/>
                    <a:pt x="45" y="175"/>
                    <a:pt x="45" y="175"/>
                  </a:cubicBezTo>
                  <a:cubicBezTo>
                    <a:pt x="43" y="182"/>
                    <a:pt x="41" y="189"/>
                    <a:pt x="40" y="196"/>
                  </a:cubicBezTo>
                  <a:cubicBezTo>
                    <a:pt x="7" y="201"/>
                    <a:pt x="7" y="201"/>
                    <a:pt x="7" y="201"/>
                  </a:cubicBezTo>
                  <a:cubicBezTo>
                    <a:pt x="3" y="201"/>
                    <a:pt x="0" y="205"/>
                    <a:pt x="0" y="209"/>
                  </a:cubicBezTo>
                  <a:cubicBezTo>
                    <a:pt x="0" y="232"/>
                    <a:pt x="0" y="232"/>
                    <a:pt x="0" y="232"/>
                  </a:cubicBezTo>
                  <a:cubicBezTo>
                    <a:pt x="0" y="236"/>
                    <a:pt x="3" y="240"/>
                    <a:pt x="7" y="240"/>
                  </a:cubicBezTo>
                  <a:cubicBezTo>
                    <a:pt x="40" y="245"/>
                    <a:pt x="40" y="245"/>
                    <a:pt x="40" y="245"/>
                  </a:cubicBezTo>
                  <a:cubicBezTo>
                    <a:pt x="42" y="253"/>
                    <a:pt x="43" y="260"/>
                    <a:pt x="45" y="268"/>
                  </a:cubicBezTo>
                  <a:cubicBezTo>
                    <a:pt x="16" y="285"/>
                    <a:pt x="16" y="285"/>
                    <a:pt x="16" y="285"/>
                  </a:cubicBezTo>
                  <a:cubicBezTo>
                    <a:pt x="13" y="287"/>
                    <a:pt x="11" y="292"/>
                    <a:pt x="13" y="296"/>
                  </a:cubicBezTo>
                  <a:cubicBezTo>
                    <a:pt x="21" y="316"/>
                    <a:pt x="21" y="316"/>
                    <a:pt x="21" y="316"/>
                  </a:cubicBezTo>
                  <a:cubicBezTo>
                    <a:pt x="23" y="320"/>
                    <a:pt x="28" y="322"/>
                    <a:pt x="32" y="321"/>
                  </a:cubicBezTo>
                  <a:cubicBezTo>
                    <a:pt x="64" y="313"/>
                    <a:pt x="64" y="313"/>
                    <a:pt x="64" y="313"/>
                  </a:cubicBezTo>
                  <a:cubicBezTo>
                    <a:pt x="68" y="319"/>
                    <a:pt x="72" y="325"/>
                    <a:pt x="76" y="331"/>
                  </a:cubicBezTo>
                  <a:cubicBezTo>
                    <a:pt x="56" y="357"/>
                    <a:pt x="56" y="357"/>
                    <a:pt x="56" y="357"/>
                  </a:cubicBezTo>
                  <a:cubicBezTo>
                    <a:pt x="53" y="361"/>
                    <a:pt x="54" y="366"/>
                    <a:pt x="57" y="369"/>
                  </a:cubicBezTo>
                  <a:cubicBezTo>
                    <a:pt x="72" y="384"/>
                    <a:pt x="72" y="384"/>
                    <a:pt x="72" y="384"/>
                  </a:cubicBezTo>
                  <a:cubicBezTo>
                    <a:pt x="75" y="387"/>
                    <a:pt x="80" y="388"/>
                    <a:pt x="84" y="385"/>
                  </a:cubicBezTo>
                  <a:cubicBezTo>
                    <a:pt x="111" y="365"/>
                    <a:pt x="111" y="365"/>
                    <a:pt x="111" y="365"/>
                  </a:cubicBezTo>
                  <a:cubicBezTo>
                    <a:pt x="117" y="370"/>
                    <a:pt x="123" y="374"/>
                    <a:pt x="130" y="378"/>
                  </a:cubicBezTo>
                  <a:cubicBezTo>
                    <a:pt x="122" y="411"/>
                    <a:pt x="122" y="411"/>
                    <a:pt x="122" y="411"/>
                  </a:cubicBezTo>
                  <a:cubicBezTo>
                    <a:pt x="121" y="415"/>
                    <a:pt x="123" y="419"/>
                    <a:pt x="127" y="421"/>
                  </a:cubicBezTo>
                  <a:cubicBezTo>
                    <a:pt x="147" y="429"/>
                    <a:pt x="147" y="429"/>
                    <a:pt x="147" y="429"/>
                  </a:cubicBezTo>
                  <a:cubicBezTo>
                    <a:pt x="151" y="431"/>
                    <a:pt x="156" y="429"/>
                    <a:pt x="158" y="425"/>
                  </a:cubicBezTo>
                  <a:cubicBezTo>
                    <a:pt x="175" y="397"/>
                    <a:pt x="175" y="397"/>
                    <a:pt x="175" y="397"/>
                  </a:cubicBezTo>
                  <a:cubicBezTo>
                    <a:pt x="182" y="398"/>
                    <a:pt x="189" y="400"/>
                    <a:pt x="196" y="401"/>
                  </a:cubicBezTo>
                  <a:cubicBezTo>
                    <a:pt x="201" y="434"/>
                    <a:pt x="201" y="434"/>
                    <a:pt x="201" y="434"/>
                  </a:cubicBezTo>
                  <a:cubicBezTo>
                    <a:pt x="201" y="438"/>
                    <a:pt x="205" y="441"/>
                    <a:pt x="209" y="441"/>
                  </a:cubicBezTo>
                  <a:cubicBezTo>
                    <a:pt x="232" y="441"/>
                    <a:pt x="232" y="441"/>
                    <a:pt x="232" y="441"/>
                  </a:cubicBezTo>
                  <a:cubicBezTo>
                    <a:pt x="236" y="441"/>
                    <a:pt x="240" y="438"/>
                    <a:pt x="240" y="434"/>
                  </a:cubicBezTo>
                  <a:cubicBezTo>
                    <a:pt x="245" y="401"/>
                    <a:pt x="245" y="401"/>
                    <a:pt x="245" y="401"/>
                  </a:cubicBezTo>
                  <a:cubicBezTo>
                    <a:pt x="253" y="400"/>
                    <a:pt x="260" y="398"/>
                    <a:pt x="268" y="396"/>
                  </a:cubicBezTo>
                  <a:cubicBezTo>
                    <a:pt x="285" y="425"/>
                    <a:pt x="285" y="425"/>
                    <a:pt x="285" y="425"/>
                  </a:cubicBezTo>
                  <a:cubicBezTo>
                    <a:pt x="287" y="428"/>
                    <a:pt x="292" y="430"/>
                    <a:pt x="296" y="428"/>
                  </a:cubicBezTo>
                  <a:cubicBezTo>
                    <a:pt x="316" y="420"/>
                    <a:pt x="316" y="420"/>
                    <a:pt x="316" y="420"/>
                  </a:cubicBezTo>
                  <a:cubicBezTo>
                    <a:pt x="320" y="418"/>
                    <a:pt x="322" y="414"/>
                    <a:pt x="321" y="410"/>
                  </a:cubicBezTo>
                  <a:cubicBezTo>
                    <a:pt x="313" y="377"/>
                    <a:pt x="313" y="377"/>
                    <a:pt x="313" y="377"/>
                  </a:cubicBezTo>
                  <a:cubicBezTo>
                    <a:pt x="319" y="373"/>
                    <a:pt x="325" y="369"/>
                    <a:pt x="331" y="365"/>
                  </a:cubicBezTo>
                  <a:cubicBezTo>
                    <a:pt x="357" y="385"/>
                    <a:pt x="357" y="385"/>
                    <a:pt x="357" y="385"/>
                  </a:cubicBezTo>
                  <a:cubicBezTo>
                    <a:pt x="361" y="388"/>
                    <a:pt x="366" y="387"/>
                    <a:pt x="369" y="384"/>
                  </a:cubicBezTo>
                  <a:cubicBezTo>
                    <a:pt x="385" y="369"/>
                    <a:pt x="385" y="369"/>
                    <a:pt x="385" y="369"/>
                  </a:cubicBezTo>
                  <a:cubicBezTo>
                    <a:pt x="387" y="366"/>
                    <a:pt x="388" y="361"/>
                    <a:pt x="385" y="357"/>
                  </a:cubicBezTo>
                  <a:cubicBezTo>
                    <a:pt x="365" y="331"/>
                    <a:pt x="365" y="331"/>
                    <a:pt x="365" y="331"/>
                  </a:cubicBezTo>
                  <a:cubicBezTo>
                    <a:pt x="370" y="324"/>
                    <a:pt x="374" y="318"/>
                    <a:pt x="378" y="311"/>
                  </a:cubicBezTo>
                  <a:cubicBezTo>
                    <a:pt x="411" y="319"/>
                    <a:pt x="411" y="319"/>
                    <a:pt x="411" y="319"/>
                  </a:cubicBezTo>
                  <a:cubicBezTo>
                    <a:pt x="415" y="320"/>
                    <a:pt x="419" y="318"/>
                    <a:pt x="421" y="314"/>
                  </a:cubicBezTo>
                  <a:cubicBezTo>
                    <a:pt x="429" y="294"/>
                    <a:pt x="429" y="294"/>
                    <a:pt x="429" y="294"/>
                  </a:cubicBezTo>
                  <a:cubicBezTo>
                    <a:pt x="431" y="290"/>
                    <a:pt x="429" y="285"/>
                    <a:pt x="426" y="283"/>
                  </a:cubicBezTo>
                  <a:cubicBezTo>
                    <a:pt x="397" y="266"/>
                    <a:pt x="397" y="266"/>
                    <a:pt x="397" y="266"/>
                  </a:cubicBezTo>
                  <a:cubicBezTo>
                    <a:pt x="398" y="259"/>
                    <a:pt x="400" y="252"/>
                    <a:pt x="401" y="245"/>
                  </a:cubicBezTo>
                  <a:cubicBezTo>
                    <a:pt x="434" y="240"/>
                    <a:pt x="434" y="240"/>
                    <a:pt x="434" y="240"/>
                  </a:cubicBezTo>
                  <a:cubicBezTo>
                    <a:pt x="438" y="240"/>
                    <a:pt x="441" y="236"/>
                    <a:pt x="441" y="232"/>
                  </a:cubicBezTo>
                  <a:close/>
                  <a:moveTo>
                    <a:pt x="361" y="220"/>
                  </a:moveTo>
                  <a:cubicBezTo>
                    <a:pt x="361" y="238"/>
                    <a:pt x="356" y="256"/>
                    <a:pt x="356" y="256"/>
                  </a:cubicBezTo>
                  <a:cubicBezTo>
                    <a:pt x="354" y="264"/>
                    <a:pt x="346" y="267"/>
                    <a:pt x="339" y="263"/>
                  </a:cubicBezTo>
                  <a:cubicBezTo>
                    <a:pt x="284" y="228"/>
                    <a:pt x="284" y="228"/>
                    <a:pt x="284" y="228"/>
                  </a:cubicBezTo>
                  <a:cubicBezTo>
                    <a:pt x="277" y="224"/>
                    <a:pt x="277" y="217"/>
                    <a:pt x="284" y="213"/>
                  </a:cubicBezTo>
                  <a:cubicBezTo>
                    <a:pt x="339" y="178"/>
                    <a:pt x="339" y="178"/>
                    <a:pt x="339" y="178"/>
                  </a:cubicBezTo>
                  <a:cubicBezTo>
                    <a:pt x="346" y="174"/>
                    <a:pt x="354" y="177"/>
                    <a:pt x="356" y="185"/>
                  </a:cubicBezTo>
                  <a:cubicBezTo>
                    <a:pt x="356" y="185"/>
                    <a:pt x="361" y="203"/>
                    <a:pt x="361" y="220"/>
                  </a:cubicBezTo>
                  <a:close/>
                  <a:moveTo>
                    <a:pt x="321" y="321"/>
                  </a:moveTo>
                  <a:cubicBezTo>
                    <a:pt x="308" y="333"/>
                    <a:pt x="292" y="343"/>
                    <a:pt x="292" y="343"/>
                  </a:cubicBezTo>
                  <a:cubicBezTo>
                    <a:pt x="285" y="347"/>
                    <a:pt x="277" y="343"/>
                    <a:pt x="275" y="335"/>
                  </a:cubicBezTo>
                  <a:cubicBezTo>
                    <a:pt x="260" y="272"/>
                    <a:pt x="260" y="272"/>
                    <a:pt x="260" y="272"/>
                  </a:cubicBezTo>
                  <a:cubicBezTo>
                    <a:pt x="258" y="264"/>
                    <a:pt x="263" y="259"/>
                    <a:pt x="271" y="260"/>
                  </a:cubicBezTo>
                  <a:cubicBezTo>
                    <a:pt x="335" y="276"/>
                    <a:pt x="335" y="276"/>
                    <a:pt x="335" y="276"/>
                  </a:cubicBezTo>
                  <a:cubicBezTo>
                    <a:pt x="343" y="278"/>
                    <a:pt x="346" y="285"/>
                    <a:pt x="342" y="292"/>
                  </a:cubicBezTo>
                  <a:cubicBezTo>
                    <a:pt x="342" y="292"/>
                    <a:pt x="333" y="309"/>
                    <a:pt x="321" y="321"/>
                  </a:cubicBezTo>
                  <a:close/>
                  <a:moveTo>
                    <a:pt x="178" y="341"/>
                  </a:moveTo>
                  <a:cubicBezTo>
                    <a:pt x="213" y="285"/>
                    <a:pt x="213" y="285"/>
                    <a:pt x="213" y="285"/>
                  </a:cubicBezTo>
                  <a:cubicBezTo>
                    <a:pt x="217" y="278"/>
                    <a:pt x="224" y="278"/>
                    <a:pt x="228" y="285"/>
                  </a:cubicBezTo>
                  <a:cubicBezTo>
                    <a:pt x="263" y="341"/>
                    <a:pt x="263" y="341"/>
                    <a:pt x="263" y="341"/>
                  </a:cubicBezTo>
                  <a:cubicBezTo>
                    <a:pt x="267" y="348"/>
                    <a:pt x="264" y="356"/>
                    <a:pt x="256" y="358"/>
                  </a:cubicBezTo>
                  <a:cubicBezTo>
                    <a:pt x="256" y="358"/>
                    <a:pt x="238" y="363"/>
                    <a:pt x="221" y="363"/>
                  </a:cubicBezTo>
                  <a:cubicBezTo>
                    <a:pt x="203" y="363"/>
                    <a:pt x="185" y="358"/>
                    <a:pt x="185" y="358"/>
                  </a:cubicBezTo>
                  <a:cubicBezTo>
                    <a:pt x="177" y="356"/>
                    <a:pt x="174" y="348"/>
                    <a:pt x="178" y="341"/>
                  </a:cubicBezTo>
                  <a:close/>
                  <a:moveTo>
                    <a:pt x="221" y="255"/>
                  </a:moveTo>
                  <a:cubicBezTo>
                    <a:pt x="202" y="255"/>
                    <a:pt x="186" y="240"/>
                    <a:pt x="186" y="220"/>
                  </a:cubicBezTo>
                  <a:cubicBezTo>
                    <a:pt x="186" y="201"/>
                    <a:pt x="202" y="186"/>
                    <a:pt x="221" y="186"/>
                  </a:cubicBezTo>
                  <a:cubicBezTo>
                    <a:pt x="240" y="186"/>
                    <a:pt x="255" y="201"/>
                    <a:pt x="255" y="220"/>
                  </a:cubicBezTo>
                  <a:cubicBezTo>
                    <a:pt x="255" y="240"/>
                    <a:pt x="240" y="255"/>
                    <a:pt x="221" y="255"/>
                  </a:cubicBezTo>
                  <a:close/>
                  <a:moveTo>
                    <a:pt x="120" y="322"/>
                  </a:moveTo>
                  <a:cubicBezTo>
                    <a:pt x="108" y="310"/>
                    <a:pt x="99" y="294"/>
                    <a:pt x="99" y="294"/>
                  </a:cubicBezTo>
                  <a:cubicBezTo>
                    <a:pt x="95" y="286"/>
                    <a:pt x="98" y="279"/>
                    <a:pt x="106" y="277"/>
                  </a:cubicBezTo>
                  <a:cubicBezTo>
                    <a:pt x="170" y="262"/>
                    <a:pt x="170" y="262"/>
                    <a:pt x="170" y="262"/>
                  </a:cubicBezTo>
                  <a:cubicBezTo>
                    <a:pt x="178" y="260"/>
                    <a:pt x="182" y="265"/>
                    <a:pt x="181" y="273"/>
                  </a:cubicBezTo>
                  <a:cubicBezTo>
                    <a:pt x="165" y="337"/>
                    <a:pt x="165" y="337"/>
                    <a:pt x="165" y="337"/>
                  </a:cubicBezTo>
                  <a:cubicBezTo>
                    <a:pt x="163" y="345"/>
                    <a:pt x="156" y="348"/>
                    <a:pt x="149" y="344"/>
                  </a:cubicBezTo>
                  <a:cubicBezTo>
                    <a:pt x="149" y="344"/>
                    <a:pt x="133" y="335"/>
                    <a:pt x="120" y="322"/>
                  </a:cubicBezTo>
                  <a:close/>
                  <a:moveTo>
                    <a:pt x="100" y="180"/>
                  </a:moveTo>
                  <a:cubicBezTo>
                    <a:pt x="156" y="215"/>
                    <a:pt x="156" y="215"/>
                    <a:pt x="156" y="215"/>
                  </a:cubicBezTo>
                  <a:cubicBezTo>
                    <a:pt x="163" y="219"/>
                    <a:pt x="163" y="226"/>
                    <a:pt x="156" y="230"/>
                  </a:cubicBezTo>
                  <a:cubicBezTo>
                    <a:pt x="100" y="264"/>
                    <a:pt x="100" y="264"/>
                    <a:pt x="100" y="264"/>
                  </a:cubicBezTo>
                  <a:cubicBezTo>
                    <a:pt x="93" y="269"/>
                    <a:pt x="85" y="266"/>
                    <a:pt x="83" y="258"/>
                  </a:cubicBezTo>
                  <a:cubicBezTo>
                    <a:pt x="83" y="258"/>
                    <a:pt x="78" y="240"/>
                    <a:pt x="78" y="222"/>
                  </a:cubicBezTo>
                  <a:cubicBezTo>
                    <a:pt x="78" y="205"/>
                    <a:pt x="83" y="187"/>
                    <a:pt x="83" y="187"/>
                  </a:cubicBezTo>
                  <a:cubicBezTo>
                    <a:pt x="85" y="179"/>
                    <a:pt x="93" y="176"/>
                    <a:pt x="100" y="180"/>
                  </a:cubicBezTo>
                  <a:close/>
                  <a:moveTo>
                    <a:pt x="119" y="122"/>
                  </a:moveTo>
                  <a:cubicBezTo>
                    <a:pt x="131" y="109"/>
                    <a:pt x="148" y="100"/>
                    <a:pt x="148" y="100"/>
                  </a:cubicBezTo>
                  <a:cubicBezTo>
                    <a:pt x="155" y="96"/>
                    <a:pt x="162" y="100"/>
                    <a:pt x="164" y="108"/>
                  </a:cubicBezTo>
                  <a:cubicBezTo>
                    <a:pt x="179" y="171"/>
                    <a:pt x="179" y="171"/>
                    <a:pt x="179" y="171"/>
                  </a:cubicBezTo>
                  <a:cubicBezTo>
                    <a:pt x="181" y="179"/>
                    <a:pt x="176" y="184"/>
                    <a:pt x="168" y="182"/>
                  </a:cubicBezTo>
                  <a:cubicBezTo>
                    <a:pt x="104" y="167"/>
                    <a:pt x="104" y="167"/>
                    <a:pt x="104" y="167"/>
                  </a:cubicBezTo>
                  <a:cubicBezTo>
                    <a:pt x="96" y="165"/>
                    <a:pt x="93" y="158"/>
                    <a:pt x="97" y="151"/>
                  </a:cubicBezTo>
                  <a:cubicBezTo>
                    <a:pt x="97" y="151"/>
                    <a:pt x="106" y="134"/>
                    <a:pt x="119" y="122"/>
                  </a:cubicBezTo>
                  <a:close/>
                  <a:moveTo>
                    <a:pt x="261" y="102"/>
                  </a:moveTo>
                  <a:cubicBezTo>
                    <a:pt x="227" y="157"/>
                    <a:pt x="227" y="157"/>
                    <a:pt x="227" y="157"/>
                  </a:cubicBezTo>
                  <a:cubicBezTo>
                    <a:pt x="222" y="164"/>
                    <a:pt x="215" y="164"/>
                    <a:pt x="211" y="157"/>
                  </a:cubicBezTo>
                  <a:cubicBezTo>
                    <a:pt x="177" y="102"/>
                    <a:pt x="177" y="102"/>
                    <a:pt x="177" y="102"/>
                  </a:cubicBezTo>
                  <a:cubicBezTo>
                    <a:pt x="172" y="95"/>
                    <a:pt x="175" y="87"/>
                    <a:pt x="183" y="85"/>
                  </a:cubicBezTo>
                  <a:cubicBezTo>
                    <a:pt x="183" y="85"/>
                    <a:pt x="201" y="80"/>
                    <a:pt x="219" y="80"/>
                  </a:cubicBezTo>
                  <a:cubicBezTo>
                    <a:pt x="236" y="80"/>
                    <a:pt x="254" y="85"/>
                    <a:pt x="254" y="85"/>
                  </a:cubicBezTo>
                  <a:cubicBezTo>
                    <a:pt x="262" y="87"/>
                    <a:pt x="265" y="95"/>
                    <a:pt x="261" y="102"/>
                  </a:cubicBezTo>
                  <a:close/>
                  <a:moveTo>
                    <a:pt x="319" y="121"/>
                  </a:moveTo>
                  <a:cubicBezTo>
                    <a:pt x="332" y="133"/>
                    <a:pt x="341" y="149"/>
                    <a:pt x="341" y="149"/>
                  </a:cubicBezTo>
                  <a:cubicBezTo>
                    <a:pt x="345" y="156"/>
                    <a:pt x="342" y="164"/>
                    <a:pt x="334" y="166"/>
                  </a:cubicBezTo>
                  <a:cubicBezTo>
                    <a:pt x="270" y="181"/>
                    <a:pt x="270" y="181"/>
                    <a:pt x="270" y="181"/>
                  </a:cubicBezTo>
                  <a:cubicBezTo>
                    <a:pt x="262" y="183"/>
                    <a:pt x="257" y="178"/>
                    <a:pt x="259" y="170"/>
                  </a:cubicBezTo>
                  <a:cubicBezTo>
                    <a:pt x="274" y="106"/>
                    <a:pt x="274" y="106"/>
                    <a:pt x="274" y="106"/>
                  </a:cubicBezTo>
                  <a:cubicBezTo>
                    <a:pt x="276" y="98"/>
                    <a:pt x="283" y="95"/>
                    <a:pt x="290" y="99"/>
                  </a:cubicBezTo>
                  <a:cubicBezTo>
                    <a:pt x="290" y="99"/>
                    <a:pt x="307" y="108"/>
                    <a:pt x="319" y="121"/>
                  </a:cubicBezTo>
                  <a:close/>
                </a:path>
              </a:pathLst>
            </a:custGeom>
            <a:solidFill>
              <a:srgbClr val="FFB900"/>
            </a:solidFill>
            <a:ln>
              <a:noFill/>
            </a:ln>
          </p:spPr>
          <p:txBody>
            <a:bodyPr vert="horz" wrap="square" lIns="91440" tIns="45720" rIns="91440" bIns="45720" numCol="1" anchor="t" anchorCtr="0" compatLnSpc="1">
              <a:prstTxWarp prst="textNoShape">
                <a:avLst/>
              </a:prstTxWarp>
            </a:bodyPr>
            <a:lstStyle/>
            <a:p>
              <a:endParaRPr lang="en-US"/>
            </a:p>
          </p:txBody>
        </p:sp>
        <p:sp>
          <p:nvSpPr>
            <p:cNvPr id="235" name="Freeform 8"/>
            <p:cNvSpPr>
              <a:spLocks/>
            </p:cNvSpPr>
            <p:nvPr userDrawn="1"/>
          </p:nvSpPr>
          <p:spPr bwMode="auto">
            <a:xfrm>
              <a:off x="8040688" y="7580313"/>
              <a:ext cx="2109787" cy="2235200"/>
            </a:xfrm>
            <a:custGeom>
              <a:avLst/>
              <a:gdLst>
                <a:gd name="T0" fmla="*/ 516 w 601"/>
                <a:gd name="T1" fmla="*/ 0 h 635"/>
                <a:gd name="T2" fmla="*/ 296 w 601"/>
                <a:gd name="T3" fmla="*/ 208 h 635"/>
                <a:gd name="T4" fmla="*/ 220 w 601"/>
                <a:gd name="T5" fmla="*/ 195 h 635"/>
                <a:gd name="T6" fmla="*/ 0 w 601"/>
                <a:gd name="T7" fmla="*/ 415 h 635"/>
                <a:gd name="T8" fmla="*/ 220 w 601"/>
                <a:gd name="T9" fmla="*/ 635 h 635"/>
                <a:gd name="T10" fmla="*/ 601 w 601"/>
                <a:gd name="T11" fmla="*/ 635 h 635"/>
                <a:gd name="T12" fmla="*/ 601 w 601"/>
                <a:gd name="T13" fmla="*/ 17 h 635"/>
                <a:gd name="T14" fmla="*/ 516 w 601"/>
                <a:gd name="T15" fmla="*/ 0 h 6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01" h="635">
                  <a:moveTo>
                    <a:pt x="516" y="0"/>
                  </a:moveTo>
                  <a:cubicBezTo>
                    <a:pt x="398" y="0"/>
                    <a:pt x="302" y="92"/>
                    <a:pt x="296" y="208"/>
                  </a:cubicBezTo>
                  <a:cubicBezTo>
                    <a:pt x="272" y="200"/>
                    <a:pt x="247" y="195"/>
                    <a:pt x="220" y="195"/>
                  </a:cubicBezTo>
                  <a:cubicBezTo>
                    <a:pt x="99" y="195"/>
                    <a:pt x="0" y="293"/>
                    <a:pt x="0" y="415"/>
                  </a:cubicBezTo>
                  <a:cubicBezTo>
                    <a:pt x="0" y="536"/>
                    <a:pt x="99" y="635"/>
                    <a:pt x="220" y="635"/>
                  </a:cubicBezTo>
                  <a:cubicBezTo>
                    <a:pt x="601" y="635"/>
                    <a:pt x="601" y="635"/>
                    <a:pt x="601" y="635"/>
                  </a:cubicBezTo>
                  <a:cubicBezTo>
                    <a:pt x="601" y="17"/>
                    <a:pt x="601" y="17"/>
                    <a:pt x="601" y="17"/>
                  </a:cubicBezTo>
                  <a:cubicBezTo>
                    <a:pt x="575" y="6"/>
                    <a:pt x="546" y="0"/>
                    <a:pt x="51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 name="Freeform 9"/>
            <p:cNvSpPr>
              <a:spLocks/>
            </p:cNvSpPr>
            <p:nvPr userDrawn="1"/>
          </p:nvSpPr>
          <p:spPr bwMode="auto">
            <a:xfrm>
              <a:off x="12195175" y="7151688"/>
              <a:ext cx="2590800" cy="2663825"/>
            </a:xfrm>
            <a:custGeom>
              <a:avLst/>
              <a:gdLst>
                <a:gd name="T0" fmla="*/ 738 w 738"/>
                <a:gd name="T1" fmla="*/ 537 h 757"/>
                <a:gd name="T2" fmla="*/ 518 w 738"/>
                <a:gd name="T3" fmla="*/ 317 h 757"/>
                <a:gd name="T4" fmla="*/ 495 w 738"/>
                <a:gd name="T5" fmla="*/ 318 h 757"/>
                <a:gd name="T6" fmla="*/ 518 w 738"/>
                <a:gd name="T7" fmla="*/ 221 h 757"/>
                <a:gd name="T8" fmla="*/ 297 w 738"/>
                <a:gd name="T9" fmla="*/ 0 h 757"/>
                <a:gd name="T10" fmla="*/ 79 w 738"/>
                <a:gd name="T11" fmla="*/ 194 h 757"/>
                <a:gd name="T12" fmla="*/ 0 w 738"/>
                <a:gd name="T13" fmla="*/ 139 h 757"/>
                <a:gd name="T14" fmla="*/ 0 w 738"/>
                <a:gd name="T15" fmla="*/ 757 h 757"/>
                <a:gd name="T16" fmla="*/ 518 w 738"/>
                <a:gd name="T17" fmla="*/ 757 h 757"/>
                <a:gd name="T18" fmla="*/ 738 w 738"/>
                <a:gd name="T19" fmla="*/ 537 h 7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38" h="757">
                  <a:moveTo>
                    <a:pt x="738" y="537"/>
                  </a:moveTo>
                  <a:cubicBezTo>
                    <a:pt x="738" y="415"/>
                    <a:pt x="639" y="317"/>
                    <a:pt x="518" y="317"/>
                  </a:cubicBezTo>
                  <a:cubicBezTo>
                    <a:pt x="510" y="317"/>
                    <a:pt x="502" y="317"/>
                    <a:pt x="495" y="318"/>
                  </a:cubicBezTo>
                  <a:cubicBezTo>
                    <a:pt x="509" y="289"/>
                    <a:pt x="518" y="256"/>
                    <a:pt x="518" y="221"/>
                  </a:cubicBezTo>
                  <a:cubicBezTo>
                    <a:pt x="518" y="99"/>
                    <a:pt x="419" y="0"/>
                    <a:pt x="297" y="0"/>
                  </a:cubicBezTo>
                  <a:cubicBezTo>
                    <a:pt x="185" y="0"/>
                    <a:pt x="92" y="85"/>
                    <a:pt x="79" y="194"/>
                  </a:cubicBezTo>
                  <a:cubicBezTo>
                    <a:pt x="57" y="171"/>
                    <a:pt x="31" y="151"/>
                    <a:pt x="0" y="139"/>
                  </a:cubicBezTo>
                  <a:cubicBezTo>
                    <a:pt x="0" y="757"/>
                    <a:pt x="0" y="757"/>
                    <a:pt x="0" y="757"/>
                  </a:cubicBezTo>
                  <a:cubicBezTo>
                    <a:pt x="518" y="757"/>
                    <a:pt x="518" y="757"/>
                    <a:pt x="518" y="757"/>
                  </a:cubicBezTo>
                  <a:cubicBezTo>
                    <a:pt x="639" y="757"/>
                    <a:pt x="738" y="658"/>
                    <a:pt x="738" y="53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7" name="Freeform 42"/>
          <p:cNvSpPr>
            <a:spLocks/>
          </p:cNvSpPr>
          <p:nvPr userDrawn="1"/>
        </p:nvSpPr>
        <p:spPr bwMode="auto">
          <a:xfrm>
            <a:off x="8716653" y="1485604"/>
            <a:ext cx="1403969" cy="840253"/>
          </a:xfrm>
          <a:custGeom>
            <a:avLst/>
            <a:gdLst>
              <a:gd name="T0" fmla="*/ 218 w 242"/>
              <a:gd name="T1" fmla="*/ 72 h 145"/>
              <a:gd name="T2" fmla="*/ 178 w 242"/>
              <a:gd name="T3" fmla="*/ 41 h 145"/>
              <a:gd name="T4" fmla="*/ 178 w 242"/>
              <a:gd name="T5" fmla="*/ 41 h 145"/>
              <a:gd name="T6" fmla="*/ 178 w 242"/>
              <a:gd name="T7" fmla="*/ 41 h 145"/>
              <a:gd name="T8" fmla="*/ 137 w 242"/>
              <a:gd name="T9" fmla="*/ 0 h 145"/>
              <a:gd name="T10" fmla="*/ 100 w 242"/>
              <a:gd name="T11" fmla="*/ 21 h 145"/>
              <a:gd name="T12" fmla="*/ 87 w 242"/>
              <a:gd name="T13" fmla="*/ 19 h 145"/>
              <a:gd name="T14" fmla="*/ 49 w 242"/>
              <a:gd name="T15" fmla="*/ 58 h 145"/>
              <a:gd name="T16" fmla="*/ 49 w 242"/>
              <a:gd name="T17" fmla="*/ 58 h 145"/>
              <a:gd name="T18" fmla="*/ 44 w 242"/>
              <a:gd name="T19" fmla="*/ 58 h 145"/>
              <a:gd name="T20" fmla="*/ 0 w 242"/>
              <a:gd name="T21" fmla="*/ 101 h 145"/>
              <a:gd name="T22" fmla="*/ 44 w 242"/>
              <a:gd name="T23" fmla="*/ 145 h 145"/>
              <a:gd name="T24" fmla="*/ 204 w 242"/>
              <a:gd name="T25" fmla="*/ 145 h 145"/>
              <a:gd name="T26" fmla="*/ 242 w 242"/>
              <a:gd name="T27" fmla="*/ 107 h 145"/>
              <a:gd name="T28" fmla="*/ 218 w 242"/>
              <a:gd name="T29" fmla="*/ 72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2" h="145">
                <a:moveTo>
                  <a:pt x="218" y="72"/>
                </a:moveTo>
                <a:cubicBezTo>
                  <a:pt x="213" y="54"/>
                  <a:pt x="197" y="41"/>
                  <a:pt x="178" y="41"/>
                </a:cubicBezTo>
                <a:cubicBezTo>
                  <a:pt x="178" y="41"/>
                  <a:pt x="178" y="41"/>
                  <a:pt x="178" y="41"/>
                </a:cubicBezTo>
                <a:cubicBezTo>
                  <a:pt x="178" y="41"/>
                  <a:pt x="178" y="41"/>
                  <a:pt x="178" y="41"/>
                </a:cubicBezTo>
                <a:cubicBezTo>
                  <a:pt x="178" y="18"/>
                  <a:pt x="159" y="0"/>
                  <a:pt x="137" y="0"/>
                </a:cubicBezTo>
                <a:cubicBezTo>
                  <a:pt x="121" y="0"/>
                  <a:pt x="107" y="8"/>
                  <a:pt x="100" y="21"/>
                </a:cubicBezTo>
                <a:cubicBezTo>
                  <a:pt x="96" y="20"/>
                  <a:pt x="92" y="19"/>
                  <a:pt x="87" y="19"/>
                </a:cubicBezTo>
                <a:cubicBezTo>
                  <a:pt x="66" y="19"/>
                  <a:pt x="49" y="36"/>
                  <a:pt x="49" y="58"/>
                </a:cubicBezTo>
                <a:cubicBezTo>
                  <a:pt x="49" y="58"/>
                  <a:pt x="49" y="58"/>
                  <a:pt x="49" y="58"/>
                </a:cubicBezTo>
                <a:cubicBezTo>
                  <a:pt x="47" y="58"/>
                  <a:pt x="45" y="58"/>
                  <a:pt x="44" y="58"/>
                </a:cubicBezTo>
                <a:cubicBezTo>
                  <a:pt x="19" y="58"/>
                  <a:pt x="0" y="77"/>
                  <a:pt x="0" y="101"/>
                </a:cubicBezTo>
                <a:cubicBezTo>
                  <a:pt x="0" y="125"/>
                  <a:pt x="19" y="145"/>
                  <a:pt x="44" y="145"/>
                </a:cubicBezTo>
                <a:cubicBezTo>
                  <a:pt x="204" y="145"/>
                  <a:pt x="204" y="145"/>
                  <a:pt x="204" y="145"/>
                </a:cubicBezTo>
                <a:cubicBezTo>
                  <a:pt x="225" y="145"/>
                  <a:pt x="242" y="128"/>
                  <a:pt x="242" y="107"/>
                </a:cubicBezTo>
                <a:cubicBezTo>
                  <a:pt x="242" y="91"/>
                  <a:pt x="232" y="78"/>
                  <a:pt x="218" y="7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 name="Freeform 237"/>
          <p:cNvSpPr>
            <a:spLocks/>
          </p:cNvSpPr>
          <p:nvPr userDrawn="1"/>
        </p:nvSpPr>
        <p:spPr bwMode="auto">
          <a:xfrm flipH="1">
            <a:off x="7542827" y="2325857"/>
            <a:ext cx="731512" cy="297301"/>
          </a:xfrm>
          <a:custGeom>
            <a:avLst/>
            <a:gdLst>
              <a:gd name="T0" fmla="*/ 621 w 696"/>
              <a:gd name="T1" fmla="*/ 132 h 281"/>
              <a:gd name="T2" fmla="*/ 609 w 696"/>
              <a:gd name="T3" fmla="*/ 133 h 281"/>
              <a:gd name="T4" fmla="*/ 469 w 696"/>
              <a:gd name="T5" fmla="*/ 0 h 281"/>
              <a:gd name="T6" fmla="*/ 333 w 696"/>
              <a:gd name="T7" fmla="*/ 104 h 281"/>
              <a:gd name="T8" fmla="*/ 258 w 696"/>
              <a:gd name="T9" fmla="*/ 73 h 281"/>
              <a:gd name="T10" fmla="*/ 155 w 696"/>
              <a:gd name="T11" fmla="*/ 167 h 281"/>
              <a:gd name="T12" fmla="*/ 105 w 696"/>
              <a:gd name="T13" fmla="*/ 190 h 281"/>
              <a:gd name="T14" fmla="*/ 58 w 696"/>
              <a:gd name="T15" fmla="*/ 166 h 281"/>
              <a:gd name="T16" fmla="*/ 0 w 696"/>
              <a:gd name="T17" fmla="*/ 224 h 281"/>
              <a:gd name="T18" fmla="*/ 58 w 696"/>
              <a:gd name="T19" fmla="*/ 281 h 281"/>
              <a:gd name="T20" fmla="*/ 74 w 696"/>
              <a:gd name="T21" fmla="*/ 281 h 281"/>
              <a:gd name="T22" fmla="*/ 264 w 696"/>
              <a:gd name="T23" fmla="*/ 281 h 281"/>
              <a:gd name="T24" fmla="*/ 370 w 696"/>
              <a:gd name="T25" fmla="*/ 281 h 281"/>
              <a:gd name="T26" fmla="*/ 626 w 696"/>
              <a:gd name="T27" fmla="*/ 281 h 281"/>
              <a:gd name="T28" fmla="*/ 626 w 696"/>
              <a:gd name="T29" fmla="*/ 281 h 281"/>
              <a:gd name="T30" fmla="*/ 696 w 696"/>
              <a:gd name="T31" fmla="*/ 207 h 281"/>
              <a:gd name="T32" fmla="*/ 621 w 696"/>
              <a:gd name="T33" fmla="*/ 132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96" h="281">
                <a:moveTo>
                  <a:pt x="621" y="132"/>
                </a:moveTo>
                <a:cubicBezTo>
                  <a:pt x="617" y="132"/>
                  <a:pt x="613" y="133"/>
                  <a:pt x="609" y="133"/>
                </a:cubicBezTo>
                <a:cubicBezTo>
                  <a:pt x="606" y="59"/>
                  <a:pt x="544" y="0"/>
                  <a:pt x="469" y="0"/>
                </a:cubicBezTo>
                <a:cubicBezTo>
                  <a:pt x="403" y="0"/>
                  <a:pt x="349" y="44"/>
                  <a:pt x="333" y="104"/>
                </a:cubicBezTo>
                <a:cubicBezTo>
                  <a:pt x="314" y="85"/>
                  <a:pt x="287" y="73"/>
                  <a:pt x="258" y="73"/>
                </a:cubicBezTo>
                <a:cubicBezTo>
                  <a:pt x="204" y="73"/>
                  <a:pt x="160" y="114"/>
                  <a:pt x="155" y="167"/>
                </a:cubicBezTo>
                <a:cubicBezTo>
                  <a:pt x="136" y="170"/>
                  <a:pt x="119" y="178"/>
                  <a:pt x="105" y="190"/>
                </a:cubicBezTo>
                <a:cubicBezTo>
                  <a:pt x="95" y="175"/>
                  <a:pt x="78" y="166"/>
                  <a:pt x="58" y="166"/>
                </a:cubicBezTo>
                <a:cubicBezTo>
                  <a:pt x="26" y="166"/>
                  <a:pt x="0" y="192"/>
                  <a:pt x="0" y="224"/>
                </a:cubicBezTo>
                <a:cubicBezTo>
                  <a:pt x="0" y="256"/>
                  <a:pt x="26" y="281"/>
                  <a:pt x="58" y="281"/>
                </a:cubicBezTo>
                <a:cubicBezTo>
                  <a:pt x="74" y="281"/>
                  <a:pt x="74" y="281"/>
                  <a:pt x="74" y="281"/>
                </a:cubicBezTo>
                <a:cubicBezTo>
                  <a:pt x="264" y="281"/>
                  <a:pt x="264" y="281"/>
                  <a:pt x="264" y="281"/>
                </a:cubicBezTo>
                <a:cubicBezTo>
                  <a:pt x="370" y="281"/>
                  <a:pt x="370" y="281"/>
                  <a:pt x="370" y="281"/>
                </a:cubicBezTo>
                <a:cubicBezTo>
                  <a:pt x="626" y="281"/>
                  <a:pt x="626" y="281"/>
                  <a:pt x="626" y="281"/>
                </a:cubicBezTo>
                <a:cubicBezTo>
                  <a:pt x="626" y="281"/>
                  <a:pt x="626" y="281"/>
                  <a:pt x="626" y="281"/>
                </a:cubicBezTo>
                <a:cubicBezTo>
                  <a:pt x="665" y="279"/>
                  <a:pt x="696" y="247"/>
                  <a:pt x="696" y="207"/>
                </a:cubicBezTo>
                <a:cubicBezTo>
                  <a:pt x="696" y="166"/>
                  <a:pt x="662" y="132"/>
                  <a:pt x="621" y="132"/>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Rectangle 14">
            <a:extLst>
              <a:ext uri="{FF2B5EF4-FFF2-40B4-BE49-F238E27FC236}">
                <a16:creationId xmlns:a16="http://schemas.microsoft.com/office/drawing/2014/main" id="{8BBA4FF9-C2D5-453F-BA5E-1C7015D26E08}"/>
              </a:ext>
            </a:extLst>
          </p:cNvPr>
          <p:cNvSpPr/>
          <p:nvPr userDrawn="1"/>
        </p:nvSpPr>
        <p:spPr>
          <a:xfrm>
            <a:off x="10710871" y="6730479"/>
            <a:ext cx="1725152" cy="261610"/>
          </a:xfrm>
          <a:prstGeom prst="rect">
            <a:avLst/>
          </a:prstGeom>
        </p:spPr>
        <p:txBody>
          <a:bodyPr wrap="none">
            <a:spAutoFit/>
          </a:bodyPr>
          <a:lstStyle/>
          <a:p>
            <a:r>
              <a:rPr lang="en-NZ" sz="1100" b="1" dirty="0"/>
              <a:t>Microsoft Confidential</a:t>
            </a:r>
            <a:endParaRPr lang="en-NZ" sz="1100" dirty="0"/>
          </a:p>
        </p:txBody>
      </p:sp>
    </p:spTree>
    <p:extLst>
      <p:ext uri="{BB962C8B-B14F-4D97-AF65-F5344CB8AC3E}">
        <p14:creationId xmlns:p14="http://schemas.microsoft.com/office/powerpoint/2010/main" val="4063714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Title and Content 1st level color text">
    <p:spTree>
      <p:nvGrpSpPr>
        <p:cNvPr id="1" name=""/>
        <p:cNvGrpSpPr/>
        <p:nvPr/>
      </p:nvGrpSpPr>
      <p:grpSpPr>
        <a:xfrm>
          <a:off x="0" y="0"/>
          <a:ext cx="0" cy="0"/>
          <a:chOff x="0" y="0"/>
          <a:chExt cx="0" cy="0"/>
        </a:xfrm>
      </p:grpSpPr>
      <p:sp>
        <p:nvSpPr>
          <p:cNvPr id="3" name="Text Placeholder 3">
            <a:extLst>
              <a:ext uri="{FF2B5EF4-FFF2-40B4-BE49-F238E27FC236}">
                <a16:creationId xmlns:a16="http://schemas.microsoft.com/office/drawing/2014/main" id="{CC573EB4-2D08-4825-AD37-D56CB6CF8985}"/>
              </a:ext>
            </a:extLst>
          </p:cNvPr>
          <p:cNvSpPr>
            <a:spLocks noGrp="1"/>
          </p:cNvSpPr>
          <p:nvPr>
            <p:ph idx="1"/>
          </p:nvPr>
        </p:nvSpPr>
        <p:spPr>
          <a:xfrm>
            <a:off x="19052" y="962595"/>
            <a:ext cx="12425360" cy="1871282"/>
          </a:xfrm>
          <a:prstGeom prst="rect">
            <a:avLst/>
          </a:prstGeom>
        </p:spPr>
        <p:txBody>
          <a:bodyPr vert="horz" wrap="square" lIns="146304" tIns="91440" rIns="146304" bIns="91440" rtlCol="0">
            <a:spAutoFit/>
          </a:bodyPr>
          <a:lstStyle>
            <a:lvl1pPr>
              <a:defRPr>
                <a:solidFill>
                  <a:schemeClr val="tx2"/>
                </a:soli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a:extLst>
              <a:ext uri="{FF2B5EF4-FFF2-40B4-BE49-F238E27FC236}">
                <a16:creationId xmlns:a16="http://schemas.microsoft.com/office/drawing/2014/main" id="{7A640C3F-02F1-4F70-8565-0AF36AABC8C8}"/>
              </a:ext>
            </a:extLst>
          </p:cNvPr>
          <p:cNvSpPr>
            <a:spLocks noGrp="1"/>
          </p:cNvSpPr>
          <p:nvPr>
            <p:ph type="title"/>
          </p:nvPr>
        </p:nvSpPr>
        <p:spPr>
          <a:xfrm>
            <a:off x="9397" y="9095"/>
            <a:ext cx="6093165" cy="905306"/>
          </a:xfrm>
        </p:spPr>
        <p:txBody>
          <a:bodyPr/>
          <a:lstStyle/>
          <a:p>
            <a:r>
              <a:rPr lang="en-US"/>
              <a:t>Click to edit Master title style</a:t>
            </a:r>
          </a:p>
        </p:txBody>
      </p:sp>
      <p:sp>
        <p:nvSpPr>
          <p:cNvPr id="5" name="Text Placeholder 3">
            <a:extLst>
              <a:ext uri="{FF2B5EF4-FFF2-40B4-BE49-F238E27FC236}">
                <a16:creationId xmlns:a16="http://schemas.microsoft.com/office/drawing/2014/main" id="{FA16FEAA-3E51-4541-AC2A-C6E1E568C995}"/>
              </a:ext>
            </a:extLst>
          </p:cNvPr>
          <p:cNvSpPr>
            <a:spLocks noGrp="1"/>
          </p:cNvSpPr>
          <p:nvPr>
            <p:ph idx="27" hasCustomPrompt="1"/>
          </p:nvPr>
        </p:nvSpPr>
        <p:spPr>
          <a:xfrm>
            <a:off x="6341288" y="61480"/>
            <a:ext cx="6081260" cy="692497"/>
          </a:xfrm>
          <a:prstGeom prst="rect">
            <a:avLst/>
          </a:prstGeom>
        </p:spPr>
        <p:txBody>
          <a:bodyPr vert="horz" wrap="square" lIns="146304" tIns="91440" rIns="146304" bIns="91440" rtlCol="0">
            <a:spAutoFit/>
          </a:bodyPr>
          <a:lstStyle>
            <a:lvl1pPr>
              <a:defRPr sz="2200">
                <a:solidFill>
                  <a:schemeClr val="tx1"/>
                </a:solidFill>
                <a:latin typeface="+mj-lt"/>
              </a:defRPr>
            </a:lvl1pPr>
            <a:lvl2pPr marL="31750" indent="0">
              <a:buNone/>
              <a:defRPr sz="1200"/>
            </a:lvl2pPr>
            <a:lvl3pPr marL="546100" indent="-228600">
              <a:defRPr sz="1200"/>
            </a:lvl3pPr>
            <a:lvl4pPr marL="801688" indent="-228600">
              <a:tabLst/>
              <a:defRPr sz="1100"/>
            </a:lvl4pPr>
            <a:lvl5pPr marL="977900" indent="-228600">
              <a:defRPr sz="1000"/>
            </a:lvl5pPr>
          </a:lstStyle>
          <a:p>
            <a:pPr lvl="0"/>
            <a:r>
              <a:rPr lang="en-US"/>
              <a:t>Edit Master text styles</a:t>
            </a:r>
          </a:p>
          <a:p>
            <a:pPr lvl="1"/>
            <a:r>
              <a:rPr lang="en-US"/>
              <a:t>Second level</a:t>
            </a:r>
          </a:p>
        </p:txBody>
      </p:sp>
      <p:sp>
        <p:nvSpPr>
          <p:cNvPr id="7" name="Rectangle 6">
            <a:extLst>
              <a:ext uri="{FF2B5EF4-FFF2-40B4-BE49-F238E27FC236}">
                <a16:creationId xmlns:a16="http://schemas.microsoft.com/office/drawing/2014/main" id="{8BBA4FF9-C2D5-453F-BA5E-1C7015D26E08}"/>
              </a:ext>
            </a:extLst>
          </p:cNvPr>
          <p:cNvSpPr/>
          <p:nvPr userDrawn="1"/>
        </p:nvSpPr>
        <p:spPr>
          <a:xfrm>
            <a:off x="2703" y="6738868"/>
            <a:ext cx="1725152" cy="261610"/>
          </a:xfrm>
          <a:prstGeom prst="rect">
            <a:avLst/>
          </a:prstGeom>
        </p:spPr>
        <p:txBody>
          <a:bodyPr wrap="none">
            <a:spAutoFit/>
          </a:bodyPr>
          <a:lstStyle/>
          <a:p>
            <a:r>
              <a:rPr lang="en-NZ" sz="1100" b="1" dirty="0"/>
              <a:t>Microsoft Confidential</a:t>
            </a:r>
            <a:endParaRPr lang="en-NZ" sz="1100" dirty="0"/>
          </a:p>
        </p:txBody>
      </p:sp>
    </p:spTree>
    <p:extLst>
      <p:ext uri="{BB962C8B-B14F-4D97-AF65-F5344CB8AC3E}">
        <p14:creationId xmlns:p14="http://schemas.microsoft.com/office/powerpoint/2010/main" val="2768675733"/>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Photo_Option">
    <p:bg>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71398" y="1211287"/>
            <a:ext cx="6404040" cy="36576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a:gradFill>
                  <a:gsLst>
                    <a:gs pos="2000">
                      <a:schemeClr val="tx1"/>
                    </a:gs>
                    <a:gs pos="98000">
                      <a:schemeClr val="tx1"/>
                    </a:gs>
                  </a:gsLst>
                  <a:lin ang="5400000" scaled="1"/>
                </a:gradFill>
                <a:ea typeface="Segoe UI" pitchFamily="34" charset="0"/>
                <a:cs typeface="Segoe UI" pitchFamily="34" charset="0"/>
              </a:rPr>
              <a:t>    </a:t>
            </a:r>
          </a:p>
        </p:txBody>
      </p:sp>
      <p:sp>
        <p:nvSpPr>
          <p:cNvPr id="9" name="Title 1"/>
          <p:cNvSpPr>
            <a:spLocks noGrp="1"/>
          </p:cNvSpPr>
          <p:nvPr userDrawn="1">
            <p:ph type="title" hasCustomPrompt="1"/>
          </p:nvPr>
        </p:nvSpPr>
        <p:spPr bwMode="auto">
          <a:xfrm>
            <a:off x="274702" y="2125683"/>
            <a:ext cx="6400736" cy="1828800"/>
          </a:xfrm>
          <a:prstGeom prst="rect">
            <a:avLst/>
          </a:prstGeom>
          <a:noFill/>
        </p:spPr>
        <p:txBody>
          <a:bodyPr lIns="146304" tIns="91440" rIns="146304" bIns="91440" anchor="t" anchorCtr="0"/>
          <a:lstStyle>
            <a:lvl1pPr>
              <a:defRPr sz="5400" spc="-100" baseline="0">
                <a:gradFill>
                  <a:gsLst>
                    <a:gs pos="2000">
                      <a:schemeClr val="tx1"/>
                    </a:gs>
                    <a:gs pos="98000">
                      <a:schemeClr val="tx1"/>
                    </a:gs>
                  </a:gsLst>
                  <a:lin ang="5400000" scaled="1"/>
                </a:gradFill>
              </a:defRPr>
            </a:lvl1pPr>
          </a:lstStyle>
          <a:p>
            <a:r>
              <a:rPr lang="en-US"/>
              <a:t>Presentation title</a:t>
            </a:r>
          </a:p>
        </p:txBody>
      </p:sp>
      <p:sp>
        <p:nvSpPr>
          <p:cNvPr id="3" name="Text Placeholder 2"/>
          <p:cNvSpPr>
            <a:spLocks noGrp="1"/>
          </p:cNvSpPr>
          <p:nvPr userDrawn="1">
            <p:ph type="body" sz="quarter" idx="14" hasCustomPrompt="1"/>
          </p:nvPr>
        </p:nvSpPr>
        <p:spPr bwMode="auto">
          <a:xfrm>
            <a:off x="273050" y="3954463"/>
            <a:ext cx="5487988" cy="1828800"/>
          </a:xfrm>
          <a:noFill/>
        </p:spPr>
        <p:txBody>
          <a:bodyPr tIns="109728" bIns="109728">
            <a:noAutofit/>
          </a:bodyPr>
          <a:lstStyle>
            <a:lvl1pPr marL="0" indent="0">
              <a:spcBef>
                <a:spcPts val="0"/>
              </a:spcBef>
              <a:buNone/>
              <a:defRPr sz="3200">
                <a:gradFill>
                  <a:gsLst>
                    <a:gs pos="2000">
                      <a:schemeClr val="tx1"/>
                    </a:gs>
                    <a:gs pos="98000">
                      <a:schemeClr val="tx1"/>
                    </a:gs>
                  </a:gsLst>
                  <a:lin ang="5400000" scaled="1"/>
                </a:gradFill>
              </a:defRPr>
            </a:lvl1pPr>
          </a:lstStyle>
          <a:p>
            <a:pPr lvl="0"/>
            <a:r>
              <a:rPr lang="en-US"/>
              <a:t>Speaker Name</a:t>
            </a:r>
          </a:p>
        </p:txBody>
      </p:sp>
      <p:pic>
        <p:nvPicPr>
          <p:cNvPr id="229" name="Picture 22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80" y="6120853"/>
            <a:ext cx="1828800" cy="393896"/>
          </a:xfrm>
          <a:prstGeom prst="rect">
            <a:avLst/>
          </a:prstGeom>
        </p:spPr>
      </p:pic>
      <p:sp>
        <p:nvSpPr>
          <p:cNvPr id="230" name="Freeform 229"/>
          <p:cNvSpPr>
            <a:spLocks/>
          </p:cNvSpPr>
          <p:nvPr userDrawn="1"/>
        </p:nvSpPr>
        <p:spPr bwMode="auto">
          <a:xfrm>
            <a:off x="10633303" y="2540869"/>
            <a:ext cx="1228270" cy="499194"/>
          </a:xfrm>
          <a:custGeom>
            <a:avLst/>
            <a:gdLst>
              <a:gd name="T0" fmla="*/ 621 w 696"/>
              <a:gd name="T1" fmla="*/ 132 h 281"/>
              <a:gd name="T2" fmla="*/ 609 w 696"/>
              <a:gd name="T3" fmla="*/ 133 h 281"/>
              <a:gd name="T4" fmla="*/ 469 w 696"/>
              <a:gd name="T5" fmla="*/ 0 h 281"/>
              <a:gd name="T6" fmla="*/ 333 w 696"/>
              <a:gd name="T7" fmla="*/ 104 h 281"/>
              <a:gd name="T8" fmla="*/ 258 w 696"/>
              <a:gd name="T9" fmla="*/ 73 h 281"/>
              <a:gd name="T10" fmla="*/ 155 w 696"/>
              <a:gd name="T11" fmla="*/ 167 h 281"/>
              <a:gd name="T12" fmla="*/ 105 w 696"/>
              <a:gd name="T13" fmla="*/ 190 h 281"/>
              <a:gd name="T14" fmla="*/ 58 w 696"/>
              <a:gd name="T15" fmla="*/ 166 h 281"/>
              <a:gd name="T16" fmla="*/ 0 w 696"/>
              <a:gd name="T17" fmla="*/ 224 h 281"/>
              <a:gd name="T18" fmla="*/ 58 w 696"/>
              <a:gd name="T19" fmla="*/ 281 h 281"/>
              <a:gd name="T20" fmla="*/ 74 w 696"/>
              <a:gd name="T21" fmla="*/ 281 h 281"/>
              <a:gd name="T22" fmla="*/ 264 w 696"/>
              <a:gd name="T23" fmla="*/ 281 h 281"/>
              <a:gd name="T24" fmla="*/ 370 w 696"/>
              <a:gd name="T25" fmla="*/ 281 h 281"/>
              <a:gd name="T26" fmla="*/ 626 w 696"/>
              <a:gd name="T27" fmla="*/ 281 h 281"/>
              <a:gd name="T28" fmla="*/ 626 w 696"/>
              <a:gd name="T29" fmla="*/ 281 h 281"/>
              <a:gd name="T30" fmla="*/ 696 w 696"/>
              <a:gd name="T31" fmla="*/ 207 h 281"/>
              <a:gd name="T32" fmla="*/ 621 w 696"/>
              <a:gd name="T33" fmla="*/ 132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96" h="281">
                <a:moveTo>
                  <a:pt x="621" y="132"/>
                </a:moveTo>
                <a:cubicBezTo>
                  <a:pt x="617" y="132"/>
                  <a:pt x="613" y="133"/>
                  <a:pt x="609" y="133"/>
                </a:cubicBezTo>
                <a:cubicBezTo>
                  <a:pt x="606" y="59"/>
                  <a:pt x="544" y="0"/>
                  <a:pt x="469" y="0"/>
                </a:cubicBezTo>
                <a:cubicBezTo>
                  <a:pt x="403" y="0"/>
                  <a:pt x="349" y="44"/>
                  <a:pt x="333" y="104"/>
                </a:cubicBezTo>
                <a:cubicBezTo>
                  <a:pt x="314" y="85"/>
                  <a:pt x="287" y="73"/>
                  <a:pt x="258" y="73"/>
                </a:cubicBezTo>
                <a:cubicBezTo>
                  <a:pt x="204" y="73"/>
                  <a:pt x="160" y="114"/>
                  <a:pt x="155" y="167"/>
                </a:cubicBezTo>
                <a:cubicBezTo>
                  <a:pt x="136" y="170"/>
                  <a:pt x="119" y="178"/>
                  <a:pt x="105" y="190"/>
                </a:cubicBezTo>
                <a:cubicBezTo>
                  <a:pt x="95" y="175"/>
                  <a:pt x="78" y="166"/>
                  <a:pt x="58" y="166"/>
                </a:cubicBezTo>
                <a:cubicBezTo>
                  <a:pt x="26" y="166"/>
                  <a:pt x="0" y="192"/>
                  <a:pt x="0" y="224"/>
                </a:cubicBezTo>
                <a:cubicBezTo>
                  <a:pt x="0" y="256"/>
                  <a:pt x="26" y="281"/>
                  <a:pt x="58" y="281"/>
                </a:cubicBezTo>
                <a:cubicBezTo>
                  <a:pt x="74" y="281"/>
                  <a:pt x="74" y="281"/>
                  <a:pt x="74" y="281"/>
                </a:cubicBezTo>
                <a:cubicBezTo>
                  <a:pt x="264" y="281"/>
                  <a:pt x="264" y="281"/>
                  <a:pt x="264" y="281"/>
                </a:cubicBezTo>
                <a:cubicBezTo>
                  <a:pt x="370" y="281"/>
                  <a:pt x="370" y="281"/>
                  <a:pt x="370" y="281"/>
                </a:cubicBezTo>
                <a:cubicBezTo>
                  <a:pt x="626" y="281"/>
                  <a:pt x="626" y="281"/>
                  <a:pt x="626" y="281"/>
                </a:cubicBezTo>
                <a:cubicBezTo>
                  <a:pt x="626" y="281"/>
                  <a:pt x="626" y="281"/>
                  <a:pt x="626" y="281"/>
                </a:cubicBezTo>
                <a:cubicBezTo>
                  <a:pt x="665" y="279"/>
                  <a:pt x="696" y="247"/>
                  <a:pt x="696" y="207"/>
                </a:cubicBezTo>
                <a:cubicBezTo>
                  <a:pt x="696" y="166"/>
                  <a:pt x="662" y="132"/>
                  <a:pt x="621" y="132"/>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231" name="Group 230"/>
          <p:cNvGrpSpPr/>
          <p:nvPr userDrawn="1"/>
        </p:nvGrpSpPr>
        <p:grpSpPr bwMode="auto">
          <a:xfrm>
            <a:off x="6362728" y="3629515"/>
            <a:ext cx="5396739" cy="2131262"/>
            <a:chOff x="8040688" y="7151688"/>
            <a:chExt cx="6745287" cy="2663825"/>
          </a:xfrm>
        </p:grpSpPr>
        <p:sp>
          <p:nvSpPr>
            <p:cNvPr id="232" name="Freeform 5"/>
            <p:cNvSpPr>
              <a:spLocks noEditPoints="1"/>
            </p:cNvSpPr>
            <p:nvPr userDrawn="1"/>
          </p:nvSpPr>
          <p:spPr bwMode="auto">
            <a:xfrm>
              <a:off x="10498138" y="7808913"/>
              <a:ext cx="776287" cy="774700"/>
            </a:xfrm>
            <a:custGeom>
              <a:avLst/>
              <a:gdLst>
                <a:gd name="T0" fmla="*/ 50 w 221"/>
                <a:gd name="T1" fmla="*/ 202 h 220"/>
                <a:gd name="T2" fmla="*/ 73 w 221"/>
                <a:gd name="T3" fmla="*/ 186 h 220"/>
                <a:gd name="T4" fmla="*/ 86 w 221"/>
                <a:gd name="T5" fmla="*/ 183 h 220"/>
                <a:gd name="T6" fmla="*/ 95 w 221"/>
                <a:gd name="T7" fmla="*/ 185 h 220"/>
                <a:gd name="T8" fmla="*/ 109 w 221"/>
                <a:gd name="T9" fmla="*/ 214 h 220"/>
                <a:gd name="T10" fmla="*/ 133 w 221"/>
                <a:gd name="T11" fmla="*/ 218 h 220"/>
                <a:gd name="T12" fmla="*/ 138 w 221"/>
                <a:gd name="T13" fmla="*/ 191 h 220"/>
                <a:gd name="T14" fmla="*/ 145 w 221"/>
                <a:gd name="T15" fmla="*/ 179 h 220"/>
                <a:gd name="T16" fmla="*/ 153 w 221"/>
                <a:gd name="T17" fmla="*/ 174 h 220"/>
                <a:gd name="T18" fmla="*/ 183 w 221"/>
                <a:gd name="T19" fmla="*/ 184 h 220"/>
                <a:gd name="T20" fmla="*/ 202 w 221"/>
                <a:gd name="T21" fmla="*/ 170 h 220"/>
                <a:gd name="T22" fmla="*/ 187 w 221"/>
                <a:gd name="T23" fmla="*/ 148 h 220"/>
                <a:gd name="T24" fmla="*/ 183 w 221"/>
                <a:gd name="T25" fmla="*/ 134 h 220"/>
                <a:gd name="T26" fmla="*/ 186 w 221"/>
                <a:gd name="T27" fmla="*/ 125 h 220"/>
                <a:gd name="T28" fmla="*/ 215 w 221"/>
                <a:gd name="T29" fmla="*/ 111 h 220"/>
                <a:gd name="T30" fmla="*/ 218 w 221"/>
                <a:gd name="T31" fmla="*/ 88 h 220"/>
                <a:gd name="T32" fmla="*/ 191 w 221"/>
                <a:gd name="T33" fmla="*/ 83 h 220"/>
                <a:gd name="T34" fmla="*/ 179 w 221"/>
                <a:gd name="T35" fmla="*/ 76 h 220"/>
                <a:gd name="T36" fmla="*/ 175 w 221"/>
                <a:gd name="T37" fmla="*/ 67 h 220"/>
                <a:gd name="T38" fmla="*/ 185 w 221"/>
                <a:gd name="T39" fmla="*/ 37 h 220"/>
                <a:gd name="T40" fmla="*/ 171 w 221"/>
                <a:gd name="T41" fmla="*/ 18 h 220"/>
                <a:gd name="T42" fmla="*/ 148 w 221"/>
                <a:gd name="T43" fmla="*/ 34 h 220"/>
                <a:gd name="T44" fmla="*/ 135 w 221"/>
                <a:gd name="T45" fmla="*/ 37 h 220"/>
                <a:gd name="T46" fmla="*/ 126 w 221"/>
                <a:gd name="T47" fmla="*/ 34 h 220"/>
                <a:gd name="T48" fmla="*/ 112 w 221"/>
                <a:gd name="T49" fmla="*/ 6 h 220"/>
                <a:gd name="T50" fmla="*/ 88 w 221"/>
                <a:gd name="T51" fmla="*/ 2 h 220"/>
                <a:gd name="T52" fmla="*/ 83 w 221"/>
                <a:gd name="T53" fmla="*/ 29 h 220"/>
                <a:gd name="T54" fmla="*/ 68 w 221"/>
                <a:gd name="T55" fmla="*/ 46 h 220"/>
                <a:gd name="T56" fmla="*/ 38 w 221"/>
                <a:gd name="T57" fmla="*/ 35 h 220"/>
                <a:gd name="T58" fmla="*/ 19 w 221"/>
                <a:gd name="T59" fmla="*/ 49 h 220"/>
                <a:gd name="T60" fmla="*/ 34 w 221"/>
                <a:gd name="T61" fmla="*/ 72 h 220"/>
                <a:gd name="T62" fmla="*/ 35 w 221"/>
                <a:gd name="T63" fmla="*/ 96 h 220"/>
                <a:gd name="T64" fmla="*/ 6 w 221"/>
                <a:gd name="T65" fmla="*/ 109 h 220"/>
                <a:gd name="T66" fmla="*/ 3 w 221"/>
                <a:gd name="T67" fmla="*/ 132 h 220"/>
                <a:gd name="T68" fmla="*/ 30 w 221"/>
                <a:gd name="T69" fmla="*/ 137 h 220"/>
                <a:gd name="T70" fmla="*/ 46 w 221"/>
                <a:gd name="T71" fmla="*/ 152 h 220"/>
                <a:gd name="T72" fmla="*/ 46 w 221"/>
                <a:gd name="T73" fmla="*/ 166 h 220"/>
                <a:gd name="T74" fmla="*/ 37 w 221"/>
                <a:gd name="T75" fmla="*/ 192 h 220"/>
                <a:gd name="T76" fmla="*/ 78 w 221"/>
                <a:gd name="T77" fmla="*/ 85 h 220"/>
                <a:gd name="T78" fmla="*/ 142 w 221"/>
                <a:gd name="T79" fmla="*/ 134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21" h="220">
                  <a:moveTo>
                    <a:pt x="37" y="192"/>
                  </a:moveTo>
                  <a:cubicBezTo>
                    <a:pt x="50" y="202"/>
                    <a:pt x="50" y="202"/>
                    <a:pt x="50" y="202"/>
                  </a:cubicBezTo>
                  <a:cubicBezTo>
                    <a:pt x="52" y="203"/>
                    <a:pt x="56" y="203"/>
                    <a:pt x="59" y="201"/>
                  </a:cubicBezTo>
                  <a:cubicBezTo>
                    <a:pt x="73" y="186"/>
                    <a:pt x="73" y="186"/>
                    <a:pt x="73" y="186"/>
                  </a:cubicBezTo>
                  <a:cubicBezTo>
                    <a:pt x="78" y="181"/>
                    <a:pt x="82" y="181"/>
                    <a:pt x="85" y="183"/>
                  </a:cubicBezTo>
                  <a:cubicBezTo>
                    <a:pt x="86" y="183"/>
                    <a:pt x="86" y="183"/>
                    <a:pt x="86" y="183"/>
                  </a:cubicBezTo>
                  <a:cubicBezTo>
                    <a:pt x="89" y="184"/>
                    <a:pt x="92" y="185"/>
                    <a:pt x="95" y="185"/>
                  </a:cubicBezTo>
                  <a:cubicBezTo>
                    <a:pt x="95" y="185"/>
                    <a:pt x="95" y="185"/>
                    <a:pt x="95" y="185"/>
                  </a:cubicBezTo>
                  <a:cubicBezTo>
                    <a:pt x="99" y="186"/>
                    <a:pt x="103" y="188"/>
                    <a:pt x="105" y="195"/>
                  </a:cubicBezTo>
                  <a:cubicBezTo>
                    <a:pt x="109" y="214"/>
                    <a:pt x="109" y="214"/>
                    <a:pt x="109" y="214"/>
                  </a:cubicBezTo>
                  <a:cubicBezTo>
                    <a:pt x="110" y="218"/>
                    <a:pt x="114" y="220"/>
                    <a:pt x="116" y="220"/>
                  </a:cubicBezTo>
                  <a:cubicBezTo>
                    <a:pt x="133" y="218"/>
                    <a:pt x="133" y="218"/>
                    <a:pt x="133" y="218"/>
                  </a:cubicBezTo>
                  <a:cubicBezTo>
                    <a:pt x="135" y="217"/>
                    <a:pt x="138" y="214"/>
                    <a:pt x="138" y="210"/>
                  </a:cubicBezTo>
                  <a:cubicBezTo>
                    <a:pt x="138" y="191"/>
                    <a:pt x="138" y="191"/>
                    <a:pt x="138" y="191"/>
                  </a:cubicBezTo>
                  <a:cubicBezTo>
                    <a:pt x="138" y="184"/>
                    <a:pt x="141" y="181"/>
                    <a:pt x="144" y="179"/>
                  </a:cubicBezTo>
                  <a:cubicBezTo>
                    <a:pt x="144" y="179"/>
                    <a:pt x="145" y="179"/>
                    <a:pt x="145" y="179"/>
                  </a:cubicBezTo>
                  <a:cubicBezTo>
                    <a:pt x="147" y="177"/>
                    <a:pt x="150" y="176"/>
                    <a:pt x="153" y="174"/>
                  </a:cubicBezTo>
                  <a:cubicBezTo>
                    <a:pt x="153" y="174"/>
                    <a:pt x="153" y="174"/>
                    <a:pt x="153" y="174"/>
                  </a:cubicBezTo>
                  <a:cubicBezTo>
                    <a:pt x="156" y="172"/>
                    <a:pt x="161" y="171"/>
                    <a:pt x="167" y="174"/>
                  </a:cubicBezTo>
                  <a:cubicBezTo>
                    <a:pt x="183" y="184"/>
                    <a:pt x="183" y="184"/>
                    <a:pt x="183" y="184"/>
                  </a:cubicBezTo>
                  <a:cubicBezTo>
                    <a:pt x="187" y="186"/>
                    <a:pt x="191" y="185"/>
                    <a:pt x="192" y="183"/>
                  </a:cubicBezTo>
                  <a:cubicBezTo>
                    <a:pt x="202" y="170"/>
                    <a:pt x="202" y="170"/>
                    <a:pt x="202" y="170"/>
                  </a:cubicBezTo>
                  <a:cubicBezTo>
                    <a:pt x="204" y="169"/>
                    <a:pt x="204" y="164"/>
                    <a:pt x="201" y="161"/>
                  </a:cubicBezTo>
                  <a:cubicBezTo>
                    <a:pt x="187" y="148"/>
                    <a:pt x="187" y="148"/>
                    <a:pt x="187" y="148"/>
                  </a:cubicBezTo>
                  <a:cubicBezTo>
                    <a:pt x="182" y="143"/>
                    <a:pt x="182" y="139"/>
                    <a:pt x="183" y="135"/>
                  </a:cubicBezTo>
                  <a:cubicBezTo>
                    <a:pt x="183" y="135"/>
                    <a:pt x="183" y="135"/>
                    <a:pt x="183" y="134"/>
                  </a:cubicBezTo>
                  <a:cubicBezTo>
                    <a:pt x="184" y="131"/>
                    <a:pt x="185" y="128"/>
                    <a:pt x="186" y="126"/>
                  </a:cubicBezTo>
                  <a:cubicBezTo>
                    <a:pt x="186" y="125"/>
                    <a:pt x="186" y="125"/>
                    <a:pt x="186" y="125"/>
                  </a:cubicBezTo>
                  <a:cubicBezTo>
                    <a:pt x="187" y="121"/>
                    <a:pt x="189" y="117"/>
                    <a:pt x="196" y="116"/>
                  </a:cubicBezTo>
                  <a:cubicBezTo>
                    <a:pt x="215" y="111"/>
                    <a:pt x="215" y="111"/>
                    <a:pt x="215" y="111"/>
                  </a:cubicBezTo>
                  <a:cubicBezTo>
                    <a:pt x="218" y="110"/>
                    <a:pt x="221" y="106"/>
                    <a:pt x="220" y="104"/>
                  </a:cubicBezTo>
                  <a:cubicBezTo>
                    <a:pt x="218" y="88"/>
                    <a:pt x="218" y="88"/>
                    <a:pt x="218" y="88"/>
                  </a:cubicBezTo>
                  <a:cubicBezTo>
                    <a:pt x="218" y="85"/>
                    <a:pt x="215" y="82"/>
                    <a:pt x="211" y="82"/>
                  </a:cubicBezTo>
                  <a:cubicBezTo>
                    <a:pt x="191" y="83"/>
                    <a:pt x="191" y="83"/>
                    <a:pt x="191" y="83"/>
                  </a:cubicBezTo>
                  <a:cubicBezTo>
                    <a:pt x="184" y="83"/>
                    <a:pt x="181" y="80"/>
                    <a:pt x="180" y="76"/>
                  </a:cubicBezTo>
                  <a:cubicBezTo>
                    <a:pt x="180" y="76"/>
                    <a:pt x="179" y="76"/>
                    <a:pt x="179" y="76"/>
                  </a:cubicBezTo>
                  <a:cubicBezTo>
                    <a:pt x="178" y="73"/>
                    <a:pt x="176" y="70"/>
                    <a:pt x="175" y="68"/>
                  </a:cubicBezTo>
                  <a:cubicBezTo>
                    <a:pt x="175" y="67"/>
                    <a:pt x="175" y="67"/>
                    <a:pt x="175" y="67"/>
                  </a:cubicBezTo>
                  <a:cubicBezTo>
                    <a:pt x="172" y="64"/>
                    <a:pt x="171" y="60"/>
                    <a:pt x="175" y="53"/>
                  </a:cubicBezTo>
                  <a:cubicBezTo>
                    <a:pt x="185" y="37"/>
                    <a:pt x="185" y="37"/>
                    <a:pt x="185" y="37"/>
                  </a:cubicBezTo>
                  <a:cubicBezTo>
                    <a:pt x="187" y="34"/>
                    <a:pt x="186" y="29"/>
                    <a:pt x="184" y="28"/>
                  </a:cubicBezTo>
                  <a:cubicBezTo>
                    <a:pt x="171" y="18"/>
                    <a:pt x="171" y="18"/>
                    <a:pt x="171" y="18"/>
                  </a:cubicBezTo>
                  <a:cubicBezTo>
                    <a:pt x="169" y="17"/>
                    <a:pt x="164" y="16"/>
                    <a:pt x="162" y="19"/>
                  </a:cubicBezTo>
                  <a:cubicBezTo>
                    <a:pt x="148" y="34"/>
                    <a:pt x="148" y="34"/>
                    <a:pt x="148" y="34"/>
                  </a:cubicBezTo>
                  <a:cubicBezTo>
                    <a:pt x="143" y="38"/>
                    <a:pt x="139" y="38"/>
                    <a:pt x="135" y="37"/>
                  </a:cubicBezTo>
                  <a:cubicBezTo>
                    <a:pt x="135" y="37"/>
                    <a:pt x="135" y="37"/>
                    <a:pt x="135" y="37"/>
                  </a:cubicBezTo>
                  <a:cubicBezTo>
                    <a:pt x="132" y="36"/>
                    <a:pt x="129" y="35"/>
                    <a:pt x="126" y="34"/>
                  </a:cubicBezTo>
                  <a:cubicBezTo>
                    <a:pt x="126" y="34"/>
                    <a:pt x="126" y="34"/>
                    <a:pt x="126" y="34"/>
                  </a:cubicBezTo>
                  <a:cubicBezTo>
                    <a:pt x="121" y="34"/>
                    <a:pt x="118" y="32"/>
                    <a:pt x="116" y="24"/>
                  </a:cubicBezTo>
                  <a:cubicBezTo>
                    <a:pt x="112" y="6"/>
                    <a:pt x="112" y="6"/>
                    <a:pt x="112" y="6"/>
                  </a:cubicBezTo>
                  <a:cubicBezTo>
                    <a:pt x="111" y="2"/>
                    <a:pt x="107" y="0"/>
                    <a:pt x="104" y="0"/>
                  </a:cubicBezTo>
                  <a:cubicBezTo>
                    <a:pt x="88" y="2"/>
                    <a:pt x="88" y="2"/>
                    <a:pt x="88" y="2"/>
                  </a:cubicBezTo>
                  <a:cubicBezTo>
                    <a:pt x="86" y="2"/>
                    <a:pt x="83" y="6"/>
                    <a:pt x="83" y="9"/>
                  </a:cubicBezTo>
                  <a:cubicBezTo>
                    <a:pt x="83" y="29"/>
                    <a:pt x="83" y="29"/>
                    <a:pt x="83" y="29"/>
                  </a:cubicBezTo>
                  <a:cubicBezTo>
                    <a:pt x="83" y="36"/>
                    <a:pt x="80" y="39"/>
                    <a:pt x="77" y="41"/>
                  </a:cubicBezTo>
                  <a:cubicBezTo>
                    <a:pt x="73" y="42"/>
                    <a:pt x="70" y="44"/>
                    <a:pt x="68" y="46"/>
                  </a:cubicBezTo>
                  <a:cubicBezTo>
                    <a:pt x="64" y="48"/>
                    <a:pt x="60" y="49"/>
                    <a:pt x="54" y="46"/>
                  </a:cubicBezTo>
                  <a:cubicBezTo>
                    <a:pt x="38" y="35"/>
                    <a:pt x="38" y="35"/>
                    <a:pt x="38" y="35"/>
                  </a:cubicBezTo>
                  <a:cubicBezTo>
                    <a:pt x="34" y="33"/>
                    <a:pt x="30" y="35"/>
                    <a:pt x="29" y="36"/>
                  </a:cubicBezTo>
                  <a:cubicBezTo>
                    <a:pt x="19" y="49"/>
                    <a:pt x="19" y="49"/>
                    <a:pt x="19" y="49"/>
                  </a:cubicBezTo>
                  <a:cubicBezTo>
                    <a:pt x="17" y="51"/>
                    <a:pt x="17" y="56"/>
                    <a:pt x="20" y="59"/>
                  </a:cubicBezTo>
                  <a:cubicBezTo>
                    <a:pt x="34" y="72"/>
                    <a:pt x="34" y="72"/>
                    <a:pt x="34" y="72"/>
                  </a:cubicBezTo>
                  <a:cubicBezTo>
                    <a:pt x="38" y="76"/>
                    <a:pt x="39" y="80"/>
                    <a:pt x="38" y="83"/>
                  </a:cubicBezTo>
                  <a:cubicBezTo>
                    <a:pt x="37" y="87"/>
                    <a:pt x="36" y="91"/>
                    <a:pt x="35" y="96"/>
                  </a:cubicBezTo>
                  <a:cubicBezTo>
                    <a:pt x="34" y="99"/>
                    <a:pt x="32" y="103"/>
                    <a:pt x="25" y="104"/>
                  </a:cubicBezTo>
                  <a:cubicBezTo>
                    <a:pt x="6" y="109"/>
                    <a:pt x="6" y="109"/>
                    <a:pt x="6" y="109"/>
                  </a:cubicBezTo>
                  <a:cubicBezTo>
                    <a:pt x="2" y="110"/>
                    <a:pt x="0" y="113"/>
                    <a:pt x="1" y="116"/>
                  </a:cubicBezTo>
                  <a:cubicBezTo>
                    <a:pt x="3" y="132"/>
                    <a:pt x="3" y="132"/>
                    <a:pt x="3" y="132"/>
                  </a:cubicBezTo>
                  <a:cubicBezTo>
                    <a:pt x="3" y="134"/>
                    <a:pt x="6" y="138"/>
                    <a:pt x="10" y="138"/>
                  </a:cubicBezTo>
                  <a:cubicBezTo>
                    <a:pt x="30" y="137"/>
                    <a:pt x="30" y="137"/>
                    <a:pt x="30" y="137"/>
                  </a:cubicBezTo>
                  <a:cubicBezTo>
                    <a:pt x="37" y="137"/>
                    <a:pt x="40" y="140"/>
                    <a:pt x="41" y="144"/>
                  </a:cubicBezTo>
                  <a:cubicBezTo>
                    <a:pt x="43" y="147"/>
                    <a:pt x="44" y="150"/>
                    <a:pt x="46" y="152"/>
                  </a:cubicBezTo>
                  <a:cubicBezTo>
                    <a:pt x="46" y="153"/>
                    <a:pt x="46" y="153"/>
                    <a:pt x="46" y="153"/>
                  </a:cubicBezTo>
                  <a:cubicBezTo>
                    <a:pt x="49" y="156"/>
                    <a:pt x="50" y="160"/>
                    <a:pt x="46" y="166"/>
                  </a:cubicBezTo>
                  <a:cubicBezTo>
                    <a:pt x="36" y="183"/>
                    <a:pt x="36" y="183"/>
                    <a:pt x="36" y="183"/>
                  </a:cubicBezTo>
                  <a:cubicBezTo>
                    <a:pt x="34" y="186"/>
                    <a:pt x="35" y="190"/>
                    <a:pt x="37" y="192"/>
                  </a:cubicBezTo>
                  <a:close/>
                  <a:moveTo>
                    <a:pt x="86" y="142"/>
                  </a:moveTo>
                  <a:cubicBezTo>
                    <a:pt x="68" y="128"/>
                    <a:pt x="65" y="103"/>
                    <a:pt x="78" y="85"/>
                  </a:cubicBezTo>
                  <a:cubicBezTo>
                    <a:pt x="92" y="68"/>
                    <a:pt x="117" y="64"/>
                    <a:pt x="135" y="78"/>
                  </a:cubicBezTo>
                  <a:cubicBezTo>
                    <a:pt x="152" y="92"/>
                    <a:pt x="156" y="117"/>
                    <a:pt x="142" y="134"/>
                  </a:cubicBezTo>
                  <a:cubicBezTo>
                    <a:pt x="129" y="152"/>
                    <a:pt x="103" y="155"/>
                    <a:pt x="86" y="142"/>
                  </a:cubicBezTo>
                  <a:close/>
                </a:path>
              </a:pathLst>
            </a:custGeom>
            <a:solidFill>
              <a:srgbClr val="D83B01"/>
            </a:solidFill>
            <a:ln>
              <a:noFill/>
            </a:ln>
          </p:spPr>
          <p:txBody>
            <a:bodyPr vert="horz" wrap="square" lIns="91440" tIns="45720" rIns="91440" bIns="45720" numCol="1" anchor="t" anchorCtr="0" compatLnSpc="1">
              <a:prstTxWarp prst="textNoShape">
                <a:avLst/>
              </a:prstTxWarp>
            </a:bodyPr>
            <a:lstStyle/>
            <a:p>
              <a:endParaRPr lang="en-US"/>
            </a:p>
          </p:txBody>
        </p:sp>
        <p:sp>
          <p:nvSpPr>
            <p:cNvPr id="233" name="Freeform 6"/>
            <p:cNvSpPr>
              <a:spLocks noEditPoints="1"/>
            </p:cNvSpPr>
            <p:nvPr userDrawn="1"/>
          </p:nvSpPr>
          <p:spPr bwMode="auto">
            <a:xfrm>
              <a:off x="9758363" y="8366126"/>
              <a:ext cx="1060450" cy="1062038"/>
            </a:xfrm>
            <a:custGeom>
              <a:avLst/>
              <a:gdLst>
                <a:gd name="T0" fmla="*/ 264 w 302"/>
                <a:gd name="T1" fmla="*/ 100 h 302"/>
                <a:gd name="T2" fmla="*/ 274 w 302"/>
                <a:gd name="T3" fmla="*/ 69 h 302"/>
                <a:gd name="T4" fmla="*/ 248 w 302"/>
                <a:gd name="T5" fmla="*/ 61 h 302"/>
                <a:gd name="T6" fmla="*/ 233 w 302"/>
                <a:gd name="T7" fmla="*/ 47 h 302"/>
                <a:gd name="T8" fmla="*/ 224 w 302"/>
                <a:gd name="T9" fmla="*/ 22 h 302"/>
                <a:gd name="T10" fmla="*/ 196 w 302"/>
                <a:gd name="T11" fmla="*/ 35 h 302"/>
                <a:gd name="T12" fmla="*/ 180 w 302"/>
                <a:gd name="T13" fmla="*/ 6 h 302"/>
                <a:gd name="T14" fmla="*/ 157 w 302"/>
                <a:gd name="T15" fmla="*/ 19 h 302"/>
                <a:gd name="T16" fmla="*/ 136 w 302"/>
                <a:gd name="T17" fmla="*/ 20 h 302"/>
                <a:gd name="T18" fmla="*/ 112 w 302"/>
                <a:gd name="T19" fmla="*/ 8 h 302"/>
                <a:gd name="T20" fmla="*/ 101 w 302"/>
                <a:gd name="T21" fmla="*/ 38 h 302"/>
                <a:gd name="T22" fmla="*/ 69 w 302"/>
                <a:gd name="T23" fmla="*/ 28 h 302"/>
                <a:gd name="T24" fmla="*/ 62 w 302"/>
                <a:gd name="T25" fmla="*/ 54 h 302"/>
                <a:gd name="T26" fmla="*/ 48 w 302"/>
                <a:gd name="T27" fmla="*/ 69 h 302"/>
                <a:gd name="T28" fmla="*/ 23 w 302"/>
                <a:gd name="T29" fmla="*/ 78 h 302"/>
                <a:gd name="T30" fmla="*/ 36 w 302"/>
                <a:gd name="T31" fmla="*/ 107 h 302"/>
                <a:gd name="T32" fmla="*/ 6 w 302"/>
                <a:gd name="T33" fmla="*/ 122 h 302"/>
                <a:gd name="T34" fmla="*/ 20 w 302"/>
                <a:gd name="T35" fmla="*/ 145 h 302"/>
                <a:gd name="T36" fmla="*/ 20 w 302"/>
                <a:gd name="T37" fmla="*/ 166 h 302"/>
                <a:gd name="T38" fmla="*/ 9 w 302"/>
                <a:gd name="T39" fmla="*/ 190 h 302"/>
                <a:gd name="T40" fmla="*/ 38 w 302"/>
                <a:gd name="T41" fmla="*/ 201 h 302"/>
                <a:gd name="T42" fmla="*/ 28 w 302"/>
                <a:gd name="T43" fmla="*/ 233 h 302"/>
                <a:gd name="T44" fmla="*/ 54 w 302"/>
                <a:gd name="T45" fmla="*/ 240 h 302"/>
                <a:gd name="T46" fmla="*/ 69 w 302"/>
                <a:gd name="T47" fmla="*/ 254 h 302"/>
                <a:gd name="T48" fmla="*/ 78 w 302"/>
                <a:gd name="T49" fmla="*/ 279 h 302"/>
                <a:gd name="T50" fmla="*/ 107 w 302"/>
                <a:gd name="T51" fmla="*/ 266 h 302"/>
                <a:gd name="T52" fmla="*/ 123 w 302"/>
                <a:gd name="T53" fmla="*/ 296 h 302"/>
                <a:gd name="T54" fmla="*/ 146 w 302"/>
                <a:gd name="T55" fmla="*/ 282 h 302"/>
                <a:gd name="T56" fmla="*/ 166 w 302"/>
                <a:gd name="T57" fmla="*/ 282 h 302"/>
                <a:gd name="T58" fmla="*/ 191 w 302"/>
                <a:gd name="T59" fmla="*/ 293 h 302"/>
                <a:gd name="T60" fmla="*/ 202 w 302"/>
                <a:gd name="T61" fmla="*/ 264 h 302"/>
                <a:gd name="T62" fmla="*/ 233 w 302"/>
                <a:gd name="T63" fmla="*/ 274 h 302"/>
                <a:gd name="T64" fmla="*/ 241 w 302"/>
                <a:gd name="T65" fmla="*/ 248 h 302"/>
                <a:gd name="T66" fmla="*/ 255 w 302"/>
                <a:gd name="T67" fmla="*/ 233 h 302"/>
                <a:gd name="T68" fmla="*/ 280 w 302"/>
                <a:gd name="T69" fmla="*/ 224 h 302"/>
                <a:gd name="T70" fmla="*/ 267 w 302"/>
                <a:gd name="T71" fmla="*/ 195 h 302"/>
                <a:gd name="T72" fmla="*/ 296 w 302"/>
                <a:gd name="T73" fmla="*/ 180 h 302"/>
                <a:gd name="T74" fmla="*/ 283 w 302"/>
                <a:gd name="T75" fmla="*/ 156 h 302"/>
                <a:gd name="T76" fmla="*/ 282 w 302"/>
                <a:gd name="T77" fmla="*/ 136 h 302"/>
                <a:gd name="T78" fmla="*/ 294 w 302"/>
                <a:gd name="T79" fmla="*/ 111 h 302"/>
                <a:gd name="T80" fmla="*/ 147 w 302"/>
                <a:gd name="T81" fmla="*/ 176 h 302"/>
                <a:gd name="T82" fmla="*/ 156 w 302"/>
                <a:gd name="T83" fmla="*/ 125 h 302"/>
                <a:gd name="T84" fmla="*/ 147 w 302"/>
                <a:gd name="T85" fmla="*/ 176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02" h="302">
                  <a:moveTo>
                    <a:pt x="275" y="105"/>
                  </a:moveTo>
                  <a:cubicBezTo>
                    <a:pt x="270" y="103"/>
                    <a:pt x="265" y="101"/>
                    <a:pt x="264" y="100"/>
                  </a:cubicBezTo>
                  <a:cubicBezTo>
                    <a:pt x="264" y="99"/>
                    <a:pt x="264" y="92"/>
                    <a:pt x="267" y="87"/>
                  </a:cubicBezTo>
                  <a:cubicBezTo>
                    <a:pt x="274" y="69"/>
                    <a:pt x="274" y="69"/>
                    <a:pt x="274" y="69"/>
                  </a:cubicBezTo>
                  <a:cubicBezTo>
                    <a:pt x="276" y="63"/>
                    <a:pt x="274" y="60"/>
                    <a:pt x="268" y="60"/>
                  </a:cubicBezTo>
                  <a:cubicBezTo>
                    <a:pt x="248" y="61"/>
                    <a:pt x="248" y="61"/>
                    <a:pt x="248" y="61"/>
                  </a:cubicBezTo>
                  <a:cubicBezTo>
                    <a:pt x="243" y="62"/>
                    <a:pt x="237" y="62"/>
                    <a:pt x="237" y="61"/>
                  </a:cubicBezTo>
                  <a:cubicBezTo>
                    <a:pt x="236" y="60"/>
                    <a:pt x="233" y="53"/>
                    <a:pt x="233" y="47"/>
                  </a:cubicBezTo>
                  <a:cubicBezTo>
                    <a:pt x="233" y="28"/>
                    <a:pt x="233" y="28"/>
                    <a:pt x="233" y="28"/>
                  </a:cubicBezTo>
                  <a:cubicBezTo>
                    <a:pt x="233" y="22"/>
                    <a:pt x="229" y="20"/>
                    <a:pt x="224" y="22"/>
                  </a:cubicBezTo>
                  <a:cubicBezTo>
                    <a:pt x="207" y="31"/>
                    <a:pt x="207" y="31"/>
                    <a:pt x="207" y="31"/>
                  </a:cubicBezTo>
                  <a:cubicBezTo>
                    <a:pt x="202" y="34"/>
                    <a:pt x="197" y="35"/>
                    <a:pt x="196" y="35"/>
                  </a:cubicBezTo>
                  <a:cubicBezTo>
                    <a:pt x="194" y="34"/>
                    <a:pt x="190" y="29"/>
                    <a:pt x="188" y="24"/>
                  </a:cubicBezTo>
                  <a:cubicBezTo>
                    <a:pt x="180" y="6"/>
                    <a:pt x="180" y="6"/>
                    <a:pt x="180" y="6"/>
                  </a:cubicBezTo>
                  <a:cubicBezTo>
                    <a:pt x="178" y="1"/>
                    <a:pt x="173" y="0"/>
                    <a:pt x="170" y="4"/>
                  </a:cubicBezTo>
                  <a:cubicBezTo>
                    <a:pt x="157" y="19"/>
                    <a:pt x="157" y="19"/>
                    <a:pt x="157" y="19"/>
                  </a:cubicBezTo>
                  <a:cubicBezTo>
                    <a:pt x="153" y="23"/>
                    <a:pt x="149" y="27"/>
                    <a:pt x="148" y="27"/>
                  </a:cubicBezTo>
                  <a:cubicBezTo>
                    <a:pt x="147" y="27"/>
                    <a:pt x="140" y="24"/>
                    <a:pt x="136" y="20"/>
                  </a:cubicBezTo>
                  <a:cubicBezTo>
                    <a:pt x="122" y="6"/>
                    <a:pt x="122" y="6"/>
                    <a:pt x="122" y="6"/>
                  </a:cubicBezTo>
                  <a:cubicBezTo>
                    <a:pt x="118" y="2"/>
                    <a:pt x="114" y="3"/>
                    <a:pt x="112" y="8"/>
                  </a:cubicBezTo>
                  <a:cubicBezTo>
                    <a:pt x="106" y="27"/>
                    <a:pt x="106" y="27"/>
                    <a:pt x="106" y="27"/>
                  </a:cubicBezTo>
                  <a:cubicBezTo>
                    <a:pt x="104" y="32"/>
                    <a:pt x="102" y="37"/>
                    <a:pt x="101" y="38"/>
                  </a:cubicBezTo>
                  <a:cubicBezTo>
                    <a:pt x="100" y="38"/>
                    <a:pt x="93" y="38"/>
                    <a:pt x="88" y="35"/>
                  </a:cubicBezTo>
                  <a:cubicBezTo>
                    <a:pt x="69" y="28"/>
                    <a:pt x="69" y="28"/>
                    <a:pt x="69" y="28"/>
                  </a:cubicBezTo>
                  <a:cubicBezTo>
                    <a:pt x="64" y="26"/>
                    <a:pt x="60" y="28"/>
                    <a:pt x="61" y="34"/>
                  </a:cubicBezTo>
                  <a:cubicBezTo>
                    <a:pt x="62" y="54"/>
                    <a:pt x="62" y="54"/>
                    <a:pt x="62" y="54"/>
                  </a:cubicBezTo>
                  <a:cubicBezTo>
                    <a:pt x="63" y="59"/>
                    <a:pt x="62" y="65"/>
                    <a:pt x="61" y="66"/>
                  </a:cubicBezTo>
                  <a:cubicBezTo>
                    <a:pt x="61" y="66"/>
                    <a:pt x="54" y="69"/>
                    <a:pt x="48" y="69"/>
                  </a:cubicBezTo>
                  <a:cubicBezTo>
                    <a:pt x="28" y="69"/>
                    <a:pt x="28" y="69"/>
                    <a:pt x="28" y="69"/>
                  </a:cubicBezTo>
                  <a:cubicBezTo>
                    <a:pt x="23" y="69"/>
                    <a:pt x="20" y="73"/>
                    <a:pt x="23" y="78"/>
                  </a:cubicBezTo>
                  <a:cubicBezTo>
                    <a:pt x="32" y="95"/>
                    <a:pt x="32" y="95"/>
                    <a:pt x="32" y="95"/>
                  </a:cubicBezTo>
                  <a:cubicBezTo>
                    <a:pt x="34" y="100"/>
                    <a:pt x="36" y="105"/>
                    <a:pt x="36" y="107"/>
                  </a:cubicBezTo>
                  <a:cubicBezTo>
                    <a:pt x="35" y="108"/>
                    <a:pt x="30" y="112"/>
                    <a:pt x="25" y="114"/>
                  </a:cubicBezTo>
                  <a:cubicBezTo>
                    <a:pt x="6" y="122"/>
                    <a:pt x="6" y="122"/>
                    <a:pt x="6" y="122"/>
                  </a:cubicBezTo>
                  <a:cubicBezTo>
                    <a:pt x="1" y="124"/>
                    <a:pt x="0" y="129"/>
                    <a:pt x="5" y="132"/>
                  </a:cubicBezTo>
                  <a:cubicBezTo>
                    <a:pt x="20" y="145"/>
                    <a:pt x="20" y="145"/>
                    <a:pt x="20" y="145"/>
                  </a:cubicBezTo>
                  <a:cubicBezTo>
                    <a:pt x="24" y="149"/>
                    <a:pt x="27" y="153"/>
                    <a:pt x="27" y="154"/>
                  </a:cubicBezTo>
                  <a:cubicBezTo>
                    <a:pt x="28" y="155"/>
                    <a:pt x="24" y="162"/>
                    <a:pt x="20" y="166"/>
                  </a:cubicBezTo>
                  <a:cubicBezTo>
                    <a:pt x="6" y="180"/>
                    <a:pt x="6" y="180"/>
                    <a:pt x="6" y="180"/>
                  </a:cubicBezTo>
                  <a:cubicBezTo>
                    <a:pt x="2" y="184"/>
                    <a:pt x="4" y="188"/>
                    <a:pt x="9" y="190"/>
                  </a:cubicBezTo>
                  <a:cubicBezTo>
                    <a:pt x="28" y="196"/>
                    <a:pt x="28" y="196"/>
                    <a:pt x="28" y="196"/>
                  </a:cubicBezTo>
                  <a:cubicBezTo>
                    <a:pt x="33" y="198"/>
                    <a:pt x="38" y="200"/>
                    <a:pt x="38" y="201"/>
                  </a:cubicBezTo>
                  <a:cubicBezTo>
                    <a:pt x="39" y="202"/>
                    <a:pt x="38" y="209"/>
                    <a:pt x="36" y="214"/>
                  </a:cubicBezTo>
                  <a:cubicBezTo>
                    <a:pt x="28" y="233"/>
                    <a:pt x="28" y="233"/>
                    <a:pt x="28" y="233"/>
                  </a:cubicBezTo>
                  <a:cubicBezTo>
                    <a:pt x="26" y="238"/>
                    <a:pt x="29" y="242"/>
                    <a:pt x="35" y="241"/>
                  </a:cubicBezTo>
                  <a:cubicBezTo>
                    <a:pt x="54" y="240"/>
                    <a:pt x="54" y="240"/>
                    <a:pt x="54" y="240"/>
                  </a:cubicBezTo>
                  <a:cubicBezTo>
                    <a:pt x="60" y="240"/>
                    <a:pt x="65" y="240"/>
                    <a:pt x="66" y="241"/>
                  </a:cubicBezTo>
                  <a:cubicBezTo>
                    <a:pt x="67" y="242"/>
                    <a:pt x="69" y="248"/>
                    <a:pt x="69" y="254"/>
                  </a:cubicBezTo>
                  <a:cubicBezTo>
                    <a:pt x="69" y="274"/>
                    <a:pt x="69" y="274"/>
                    <a:pt x="69" y="274"/>
                  </a:cubicBezTo>
                  <a:cubicBezTo>
                    <a:pt x="69" y="279"/>
                    <a:pt x="73" y="282"/>
                    <a:pt x="78" y="279"/>
                  </a:cubicBezTo>
                  <a:cubicBezTo>
                    <a:pt x="96" y="270"/>
                    <a:pt x="96" y="270"/>
                    <a:pt x="96" y="270"/>
                  </a:cubicBezTo>
                  <a:cubicBezTo>
                    <a:pt x="101" y="268"/>
                    <a:pt x="106" y="266"/>
                    <a:pt x="107" y="266"/>
                  </a:cubicBezTo>
                  <a:cubicBezTo>
                    <a:pt x="108" y="267"/>
                    <a:pt x="113" y="272"/>
                    <a:pt x="115" y="277"/>
                  </a:cubicBezTo>
                  <a:cubicBezTo>
                    <a:pt x="123" y="296"/>
                    <a:pt x="123" y="296"/>
                    <a:pt x="123" y="296"/>
                  </a:cubicBezTo>
                  <a:cubicBezTo>
                    <a:pt x="125" y="301"/>
                    <a:pt x="129" y="302"/>
                    <a:pt x="133" y="297"/>
                  </a:cubicBezTo>
                  <a:cubicBezTo>
                    <a:pt x="146" y="282"/>
                    <a:pt x="146" y="282"/>
                    <a:pt x="146" y="282"/>
                  </a:cubicBezTo>
                  <a:cubicBezTo>
                    <a:pt x="150" y="278"/>
                    <a:pt x="154" y="275"/>
                    <a:pt x="155" y="275"/>
                  </a:cubicBezTo>
                  <a:cubicBezTo>
                    <a:pt x="156" y="275"/>
                    <a:pt x="162" y="278"/>
                    <a:pt x="166" y="282"/>
                  </a:cubicBezTo>
                  <a:cubicBezTo>
                    <a:pt x="180" y="296"/>
                    <a:pt x="180" y="296"/>
                    <a:pt x="180" y="296"/>
                  </a:cubicBezTo>
                  <a:cubicBezTo>
                    <a:pt x="184" y="300"/>
                    <a:pt x="189" y="298"/>
                    <a:pt x="191" y="293"/>
                  </a:cubicBezTo>
                  <a:cubicBezTo>
                    <a:pt x="197" y="274"/>
                    <a:pt x="197" y="274"/>
                    <a:pt x="197" y="274"/>
                  </a:cubicBezTo>
                  <a:cubicBezTo>
                    <a:pt x="199" y="269"/>
                    <a:pt x="201" y="264"/>
                    <a:pt x="202" y="264"/>
                  </a:cubicBezTo>
                  <a:cubicBezTo>
                    <a:pt x="203" y="263"/>
                    <a:pt x="210" y="264"/>
                    <a:pt x="215" y="266"/>
                  </a:cubicBezTo>
                  <a:cubicBezTo>
                    <a:pt x="233" y="274"/>
                    <a:pt x="233" y="274"/>
                    <a:pt x="233" y="274"/>
                  </a:cubicBezTo>
                  <a:cubicBezTo>
                    <a:pt x="239" y="276"/>
                    <a:pt x="243" y="273"/>
                    <a:pt x="242" y="267"/>
                  </a:cubicBezTo>
                  <a:cubicBezTo>
                    <a:pt x="241" y="248"/>
                    <a:pt x="241" y="248"/>
                    <a:pt x="241" y="248"/>
                  </a:cubicBezTo>
                  <a:cubicBezTo>
                    <a:pt x="240" y="242"/>
                    <a:pt x="241" y="237"/>
                    <a:pt x="241" y="236"/>
                  </a:cubicBezTo>
                  <a:cubicBezTo>
                    <a:pt x="242" y="235"/>
                    <a:pt x="249" y="233"/>
                    <a:pt x="255" y="233"/>
                  </a:cubicBezTo>
                  <a:cubicBezTo>
                    <a:pt x="274" y="233"/>
                    <a:pt x="274" y="233"/>
                    <a:pt x="274" y="233"/>
                  </a:cubicBezTo>
                  <a:cubicBezTo>
                    <a:pt x="280" y="233"/>
                    <a:pt x="283" y="229"/>
                    <a:pt x="280" y="224"/>
                  </a:cubicBezTo>
                  <a:cubicBezTo>
                    <a:pt x="271" y="206"/>
                    <a:pt x="271" y="206"/>
                    <a:pt x="271" y="206"/>
                  </a:cubicBezTo>
                  <a:cubicBezTo>
                    <a:pt x="268" y="201"/>
                    <a:pt x="267" y="196"/>
                    <a:pt x="267" y="195"/>
                  </a:cubicBezTo>
                  <a:cubicBezTo>
                    <a:pt x="268" y="194"/>
                    <a:pt x="273" y="189"/>
                    <a:pt x="278" y="187"/>
                  </a:cubicBezTo>
                  <a:cubicBezTo>
                    <a:pt x="296" y="180"/>
                    <a:pt x="296" y="180"/>
                    <a:pt x="296" y="180"/>
                  </a:cubicBezTo>
                  <a:cubicBezTo>
                    <a:pt x="302" y="177"/>
                    <a:pt x="302" y="173"/>
                    <a:pt x="298" y="169"/>
                  </a:cubicBezTo>
                  <a:cubicBezTo>
                    <a:pt x="283" y="156"/>
                    <a:pt x="283" y="156"/>
                    <a:pt x="283" y="156"/>
                  </a:cubicBezTo>
                  <a:cubicBezTo>
                    <a:pt x="279" y="152"/>
                    <a:pt x="275" y="148"/>
                    <a:pt x="275" y="147"/>
                  </a:cubicBezTo>
                  <a:cubicBezTo>
                    <a:pt x="275" y="146"/>
                    <a:pt x="278" y="140"/>
                    <a:pt x="282" y="136"/>
                  </a:cubicBezTo>
                  <a:cubicBezTo>
                    <a:pt x="296" y="122"/>
                    <a:pt x="296" y="122"/>
                    <a:pt x="296" y="122"/>
                  </a:cubicBezTo>
                  <a:cubicBezTo>
                    <a:pt x="300" y="118"/>
                    <a:pt x="299" y="113"/>
                    <a:pt x="294" y="111"/>
                  </a:cubicBezTo>
                  <a:lnTo>
                    <a:pt x="275" y="105"/>
                  </a:lnTo>
                  <a:close/>
                  <a:moveTo>
                    <a:pt x="147" y="176"/>
                  </a:moveTo>
                  <a:cubicBezTo>
                    <a:pt x="133" y="174"/>
                    <a:pt x="123" y="161"/>
                    <a:pt x="126" y="147"/>
                  </a:cubicBezTo>
                  <a:cubicBezTo>
                    <a:pt x="128" y="132"/>
                    <a:pt x="141" y="123"/>
                    <a:pt x="156" y="125"/>
                  </a:cubicBezTo>
                  <a:cubicBezTo>
                    <a:pt x="170" y="127"/>
                    <a:pt x="179" y="141"/>
                    <a:pt x="177" y="155"/>
                  </a:cubicBezTo>
                  <a:cubicBezTo>
                    <a:pt x="175" y="169"/>
                    <a:pt x="161" y="179"/>
                    <a:pt x="147" y="176"/>
                  </a:cubicBezTo>
                  <a:close/>
                </a:path>
              </a:pathLst>
            </a:custGeom>
            <a:solidFill>
              <a:srgbClr val="B4009E"/>
            </a:solidFill>
            <a:ln>
              <a:noFill/>
            </a:ln>
          </p:spPr>
          <p:txBody>
            <a:bodyPr vert="horz" wrap="square" lIns="91440" tIns="45720" rIns="91440" bIns="45720" numCol="1" anchor="t" anchorCtr="0" compatLnSpc="1">
              <a:prstTxWarp prst="textNoShape">
                <a:avLst/>
              </a:prstTxWarp>
            </a:bodyPr>
            <a:lstStyle/>
            <a:p>
              <a:endParaRPr lang="en-US"/>
            </a:p>
          </p:txBody>
        </p:sp>
        <p:sp>
          <p:nvSpPr>
            <p:cNvPr id="234" name="Freeform 7"/>
            <p:cNvSpPr>
              <a:spLocks noEditPoints="1"/>
            </p:cNvSpPr>
            <p:nvPr userDrawn="1"/>
          </p:nvSpPr>
          <p:spPr bwMode="auto">
            <a:xfrm>
              <a:off x="11022013" y="8059738"/>
              <a:ext cx="1547812" cy="1550988"/>
            </a:xfrm>
            <a:custGeom>
              <a:avLst/>
              <a:gdLst>
                <a:gd name="T0" fmla="*/ 434 w 441"/>
                <a:gd name="T1" fmla="*/ 201 h 441"/>
                <a:gd name="T2" fmla="*/ 425 w 441"/>
                <a:gd name="T3" fmla="*/ 156 h 441"/>
                <a:gd name="T4" fmla="*/ 410 w 441"/>
                <a:gd name="T5" fmla="*/ 120 h 441"/>
                <a:gd name="T6" fmla="*/ 385 w 441"/>
                <a:gd name="T7" fmla="*/ 84 h 441"/>
                <a:gd name="T8" fmla="*/ 357 w 441"/>
                <a:gd name="T9" fmla="*/ 56 h 441"/>
                <a:gd name="T10" fmla="*/ 320 w 441"/>
                <a:gd name="T11" fmla="*/ 30 h 441"/>
                <a:gd name="T12" fmla="*/ 283 w 441"/>
                <a:gd name="T13" fmla="*/ 16 h 441"/>
                <a:gd name="T14" fmla="*/ 240 w 441"/>
                <a:gd name="T15" fmla="*/ 7 h 441"/>
                <a:gd name="T16" fmla="*/ 201 w 441"/>
                <a:gd name="T17" fmla="*/ 7 h 441"/>
                <a:gd name="T18" fmla="*/ 156 w 441"/>
                <a:gd name="T19" fmla="*/ 16 h 441"/>
                <a:gd name="T20" fmla="*/ 120 w 441"/>
                <a:gd name="T21" fmla="*/ 31 h 441"/>
                <a:gd name="T22" fmla="*/ 84 w 441"/>
                <a:gd name="T23" fmla="*/ 56 h 441"/>
                <a:gd name="T24" fmla="*/ 56 w 441"/>
                <a:gd name="T25" fmla="*/ 84 h 441"/>
                <a:gd name="T26" fmla="*/ 31 w 441"/>
                <a:gd name="T27" fmla="*/ 122 h 441"/>
                <a:gd name="T28" fmla="*/ 16 w 441"/>
                <a:gd name="T29" fmla="*/ 158 h 441"/>
                <a:gd name="T30" fmla="*/ 7 w 441"/>
                <a:gd name="T31" fmla="*/ 201 h 441"/>
                <a:gd name="T32" fmla="*/ 7 w 441"/>
                <a:gd name="T33" fmla="*/ 240 h 441"/>
                <a:gd name="T34" fmla="*/ 16 w 441"/>
                <a:gd name="T35" fmla="*/ 285 h 441"/>
                <a:gd name="T36" fmla="*/ 32 w 441"/>
                <a:gd name="T37" fmla="*/ 321 h 441"/>
                <a:gd name="T38" fmla="*/ 56 w 441"/>
                <a:gd name="T39" fmla="*/ 357 h 441"/>
                <a:gd name="T40" fmla="*/ 84 w 441"/>
                <a:gd name="T41" fmla="*/ 385 h 441"/>
                <a:gd name="T42" fmla="*/ 122 w 441"/>
                <a:gd name="T43" fmla="*/ 411 h 441"/>
                <a:gd name="T44" fmla="*/ 158 w 441"/>
                <a:gd name="T45" fmla="*/ 425 h 441"/>
                <a:gd name="T46" fmla="*/ 201 w 441"/>
                <a:gd name="T47" fmla="*/ 434 h 441"/>
                <a:gd name="T48" fmla="*/ 240 w 441"/>
                <a:gd name="T49" fmla="*/ 434 h 441"/>
                <a:gd name="T50" fmla="*/ 285 w 441"/>
                <a:gd name="T51" fmla="*/ 425 h 441"/>
                <a:gd name="T52" fmla="*/ 321 w 441"/>
                <a:gd name="T53" fmla="*/ 410 h 441"/>
                <a:gd name="T54" fmla="*/ 357 w 441"/>
                <a:gd name="T55" fmla="*/ 385 h 441"/>
                <a:gd name="T56" fmla="*/ 385 w 441"/>
                <a:gd name="T57" fmla="*/ 357 h 441"/>
                <a:gd name="T58" fmla="*/ 411 w 441"/>
                <a:gd name="T59" fmla="*/ 319 h 441"/>
                <a:gd name="T60" fmla="*/ 426 w 441"/>
                <a:gd name="T61" fmla="*/ 283 h 441"/>
                <a:gd name="T62" fmla="*/ 434 w 441"/>
                <a:gd name="T63" fmla="*/ 240 h 441"/>
                <a:gd name="T64" fmla="*/ 356 w 441"/>
                <a:gd name="T65" fmla="*/ 256 h 441"/>
                <a:gd name="T66" fmla="*/ 284 w 441"/>
                <a:gd name="T67" fmla="*/ 213 h 441"/>
                <a:gd name="T68" fmla="*/ 361 w 441"/>
                <a:gd name="T69" fmla="*/ 220 h 441"/>
                <a:gd name="T70" fmla="*/ 275 w 441"/>
                <a:gd name="T71" fmla="*/ 335 h 441"/>
                <a:gd name="T72" fmla="*/ 335 w 441"/>
                <a:gd name="T73" fmla="*/ 276 h 441"/>
                <a:gd name="T74" fmla="*/ 178 w 441"/>
                <a:gd name="T75" fmla="*/ 341 h 441"/>
                <a:gd name="T76" fmla="*/ 263 w 441"/>
                <a:gd name="T77" fmla="*/ 341 h 441"/>
                <a:gd name="T78" fmla="*/ 185 w 441"/>
                <a:gd name="T79" fmla="*/ 358 h 441"/>
                <a:gd name="T80" fmla="*/ 186 w 441"/>
                <a:gd name="T81" fmla="*/ 220 h 441"/>
                <a:gd name="T82" fmla="*/ 221 w 441"/>
                <a:gd name="T83" fmla="*/ 255 h 441"/>
                <a:gd name="T84" fmla="*/ 106 w 441"/>
                <a:gd name="T85" fmla="*/ 277 h 441"/>
                <a:gd name="T86" fmla="*/ 165 w 441"/>
                <a:gd name="T87" fmla="*/ 337 h 441"/>
                <a:gd name="T88" fmla="*/ 100 w 441"/>
                <a:gd name="T89" fmla="*/ 180 h 441"/>
                <a:gd name="T90" fmla="*/ 100 w 441"/>
                <a:gd name="T91" fmla="*/ 264 h 441"/>
                <a:gd name="T92" fmla="*/ 83 w 441"/>
                <a:gd name="T93" fmla="*/ 187 h 441"/>
                <a:gd name="T94" fmla="*/ 148 w 441"/>
                <a:gd name="T95" fmla="*/ 100 h 441"/>
                <a:gd name="T96" fmla="*/ 168 w 441"/>
                <a:gd name="T97" fmla="*/ 182 h 441"/>
                <a:gd name="T98" fmla="*/ 119 w 441"/>
                <a:gd name="T99" fmla="*/ 122 h 441"/>
                <a:gd name="T100" fmla="*/ 211 w 441"/>
                <a:gd name="T101" fmla="*/ 157 h 441"/>
                <a:gd name="T102" fmla="*/ 219 w 441"/>
                <a:gd name="T103" fmla="*/ 80 h 441"/>
                <a:gd name="T104" fmla="*/ 319 w 441"/>
                <a:gd name="T105" fmla="*/ 121 h 441"/>
                <a:gd name="T106" fmla="*/ 270 w 441"/>
                <a:gd name="T107" fmla="*/ 181 h 441"/>
                <a:gd name="T108" fmla="*/ 290 w 441"/>
                <a:gd name="T109" fmla="*/ 99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41" h="441">
                  <a:moveTo>
                    <a:pt x="441" y="232"/>
                  </a:moveTo>
                  <a:cubicBezTo>
                    <a:pt x="441" y="209"/>
                    <a:pt x="441" y="209"/>
                    <a:pt x="441" y="209"/>
                  </a:cubicBezTo>
                  <a:cubicBezTo>
                    <a:pt x="441" y="205"/>
                    <a:pt x="438" y="201"/>
                    <a:pt x="434" y="201"/>
                  </a:cubicBezTo>
                  <a:cubicBezTo>
                    <a:pt x="401" y="196"/>
                    <a:pt x="401" y="196"/>
                    <a:pt x="401" y="196"/>
                  </a:cubicBezTo>
                  <a:cubicBezTo>
                    <a:pt x="400" y="188"/>
                    <a:pt x="398" y="181"/>
                    <a:pt x="396" y="173"/>
                  </a:cubicBezTo>
                  <a:cubicBezTo>
                    <a:pt x="425" y="156"/>
                    <a:pt x="425" y="156"/>
                    <a:pt x="425" y="156"/>
                  </a:cubicBezTo>
                  <a:cubicBezTo>
                    <a:pt x="428" y="154"/>
                    <a:pt x="430" y="149"/>
                    <a:pt x="428" y="145"/>
                  </a:cubicBezTo>
                  <a:cubicBezTo>
                    <a:pt x="420" y="125"/>
                    <a:pt x="420" y="125"/>
                    <a:pt x="420" y="125"/>
                  </a:cubicBezTo>
                  <a:cubicBezTo>
                    <a:pt x="418" y="121"/>
                    <a:pt x="414" y="119"/>
                    <a:pt x="410" y="120"/>
                  </a:cubicBezTo>
                  <a:cubicBezTo>
                    <a:pt x="377" y="128"/>
                    <a:pt x="377" y="128"/>
                    <a:pt x="377" y="128"/>
                  </a:cubicBezTo>
                  <a:cubicBezTo>
                    <a:pt x="374" y="122"/>
                    <a:pt x="370" y="116"/>
                    <a:pt x="365" y="110"/>
                  </a:cubicBezTo>
                  <a:cubicBezTo>
                    <a:pt x="385" y="84"/>
                    <a:pt x="385" y="84"/>
                    <a:pt x="385" y="84"/>
                  </a:cubicBezTo>
                  <a:cubicBezTo>
                    <a:pt x="388" y="80"/>
                    <a:pt x="387" y="75"/>
                    <a:pt x="385" y="72"/>
                  </a:cubicBezTo>
                  <a:cubicBezTo>
                    <a:pt x="369" y="56"/>
                    <a:pt x="369" y="56"/>
                    <a:pt x="369" y="56"/>
                  </a:cubicBezTo>
                  <a:cubicBezTo>
                    <a:pt x="366" y="54"/>
                    <a:pt x="361" y="53"/>
                    <a:pt x="357" y="56"/>
                  </a:cubicBezTo>
                  <a:cubicBezTo>
                    <a:pt x="331" y="76"/>
                    <a:pt x="331" y="76"/>
                    <a:pt x="331" y="76"/>
                  </a:cubicBezTo>
                  <a:cubicBezTo>
                    <a:pt x="325" y="71"/>
                    <a:pt x="318" y="67"/>
                    <a:pt x="311" y="63"/>
                  </a:cubicBezTo>
                  <a:cubicBezTo>
                    <a:pt x="320" y="30"/>
                    <a:pt x="320" y="30"/>
                    <a:pt x="320" y="30"/>
                  </a:cubicBezTo>
                  <a:cubicBezTo>
                    <a:pt x="321" y="26"/>
                    <a:pt x="318" y="22"/>
                    <a:pt x="314" y="20"/>
                  </a:cubicBezTo>
                  <a:cubicBezTo>
                    <a:pt x="294" y="12"/>
                    <a:pt x="294" y="12"/>
                    <a:pt x="294" y="12"/>
                  </a:cubicBezTo>
                  <a:cubicBezTo>
                    <a:pt x="290" y="10"/>
                    <a:pt x="285" y="12"/>
                    <a:pt x="283" y="16"/>
                  </a:cubicBezTo>
                  <a:cubicBezTo>
                    <a:pt x="266" y="44"/>
                    <a:pt x="266" y="44"/>
                    <a:pt x="266" y="44"/>
                  </a:cubicBezTo>
                  <a:cubicBezTo>
                    <a:pt x="259" y="43"/>
                    <a:pt x="252" y="41"/>
                    <a:pt x="245" y="40"/>
                  </a:cubicBezTo>
                  <a:cubicBezTo>
                    <a:pt x="240" y="7"/>
                    <a:pt x="240" y="7"/>
                    <a:pt x="240" y="7"/>
                  </a:cubicBezTo>
                  <a:cubicBezTo>
                    <a:pt x="240" y="3"/>
                    <a:pt x="236" y="0"/>
                    <a:pt x="232" y="0"/>
                  </a:cubicBezTo>
                  <a:cubicBezTo>
                    <a:pt x="209" y="0"/>
                    <a:pt x="209" y="0"/>
                    <a:pt x="209" y="0"/>
                  </a:cubicBezTo>
                  <a:cubicBezTo>
                    <a:pt x="205" y="0"/>
                    <a:pt x="201" y="3"/>
                    <a:pt x="201" y="7"/>
                  </a:cubicBezTo>
                  <a:cubicBezTo>
                    <a:pt x="196" y="40"/>
                    <a:pt x="196" y="40"/>
                    <a:pt x="196" y="40"/>
                  </a:cubicBezTo>
                  <a:cubicBezTo>
                    <a:pt x="188" y="41"/>
                    <a:pt x="181" y="43"/>
                    <a:pt x="173" y="45"/>
                  </a:cubicBezTo>
                  <a:cubicBezTo>
                    <a:pt x="156" y="16"/>
                    <a:pt x="156" y="16"/>
                    <a:pt x="156" y="16"/>
                  </a:cubicBezTo>
                  <a:cubicBezTo>
                    <a:pt x="154" y="13"/>
                    <a:pt x="149" y="11"/>
                    <a:pt x="145" y="13"/>
                  </a:cubicBezTo>
                  <a:cubicBezTo>
                    <a:pt x="125" y="21"/>
                    <a:pt x="125" y="21"/>
                    <a:pt x="125" y="21"/>
                  </a:cubicBezTo>
                  <a:cubicBezTo>
                    <a:pt x="121" y="23"/>
                    <a:pt x="119" y="27"/>
                    <a:pt x="120" y="31"/>
                  </a:cubicBezTo>
                  <a:cubicBezTo>
                    <a:pt x="128" y="64"/>
                    <a:pt x="128" y="64"/>
                    <a:pt x="128" y="64"/>
                  </a:cubicBezTo>
                  <a:cubicBezTo>
                    <a:pt x="122" y="67"/>
                    <a:pt x="116" y="71"/>
                    <a:pt x="111" y="76"/>
                  </a:cubicBezTo>
                  <a:cubicBezTo>
                    <a:pt x="84" y="56"/>
                    <a:pt x="84" y="56"/>
                    <a:pt x="84" y="56"/>
                  </a:cubicBezTo>
                  <a:cubicBezTo>
                    <a:pt x="80" y="53"/>
                    <a:pt x="75" y="54"/>
                    <a:pt x="72" y="56"/>
                  </a:cubicBezTo>
                  <a:cubicBezTo>
                    <a:pt x="57" y="72"/>
                    <a:pt x="57" y="72"/>
                    <a:pt x="57" y="72"/>
                  </a:cubicBezTo>
                  <a:cubicBezTo>
                    <a:pt x="54" y="75"/>
                    <a:pt x="53" y="80"/>
                    <a:pt x="56" y="84"/>
                  </a:cubicBezTo>
                  <a:cubicBezTo>
                    <a:pt x="76" y="110"/>
                    <a:pt x="76" y="110"/>
                    <a:pt x="76" y="110"/>
                  </a:cubicBezTo>
                  <a:cubicBezTo>
                    <a:pt x="71" y="117"/>
                    <a:pt x="67" y="123"/>
                    <a:pt x="63" y="130"/>
                  </a:cubicBezTo>
                  <a:cubicBezTo>
                    <a:pt x="31" y="122"/>
                    <a:pt x="31" y="122"/>
                    <a:pt x="31" y="122"/>
                  </a:cubicBezTo>
                  <a:cubicBezTo>
                    <a:pt x="27" y="121"/>
                    <a:pt x="22" y="123"/>
                    <a:pt x="20" y="127"/>
                  </a:cubicBezTo>
                  <a:cubicBezTo>
                    <a:pt x="12" y="147"/>
                    <a:pt x="12" y="147"/>
                    <a:pt x="12" y="147"/>
                  </a:cubicBezTo>
                  <a:cubicBezTo>
                    <a:pt x="10" y="151"/>
                    <a:pt x="12" y="156"/>
                    <a:pt x="16" y="158"/>
                  </a:cubicBezTo>
                  <a:cubicBezTo>
                    <a:pt x="45" y="175"/>
                    <a:pt x="45" y="175"/>
                    <a:pt x="45" y="175"/>
                  </a:cubicBezTo>
                  <a:cubicBezTo>
                    <a:pt x="43" y="182"/>
                    <a:pt x="41" y="189"/>
                    <a:pt x="40" y="196"/>
                  </a:cubicBezTo>
                  <a:cubicBezTo>
                    <a:pt x="7" y="201"/>
                    <a:pt x="7" y="201"/>
                    <a:pt x="7" y="201"/>
                  </a:cubicBezTo>
                  <a:cubicBezTo>
                    <a:pt x="3" y="201"/>
                    <a:pt x="0" y="205"/>
                    <a:pt x="0" y="209"/>
                  </a:cubicBezTo>
                  <a:cubicBezTo>
                    <a:pt x="0" y="232"/>
                    <a:pt x="0" y="232"/>
                    <a:pt x="0" y="232"/>
                  </a:cubicBezTo>
                  <a:cubicBezTo>
                    <a:pt x="0" y="236"/>
                    <a:pt x="3" y="240"/>
                    <a:pt x="7" y="240"/>
                  </a:cubicBezTo>
                  <a:cubicBezTo>
                    <a:pt x="40" y="245"/>
                    <a:pt x="40" y="245"/>
                    <a:pt x="40" y="245"/>
                  </a:cubicBezTo>
                  <a:cubicBezTo>
                    <a:pt x="42" y="253"/>
                    <a:pt x="43" y="260"/>
                    <a:pt x="45" y="268"/>
                  </a:cubicBezTo>
                  <a:cubicBezTo>
                    <a:pt x="16" y="285"/>
                    <a:pt x="16" y="285"/>
                    <a:pt x="16" y="285"/>
                  </a:cubicBezTo>
                  <a:cubicBezTo>
                    <a:pt x="13" y="287"/>
                    <a:pt x="11" y="292"/>
                    <a:pt x="13" y="296"/>
                  </a:cubicBezTo>
                  <a:cubicBezTo>
                    <a:pt x="21" y="316"/>
                    <a:pt x="21" y="316"/>
                    <a:pt x="21" y="316"/>
                  </a:cubicBezTo>
                  <a:cubicBezTo>
                    <a:pt x="23" y="320"/>
                    <a:pt x="28" y="322"/>
                    <a:pt x="32" y="321"/>
                  </a:cubicBezTo>
                  <a:cubicBezTo>
                    <a:pt x="64" y="313"/>
                    <a:pt x="64" y="313"/>
                    <a:pt x="64" y="313"/>
                  </a:cubicBezTo>
                  <a:cubicBezTo>
                    <a:pt x="68" y="319"/>
                    <a:pt x="72" y="325"/>
                    <a:pt x="76" y="331"/>
                  </a:cubicBezTo>
                  <a:cubicBezTo>
                    <a:pt x="56" y="357"/>
                    <a:pt x="56" y="357"/>
                    <a:pt x="56" y="357"/>
                  </a:cubicBezTo>
                  <a:cubicBezTo>
                    <a:pt x="53" y="361"/>
                    <a:pt x="54" y="366"/>
                    <a:pt x="57" y="369"/>
                  </a:cubicBezTo>
                  <a:cubicBezTo>
                    <a:pt x="72" y="384"/>
                    <a:pt x="72" y="384"/>
                    <a:pt x="72" y="384"/>
                  </a:cubicBezTo>
                  <a:cubicBezTo>
                    <a:pt x="75" y="387"/>
                    <a:pt x="80" y="388"/>
                    <a:pt x="84" y="385"/>
                  </a:cubicBezTo>
                  <a:cubicBezTo>
                    <a:pt x="111" y="365"/>
                    <a:pt x="111" y="365"/>
                    <a:pt x="111" y="365"/>
                  </a:cubicBezTo>
                  <a:cubicBezTo>
                    <a:pt x="117" y="370"/>
                    <a:pt x="123" y="374"/>
                    <a:pt x="130" y="378"/>
                  </a:cubicBezTo>
                  <a:cubicBezTo>
                    <a:pt x="122" y="411"/>
                    <a:pt x="122" y="411"/>
                    <a:pt x="122" y="411"/>
                  </a:cubicBezTo>
                  <a:cubicBezTo>
                    <a:pt x="121" y="415"/>
                    <a:pt x="123" y="419"/>
                    <a:pt x="127" y="421"/>
                  </a:cubicBezTo>
                  <a:cubicBezTo>
                    <a:pt x="147" y="429"/>
                    <a:pt x="147" y="429"/>
                    <a:pt x="147" y="429"/>
                  </a:cubicBezTo>
                  <a:cubicBezTo>
                    <a:pt x="151" y="431"/>
                    <a:pt x="156" y="429"/>
                    <a:pt x="158" y="425"/>
                  </a:cubicBezTo>
                  <a:cubicBezTo>
                    <a:pt x="175" y="397"/>
                    <a:pt x="175" y="397"/>
                    <a:pt x="175" y="397"/>
                  </a:cubicBezTo>
                  <a:cubicBezTo>
                    <a:pt x="182" y="398"/>
                    <a:pt x="189" y="400"/>
                    <a:pt x="196" y="401"/>
                  </a:cubicBezTo>
                  <a:cubicBezTo>
                    <a:pt x="201" y="434"/>
                    <a:pt x="201" y="434"/>
                    <a:pt x="201" y="434"/>
                  </a:cubicBezTo>
                  <a:cubicBezTo>
                    <a:pt x="201" y="438"/>
                    <a:pt x="205" y="441"/>
                    <a:pt x="209" y="441"/>
                  </a:cubicBezTo>
                  <a:cubicBezTo>
                    <a:pt x="232" y="441"/>
                    <a:pt x="232" y="441"/>
                    <a:pt x="232" y="441"/>
                  </a:cubicBezTo>
                  <a:cubicBezTo>
                    <a:pt x="236" y="441"/>
                    <a:pt x="240" y="438"/>
                    <a:pt x="240" y="434"/>
                  </a:cubicBezTo>
                  <a:cubicBezTo>
                    <a:pt x="245" y="401"/>
                    <a:pt x="245" y="401"/>
                    <a:pt x="245" y="401"/>
                  </a:cubicBezTo>
                  <a:cubicBezTo>
                    <a:pt x="253" y="400"/>
                    <a:pt x="260" y="398"/>
                    <a:pt x="268" y="396"/>
                  </a:cubicBezTo>
                  <a:cubicBezTo>
                    <a:pt x="285" y="425"/>
                    <a:pt x="285" y="425"/>
                    <a:pt x="285" y="425"/>
                  </a:cubicBezTo>
                  <a:cubicBezTo>
                    <a:pt x="287" y="428"/>
                    <a:pt x="292" y="430"/>
                    <a:pt x="296" y="428"/>
                  </a:cubicBezTo>
                  <a:cubicBezTo>
                    <a:pt x="316" y="420"/>
                    <a:pt x="316" y="420"/>
                    <a:pt x="316" y="420"/>
                  </a:cubicBezTo>
                  <a:cubicBezTo>
                    <a:pt x="320" y="418"/>
                    <a:pt x="322" y="414"/>
                    <a:pt x="321" y="410"/>
                  </a:cubicBezTo>
                  <a:cubicBezTo>
                    <a:pt x="313" y="377"/>
                    <a:pt x="313" y="377"/>
                    <a:pt x="313" y="377"/>
                  </a:cubicBezTo>
                  <a:cubicBezTo>
                    <a:pt x="319" y="373"/>
                    <a:pt x="325" y="369"/>
                    <a:pt x="331" y="365"/>
                  </a:cubicBezTo>
                  <a:cubicBezTo>
                    <a:pt x="357" y="385"/>
                    <a:pt x="357" y="385"/>
                    <a:pt x="357" y="385"/>
                  </a:cubicBezTo>
                  <a:cubicBezTo>
                    <a:pt x="361" y="388"/>
                    <a:pt x="366" y="387"/>
                    <a:pt x="369" y="384"/>
                  </a:cubicBezTo>
                  <a:cubicBezTo>
                    <a:pt x="385" y="369"/>
                    <a:pt x="385" y="369"/>
                    <a:pt x="385" y="369"/>
                  </a:cubicBezTo>
                  <a:cubicBezTo>
                    <a:pt x="387" y="366"/>
                    <a:pt x="388" y="361"/>
                    <a:pt x="385" y="357"/>
                  </a:cubicBezTo>
                  <a:cubicBezTo>
                    <a:pt x="365" y="331"/>
                    <a:pt x="365" y="331"/>
                    <a:pt x="365" y="331"/>
                  </a:cubicBezTo>
                  <a:cubicBezTo>
                    <a:pt x="370" y="324"/>
                    <a:pt x="374" y="318"/>
                    <a:pt x="378" y="311"/>
                  </a:cubicBezTo>
                  <a:cubicBezTo>
                    <a:pt x="411" y="319"/>
                    <a:pt x="411" y="319"/>
                    <a:pt x="411" y="319"/>
                  </a:cubicBezTo>
                  <a:cubicBezTo>
                    <a:pt x="415" y="320"/>
                    <a:pt x="419" y="318"/>
                    <a:pt x="421" y="314"/>
                  </a:cubicBezTo>
                  <a:cubicBezTo>
                    <a:pt x="429" y="294"/>
                    <a:pt x="429" y="294"/>
                    <a:pt x="429" y="294"/>
                  </a:cubicBezTo>
                  <a:cubicBezTo>
                    <a:pt x="431" y="290"/>
                    <a:pt x="429" y="285"/>
                    <a:pt x="426" y="283"/>
                  </a:cubicBezTo>
                  <a:cubicBezTo>
                    <a:pt x="397" y="266"/>
                    <a:pt x="397" y="266"/>
                    <a:pt x="397" y="266"/>
                  </a:cubicBezTo>
                  <a:cubicBezTo>
                    <a:pt x="398" y="259"/>
                    <a:pt x="400" y="252"/>
                    <a:pt x="401" y="245"/>
                  </a:cubicBezTo>
                  <a:cubicBezTo>
                    <a:pt x="434" y="240"/>
                    <a:pt x="434" y="240"/>
                    <a:pt x="434" y="240"/>
                  </a:cubicBezTo>
                  <a:cubicBezTo>
                    <a:pt x="438" y="240"/>
                    <a:pt x="441" y="236"/>
                    <a:pt x="441" y="232"/>
                  </a:cubicBezTo>
                  <a:close/>
                  <a:moveTo>
                    <a:pt x="361" y="220"/>
                  </a:moveTo>
                  <a:cubicBezTo>
                    <a:pt x="361" y="238"/>
                    <a:pt x="356" y="256"/>
                    <a:pt x="356" y="256"/>
                  </a:cubicBezTo>
                  <a:cubicBezTo>
                    <a:pt x="354" y="264"/>
                    <a:pt x="346" y="267"/>
                    <a:pt x="339" y="263"/>
                  </a:cubicBezTo>
                  <a:cubicBezTo>
                    <a:pt x="284" y="228"/>
                    <a:pt x="284" y="228"/>
                    <a:pt x="284" y="228"/>
                  </a:cubicBezTo>
                  <a:cubicBezTo>
                    <a:pt x="277" y="224"/>
                    <a:pt x="277" y="217"/>
                    <a:pt x="284" y="213"/>
                  </a:cubicBezTo>
                  <a:cubicBezTo>
                    <a:pt x="339" y="178"/>
                    <a:pt x="339" y="178"/>
                    <a:pt x="339" y="178"/>
                  </a:cubicBezTo>
                  <a:cubicBezTo>
                    <a:pt x="346" y="174"/>
                    <a:pt x="354" y="177"/>
                    <a:pt x="356" y="185"/>
                  </a:cubicBezTo>
                  <a:cubicBezTo>
                    <a:pt x="356" y="185"/>
                    <a:pt x="361" y="203"/>
                    <a:pt x="361" y="220"/>
                  </a:cubicBezTo>
                  <a:close/>
                  <a:moveTo>
                    <a:pt x="321" y="321"/>
                  </a:moveTo>
                  <a:cubicBezTo>
                    <a:pt x="308" y="333"/>
                    <a:pt x="292" y="343"/>
                    <a:pt x="292" y="343"/>
                  </a:cubicBezTo>
                  <a:cubicBezTo>
                    <a:pt x="285" y="347"/>
                    <a:pt x="277" y="343"/>
                    <a:pt x="275" y="335"/>
                  </a:cubicBezTo>
                  <a:cubicBezTo>
                    <a:pt x="260" y="272"/>
                    <a:pt x="260" y="272"/>
                    <a:pt x="260" y="272"/>
                  </a:cubicBezTo>
                  <a:cubicBezTo>
                    <a:pt x="258" y="264"/>
                    <a:pt x="263" y="259"/>
                    <a:pt x="271" y="260"/>
                  </a:cubicBezTo>
                  <a:cubicBezTo>
                    <a:pt x="335" y="276"/>
                    <a:pt x="335" y="276"/>
                    <a:pt x="335" y="276"/>
                  </a:cubicBezTo>
                  <a:cubicBezTo>
                    <a:pt x="343" y="278"/>
                    <a:pt x="346" y="285"/>
                    <a:pt x="342" y="292"/>
                  </a:cubicBezTo>
                  <a:cubicBezTo>
                    <a:pt x="342" y="292"/>
                    <a:pt x="333" y="309"/>
                    <a:pt x="321" y="321"/>
                  </a:cubicBezTo>
                  <a:close/>
                  <a:moveTo>
                    <a:pt x="178" y="341"/>
                  </a:moveTo>
                  <a:cubicBezTo>
                    <a:pt x="213" y="285"/>
                    <a:pt x="213" y="285"/>
                    <a:pt x="213" y="285"/>
                  </a:cubicBezTo>
                  <a:cubicBezTo>
                    <a:pt x="217" y="278"/>
                    <a:pt x="224" y="278"/>
                    <a:pt x="228" y="285"/>
                  </a:cubicBezTo>
                  <a:cubicBezTo>
                    <a:pt x="263" y="341"/>
                    <a:pt x="263" y="341"/>
                    <a:pt x="263" y="341"/>
                  </a:cubicBezTo>
                  <a:cubicBezTo>
                    <a:pt x="267" y="348"/>
                    <a:pt x="264" y="356"/>
                    <a:pt x="256" y="358"/>
                  </a:cubicBezTo>
                  <a:cubicBezTo>
                    <a:pt x="256" y="358"/>
                    <a:pt x="238" y="363"/>
                    <a:pt x="221" y="363"/>
                  </a:cubicBezTo>
                  <a:cubicBezTo>
                    <a:pt x="203" y="363"/>
                    <a:pt x="185" y="358"/>
                    <a:pt x="185" y="358"/>
                  </a:cubicBezTo>
                  <a:cubicBezTo>
                    <a:pt x="177" y="356"/>
                    <a:pt x="174" y="348"/>
                    <a:pt x="178" y="341"/>
                  </a:cubicBezTo>
                  <a:close/>
                  <a:moveTo>
                    <a:pt x="221" y="255"/>
                  </a:moveTo>
                  <a:cubicBezTo>
                    <a:pt x="202" y="255"/>
                    <a:pt x="186" y="240"/>
                    <a:pt x="186" y="220"/>
                  </a:cubicBezTo>
                  <a:cubicBezTo>
                    <a:pt x="186" y="201"/>
                    <a:pt x="202" y="186"/>
                    <a:pt x="221" y="186"/>
                  </a:cubicBezTo>
                  <a:cubicBezTo>
                    <a:pt x="240" y="186"/>
                    <a:pt x="255" y="201"/>
                    <a:pt x="255" y="220"/>
                  </a:cubicBezTo>
                  <a:cubicBezTo>
                    <a:pt x="255" y="240"/>
                    <a:pt x="240" y="255"/>
                    <a:pt x="221" y="255"/>
                  </a:cubicBezTo>
                  <a:close/>
                  <a:moveTo>
                    <a:pt x="120" y="322"/>
                  </a:moveTo>
                  <a:cubicBezTo>
                    <a:pt x="108" y="310"/>
                    <a:pt x="99" y="294"/>
                    <a:pt x="99" y="294"/>
                  </a:cubicBezTo>
                  <a:cubicBezTo>
                    <a:pt x="95" y="286"/>
                    <a:pt x="98" y="279"/>
                    <a:pt x="106" y="277"/>
                  </a:cubicBezTo>
                  <a:cubicBezTo>
                    <a:pt x="170" y="262"/>
                    <a:pt x="170" y="262"/>
                    <a:pt x="170" y="262"/>
                  </a:cubicBezTo>
                  <a:cubicBezTo>
                    <a:pt x="178" y="260"/>
                    <a:pt x="182" y="265"/>
                    <a:pt x="181" y="273"/>
                  </a:cubicBezTo>
                  <a:cubicBezTo>
                    <a:pt x="165" y="337"/>
                    <a:pt x="165" y="337"/>
                    <a:pt x="165" y="337"/>
                  </a:cubicBezTo>
                  <a:cubicBezTo>
                    <a:pt x="163" y="345"/>
                    <a:pt x="156" y="348"/>
                    <a:pt x="149" y="344"/>
                  </a:cubicBezTo>
                  <a:cubicBezTo>
                    <a:pt x="149" y="344"/>
                    <a:pt x="133" y="335"/>
                    <a:pt x="120" y="322"/>
                  </a:cubicBezTo>
                  <a:close/>
                  <a:moveTo>
                    <a:pt x="100" y="180"/>
                  </a:moveTo>
                  <a:cubicBezTo>
                    <a:pt x="156" y="215"/>
                    <a:pt x="156" y="215"/>
                    <a:pt x="156" y="215"/>
                  </a:cubicBezTo>
                  <a:cubicBezTo>
                    <a:pt x="163" y="219"/>
                    <a:pt x="163" y="226"/>
                    <a:pt x="156" y="230"/>
                  </a:cubicBezTo>
                  <a:cubicBezTo>
                    <a:pt x="100" y="264"/>
                    <a:pt x="100" y="264"/>
                    <a:pt x="100" y="264"/>
                  </a:cubicBezTo>
                  <a:cubicBezTo>
                    <a:pt x="93" y="269"/>
                    <a:pt x="85" y="266"/>
                    <a:pt x="83" y="258"/>
                  </a:cubicBezTo>
                  <a:cubicBezTo>
                    <a:pt x="83" y="258"/>
                    <a:pt x="78" y="240"/>
                    <a:pt x="78" y="222"/>
                  </a:cubicBezTo>
                  <a:cubicBezTo>
                    <a:pt x="78" y="205"/>
                    <a:pt x="83" y="187"/>
                    <a:pt x="83" y="187"/>
                  </a:cubicBezTo>
                  <a:cubicBezTo>
                    <a:pt x="85" y="179"/>
                    <a:pt x="93" y="176"/>
                    <a:pt x="100" y="180"/>
                  </a:cubicBezTo>
                  <a:close/>
                  <a:moveTo>
                    <a:pt x="119" y="122"/>
                  </a:moveTo>
                  <a:cubicBezTo>
                    <a:pt x="131" y="109"/>
                    <a:pt x="148" y="100"/>
                    <a:pt x="148" y="100"/>
                  </a:cubicBezTo>
                  <a:cubicBezTo>
                    <a:pt x="155" y="96"/>
                    <a:pt x="162" y="100"/>
                    <a:pt x="164" y="108"/>
                  </a:cubicBezTo>
                  <a:cubicBezTo>
                    <a:pt x="179" y="171"/>
                    <a:pt x="179" y="171"/>
                    <a:pt x="179" y="171"/>
                  </a:cubicBezTo>
                  <a:cubicBezTo>
                    <a:pt x="181" y="179"/>
                    <a:pt x="176" y="184"/>
                    <a:pt x="168" y="182"/>
                  </a:cubicBezTo>
                  <a:cubicBezTo>
                    <a:pt x="104" y="167"/>
                    <a:pt x="104" y="167"/>
                    <a:pt x="104" y="167"/>
                  </a:cubicBezTo>
                  <a:cubicBezTo>
                    <a:pt x="96" y="165"/>
                    <a:pt x="93" y="158"/>
                    <a:pt x="97" y="151"/>
                  </a:cubicBezTo>
                  <a:cubicBezTo>
                    <a:pt x="97" y="151"/>
                    <a:pt x="106" y="134"/>
                    <a:pt x="119" y="122"/>
                  </a:cubicBezTo>
                  <a:close/>
                  <a:moveTo>
                    <a:pt x="261" y="102"/>
                  </a:moveTo>
                  <a:cubicBezTo>
                    <a:pt x="227" y="157"/>
                    <a:pt x="227" y="157"/>
                    <a:pt x="227" y="157"/>
                  </a:cubicBezTo>
                  <a:cubicBezTo>
                    <a:pt x="222" y="164"/>
                    <a:pt x="215" y="164"/>
                    <a:pt x="211" y="157"/>
                  </a:cubicBezTo>
                  <a:cubicBezTo>
                    <a:pt x="177" y="102"/>
                    <a:pt x="177" y="102"/>
                    <a:pt x="177" y="102"/>
                  </a:cubicBezTo>
                  <a:cubicBezTo>
                    <a:pt x="172" y="95"/>
                    <a:pt x="175" y="87"/>
                    <a:pt x="183" y="85"/>
                  </a:cubicBezTo>
                  <a:cubicBezTo>
                    <a:pt x="183" y="85"/>
                    <a:pt x="201" y="80"/>
                    <a:pt x="219" y="80"/>
                  </a:cubicBezTo>
                  <a:cubicBezTo>
                    <a:pt x="236" y="80"/>
                    <a:pt x="254" y="85"/>
                    <a:pt x="254" y="85"/>
                  </a:cubicBezTo>
                  <a:cubicBezTo>
                    <a:pt x="262" y="87"/>
                    <a:pt x="265" y="95"/>
                    <a:pt x="261" y="102"/>
                  </a:cubicBezTo>
                  <a:close/>
                  <a:moveTo>
                    <a:pt x="319" y="121"/>
                  </a:moveTo>
                  <a:cubicBezTo>
                    <a:pt x="332" y="133"/>
                    <a:pt x="341" y="149"/>
                    <a:pt x="341" y="149"/>
                  </a:cubicBezTo>
                  <a:cubicBezTo>
                    <a:pt x="345" y="156"/>
                    <a:pt x="342" y="164"/>
                    <a:pt x="334" y="166"/>
                  </a:cubicBezTo>
                  <a:cubicBezTo>
                    <a:pt x="270" y="181"/>
                    <a:pt x="270" y="181"/>
                    <a:pt x="270" y="181"/>
                  </a:cubicBezTo>
                  <a:cubicBezTo>
                    <a:pt x="262" y="183"/>
                    <a:pt x="257" y="178"/>
                    <a:pt x="259" y="170"/>
                  </a:cubicBezTo>
                  <a:cubicBezTo>
                    <a:pt x="274" y="106"/>
                    <a:pt x="274" y="106"/>
                    <a:pt x="274" y="106"/>
                  </a:cubicBezTo>
                  <a:cubicBezTo>
                    <a:pt x="276" y="98"/>
                    <a:pt x="283" y="95"/>
                    <a:pt x="290" y="99"/>
                  </a:cubicBezTo>
                  <a:cubicBezTo>
                    <a:pt x="290" y="99"/>
                    <a:pt x="307" y="108"/>
                    <a:pt x="319" y="121"/>
                  </a:cubicBezTo>
                  <a:close/>
                </a:path>
              </a:pathLst>
            </a:custGeom>
            <a:solidFill>
              <a:srgbClr val="FFB900"/>
            </a:solidFill>
            <a:ln>
              <a:noFill/>
            </a:ln>
          </p:spPr>
          <p:txBody>
            <a:bodyPr vert="horz" wrap="square" lIns="91440" tIns="45720" rIns="91440" bIns="45720" numCol="1" anchor="t" anchorCtr="0" compatLnSpc="1">
              <a:prstTxWarp prst="textNoShape">
                <a:avLst/>
              </a:prstTxWarp>
            </a:bodyPr>
            <a:lstStyle/>
            <a:p>
              <a:endParaRPr lang="en-US"/>
            </a:p>
          </p:txBody>
        </p:sp>
        <p:sp>
          <p:nvSpPr>
            <p:cNvPr id="235" name="Freeform 8"/>
            <p:cNvSpPr>
              <a:spLocks/>
            </p:cNvSpPr>
            <p:nvPr userDrawn="1"/>
          </p:nvSpPr>
          <p:spPr bwMode="auto">
            <a:xfrm>
              <a:off x="8040688" y="7580313"/>
              <a:ext cx="2109787" cy="2235200"/>
            </a:xfrm>
            <a:custGeom>
              <a:avLst/>
              <a:gdLst>
                <a:gd name="T0" fmla="*/ 516 w 601"/>
                <a:gd name="T1" fmla="*/ 0 h 635"/>
                <a:gd name="T2" fmla="*/ 296 w 601"/>
                <a:gd name="T3" fmla="*/ 208 h 635"/>
                <a:gd name="T4" fmla="*/ 220 w 601"/>
                <a:gd name="T5" fmla="*/ 195 h 635"/>
                <a:gd name="T6" fmla="*/ 0 w 601"/>
                <a:gd name="T7" fmla="*/ 415 h 635"/>
                <a:gd name="T8" fmla="*/ 220 w 601"/>
                <a:gd name="T9" fmla="*/ 635 h 635"/>
                <a:gd name="T10" fmla="*/ 601 w 601"/>
                <a:gd name="T11" fmla="*/ 635 h 635"/>
                <a:gd name="T12" fmla="*/ 601 w 601"/>
                <a:gd name="T13" fmla="*/ 17 h 635"/>
                <a:gd name="T14" fmla="*/ 516 w 601"/>
                <a:gd name="T15" fmla="*/ 0 h 6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01" h="635">
                  <a:moveTo>
                    <a:pt x="516" y="0"/>
                  </a:moveTo>
                  <a:cubicBezTo>
                    <a:pt x="398" y="0"/>
                    <a:pt x="302" y="92"/>
                    <a:pt x="296" y="208"/>
                  </a:cubicBezTo>
                  <a:cubicBezTo>
                    <a:pt x="272" y="200"/>
                    <a:pt x="247" y="195"/>
                    <a:pt x="220" y="195"/>
                  </a:cubicBezTo>
                  <a:cubicBezTo>
                    <a:pt x="99" y="195"/>
                    <a:pt x="0" y="293"/>
                    <a:pt x="0" y="415"/>
                  </a:cubicBezTo>
                  <a:cubicBezTo>
                    <a:pt x="0" y="536"/>
                    <a:pt x="99" y="635"/>
                    <a:pt x="220" y="635"/>
                  </a:cubicBezTo>
                  <a:cubicBezTo>
                    <a:pt x="601" y="635"/>
                    <a:pt x="601" y="635"/>
                    <a:pt x="601" y="635"/>
                  </a:cubicBezTo>
                  <a:cubicBezTo>
                    <a:pt x="601" y="17"/>
                    <a:pt x="601" y="17"/>
                    <a:pt x="601" y="17"/>
                  </a:cubicBezTo>
                  <a:cubicBezTo>
                    <a:pt x="575" y="6"/>
                    <a:pt x="546" y="0"/>
                    <a:pt x="51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 name="Freeform 9"/>
            <p:cNvSpPr>
              <a:spLocks/>
            </p:cNvSpPr>
            <p:nvPr userDrawn="1"/>
          </p:nvSpPr>
          <p:spPr bwMode="auto">
            <a:xfrm>
              <a:off x="12195175" y="7151688"/>
              <a:ext cx="2590800" cy="2663825"/>
            </a:xfrm>
            <a:custGeom>
              <a:avLst/>
              <a:gdLst>
                <a:gd name="T0" fmla="*/ 738 w 738"/>
                <a:gd name="T1" fmla="*/ 537 h 757"/>
                <a:gd name="T2" fmla="*/ 518 w 738"/>
                <a:gd name="T3" fmla="*/ 317 h 757"/>
                <a:gd name="T4" fmla="*/ 495 w 738"/>
                <a:gd name="T5" fmla="*/ 318 h 757"/>
                <a:gd name="T6" fmla="*/ 518 w 738"/>
                <a:gd name="T7" fmla="*/ 221 h 757"/>
                <a:gd name="T8" fmla="*/ 297 w 738"/>
                <a:gd name="T9" fmla="*/ 0 h 757"/>
                <a:gd name="T10" fmla="*/ 79 w 738"/>
                <a:gd name="T11" fmla="*/ 194 h 757"/>
                <a:gd name="T12" fmla="*/ 0 w 738"/>
                <a:gd name="T13" fmla="*/ 139 h 757"/>
                <a:gd name="T14" fmla="*/ 0 w 738"/>
                <a:gd name="T15" fmla="*/ 757 h 757"/>
                <a:gd name="T16" fmla="*/ 518 w 738"/>
                <a:gd name="T17" fmla="*/ 757 h 757"/>
                <a:gd name="T18" fmla="*/ 738 w 738"/>
                <a:gd name="T19" fmla="*/ 537 h 7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38" h="757">
                  <a:moveTo>
                    <a:pt x="738" y="537"/>
                  </a:moveTo>
                  <a:cubicBezTo>
                    <a:pt x="738" y="415"/>
                    <a:pt x="639" y="317"/>
                    <a:pt x="518" y="317"/>
                  </a:cubicBezTo>
                  <a:cubicBezTo>
                    <a:pt x="510" y="317"/>
                    <a:pt x="502" y="317"/>
                    <a:pt x="495" y="318"/>
                  </a:cubicBezTo>
                  <a:cubicBezTo>
                    <a:pt x="509" y="289"/>
                    <a:pt x="518" y="256"/>
                    <a:pt x="518" y="221"/>
                  </a:cubicBezTo>
                  <a:cubicBezTo>
                    <a:pt x="518" y="99"/>
                    <a:pt x="419" y="0"/>
                    <a:pt x="297" y="0"/>
                  </a:cubicBezTo>
                  <a:cubicBezTo>
                    <a:pt x="185" y="0"/>
                    <a:pt x="92" y="85"/>
                    <a:pt x="79" y="194"/>
                  </a:cubicBezTo>
                  <a:cubicBezTo>
                    <a:pt x="57" y="171"/>
                    <a:pt x="31" y="151"/>
                    <a:pt x="0" y="139"/>
                  </a:cubicBezTo>
                  <a:cubicBezTo>
                    <a:pt x="0" y="757"/>
                    <a:pt x="0" y="757"/>
                    <a:pt x="0" y="757"/>
                  </a:cubicBezTo>
                  <a:cubicBezTo>
                    <a:pt x="518" y="757"/>
                    <a:pt x="518" y="757"/>
                    <a:pt x="518" y="757"/>
                  </a:cubicBezTo>
                  <a:cubicBezTo>
                    <a:pt x="639" y="757"/>
                    <a:pt x="738" y="658"/>
                    <a:pt x="738" y="53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7" name="Freeform 42"/>
          <p:cNvSpPr>
            <a:spLocks/>
          </p:cNvSpPr>
          <p:nvPr userDrawn="1"/>
        </p:nvSpPr>
        <p:spPr bwMode="auto">
          <a:xfrm>
            <a:off x="8716653" y="1485604"/>
            <a:ext cx="1403969" cy="840253"/>
          </a:xfrm>
          <a:custGeom>
            <a:avLst/>
            <a:gdLst>
              <a:gd name="T0" fmla="*/ 218 w 242"/>
              <a:gd name="T1" fmla="*/ 72 h 145"/>
              <a:gd name="T2" fmla="*/ 178 w 242"/>
              <a:gd name="T3" fmla="*/ 41 h 145"/>
              <a:gd name="T4" fmla="*/ 178 w 242"/>
              <a:gd name="T5" fmla="*/ 41 h 145"/>
              <a:gd name="T6" fmla="*/ 178 w 242"/>
              <a:gd name="T7" fmla="*/ 41 h 145"/>
              <a:gd name="T8" fmla="*/ 137 w 242"/>
              <a:gd name="T9" fmla="*/ 0 h 145"/>
              <a:gd name="T10" fmla="*/ 100 w 242"/>
              <a:gd name="T11" fmla="*/ 21 h 145"/>
              <a:gd name="T12" fmla="*/ 87 w 242"/>
              <a:gd name="T13" fmla="*/ 19 h 145"/>
              <a:gd name="T14" fmla="*/ 49 w 242"/>
              <a:gd name="T15" fmla="*/ 58 h 145"/>
              <a:gd name="T16" fmla="*/ 49 w 242"/>
              <a:gd name="T17" fmla="*/ 58 h 145"/>
              <a:gd name="T18" fmla="*/ 44 w 242"/>
              <a:gd name="T19" fmla="*/ 58 h 145"/>
              <a:gd name="T20" fmla="*/ 0 w 242"/>
              <a:gd name="T21" fmla="*/ 101 h 145"/>
              <a:gd name="T22" fmla="*/ 44 w 242"/>
              <a:gd name="T23" fmla="*/ 145 h 145"/>
              <a:gd name="T24" fmla="*/ 204 w 242"/>
              <a:gd name="T25" fmla="*/ 145 h 145"/>
              <a:gd name="T26" fmla="*/ 242 w 242"/>
              <a:gd name="T27" fmla="*/ 107 h 145"/>
              <a:gd name="T28" fmla="*/ 218 w 242"/>
              <a:gd name="T29" fmla="*/ 72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2" h="145">
                <a:moveTo>
                  <a:pt x="218" y="72"/>
                </a:moveTo>
                <a:cubicBezTo>
                  <a:pt x="213" y="54"/>
                  <a:pt x="197" y="41"/>
                  <a:pt x="178" y="41"/>
                </a:cubicBezTo>
                <a:cubicBezTo>
                  <a:pt x="178" y="41"/>
                  <a:pt x="178" y="41"/>
                  <a:pt x="178" y="41"/>
                </a:cubicBezTo>
                <a:cubicBezTo>
                  <a:pt x="178" y="41"/>
                  <a:pt x="178" y="41"/>
                  <a:pt x="178" y="41"/>
                </a:cubicBezTo>
                <a:cubicBezTo>
                  <a:pt x="178" y="18"/>
                  <a:pt x="159" y="0"/>
                  <a:pt x="137" y="0"/>
                </a:cubicBezTo>
                <a:cubicBezTo>
                  <a:pt x="121" y="0"/>
                  <a:pt x="107" y="8"/>
                  <a:pt x="100" y="21"/>
                </a:cubicBezTo>
                <a:cubicBezTo>
                  <a:pt x="96" y="20"/>
                  <a:pt x="92" y="19"/>
                  <a:pt x="87" y="19"/>
                </a:cubicBezTo>
                <a:cubicBezTo>
                  <a:pt x="66" y="19"/>
                  <a:pt x="49" y="36"/>
                  <a:pt x="49" y="58"/>
                </a:cubicBezTo>
                <a:cubicBezTo>
                  <a:pt x="49" y="58"/>
                  <a:pt x="49" y="58"/>
                  <a:pt x="49" y="58"/>
                </a:cubicBezTo>
                <a:cubicBezTo>
                  <a:pt x="47" y="58"/>
                  <a:pt x="45" y="58"/>
                  <a:pt x="44" y="58"/>
                </a:cubicBezTo>
                <a:cubicBezTo>
                  <a:pt x="19" y="58"/>
                  <a:pt x="0" y="77"/>
                  <a:pt x="0" y="101"/>
                </a:cubicBezTo>
                <a:cubicBezTo>
                  <a:pt x="0" y="125"/>
                  <a:pt x="19" y="145"/>
                  <a:pt x="44" y="145"/>
                </a:cubicBezTo>
                <a:cubicBezTo>
                  <a:pt x="204" y="145"/>
                  <a:pt x="204" y="145"/>
                  <a:pt x="204" y="145"/>
                </a:cubicBezTo>
                <a:cubicBezTo>
                  <a:pt x="225" y="145"/>
                  <a:pt x="242" y="128"/>
                  <a:pt x="242" y="107"/>
                </a:cubicBezTo>
                <a:cubicBezTo>
                  <a:pt x="242" y="91"/>
                  <a:pt x="232" y="78"/>
                  <a:pt x="218" y="7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 name="Freeform 237"/>
          <p:cNvSpPr>
            <a:spLocks/>
          </p:cNvSpPr>
          <p:nvPr userDrawn="1"/>
        </p:nvSpPr>
        <p:spPr bwMode="auto">
          <a:xfrm flipH="1">
            <a:off x="7542827" y="2325857"/>
            <a:ext cx="731512" cy="297301"/>
          </a:xfrm>
          <a:custGeom>
            <a:avLst/>
            <a:gdLst>
              <a:gd name="T0" fmla="*/ 621 w 696"/>
              <a:gd name="T1" fmla="*/ 132 h 281"/>
              <a:gd name="T2" fmla="*/ 609 w 696"/>
              <a:gd name="T3" fmla="*/ 133 h 281"/>
              <a:gd name="T4" fmla="*/ 469 w 696"/>
              <a:gd name="T5" fmla="*/ 0 h 281"/>
              <a:gd name="T6" fmla="*/ 333 w 696"/>
              <a:gd name="T7" fmla="*/ 104 h 281"/>
              <a:gd name="T8" fmla="*/ 258 w 696"/>
              <a:gd name="T9" fmla="*/ 73 h 281"/>
              <a:gd name="T10" fmla="*/ 155 w 696"/>
              <a:gd name="T11" fmla="*/ 167 h 281"/>
              <a:gd name="T12" fmla="*/ 105 w 696"/>
              <a:gd name="T13" fmla="*/ 190 h 281"/>
              <a:gd name="T14" fmla="*/ 58 w 696"/>
              <a:gd name="T15" fmla="*/ 166 h 281"/>
              <a:gd name="T16" fmla="*/ 0 w 696"/>
              <a:gd name="T17" fmla="*/ 224 h 281"/>
              <a:gd name="T18" fmla="*/ 58 w 696"/>
              <a:gd name="T19" fmla="*/ 281 h 281"/>
              <a:gd name="T20" fmla="*/ 74 w 696"/>
              <a:gd name="T21" fmla="*/ 281 h 281"/>
              <a:gd name="T22" fmla="*/ 264 w 696"/>
              <a:gd name="T23" fmla="*/ 281 h 281"/>
              <a:gd name="T24" fmla="*/ 370 w 696"/>
              <a:gd name="T25" fmla="*/ 281 h 281"/>
              <a:gd name="T26" fmla="*/ 626 w 696"/>
              <a:gd name="T27" fmla="*/ 281 h 281"/>
              <a:gd name="T28" fmla="*/ 626 w 696"/>
              <a:gd name="T29" fmla="*/ 281 h 281"/>
              <a:gd name="T30" fmla="*/ 696 w 696"/>
              <a:gd name="T31" fmla="*/ 207 h 281"/>
              <a:gd name="T32" fmla="*/ 621 w 696"/>
              <a:gd name="T33" fmla="*/ 132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96" h="281">
                <a:moveTo>
                  <a:pt x="621" y="132"/>
                </a:moveTo>
                <a:cubicBezTo>
                  <a:pt x="617" y="132"/>
                  <a:pt x="613" y="133"/>
                  <a:pt x="609" y="133"/>
                </a:cubicBezTo>
                <a:cubicBezTo>
                  <a:pt x="606" y="59"/>
                  <a:pt x="544" y="0"/>
                  <a:pt x="469" y="0"/>
                </a:cubicBezTo>
                <a:cubicBezTo>
                  <a:pt x="403" y="0"/>
                  <a:pt x="349" y="44"/>
                  <a:pt x="333" y="104"/>
                </a:cubicBezTo>
                <a:cubicBezTo>
                  <a:pt x="314" y="85"/>
                  <a:pt x="287" y="73"/>
                  <a:pt x="258" y="73"/>
                </a:cubicBezTo>
                <a:cubicBezTo>
                  <a:pt x="204" y="73"/>
                  <a:pt x="160" y="114"/>
                  <a:pt x="155" y="167"/>
                </a:cubicBezTo>
                <a:cubicBezTo>
                  <a:pt x="136" y="170"/>
                  <a:pt x="119" y="178"/>
                  <a:pt x="105" y="190"/>
                </a:cubicBezTo>
                <a:cubicBezTo>
                  <a:pt x="95" y="175"/>
                  <a:pt x="78" y="166"/>
                  <a:pt x="58" y="166"/>
                </a:cubicBezTo>
                <a:cubicBezTo>
                  <a:pt x="26" y="166"/>
                  <a:pt x="0" y="192"/>
                  <a:pt x="0" y="224"/>
                </a:cubicBezTo>
                <a:cubicBezTo>
                  <a:pt x="0" y="256"/>
                  <a:pt x="26" y="281"/>
                  <a:pt x="58" y="281"/>
                </a:cubicBezTo>
                <a:cubicBezTo>
                  <a:pt x="74" y="281"/>
                  <a:pt x="74" y="281"/>
                  <a:pt x="74" y="281"/>
                </a:cubicBezTo>
                <a:cubicBezTo>
                  <a:pt x="264" y="281"/>
                  <a:pt x="264" y="281"/>
                  <a:pt x="264" y="281"/>
                </a:cubicBezTo>
                <a:cubicBezTo>
                  <a:pt x="370" y="281"/>
                  <a:pt x="370" y="281"/>
                  <a:pt x="370" y="281"/>
                </a:cubicBezTo>
                <a:cubicBezTo>
                  <a:pt x="626" y="281"/>
                  <a:pt x="626" y="281"/>
                  <a:pt x="626" y="281"/>
                </a:cubicBezTo>
                <a:cubicBezTo>
                  <a:pt x="626" y="281"/>
                  <a:pt x="626" y="281"/>
                  <a:pt x="626" y="281"/>
                </a:cubicBezTo>
                <a:cubicBezTo>
                  <a:pt x="665" y="279"/>
                  <a:pt x="696" y="247"/>
                  <a:pt x="696" y="207"/>
                </a:cubicBezTo>
                <a:cubicBezTo>
                  <a:pt x="696" y="166"/>
                  <a:pt x="662" y="132"/>
                  <a:pt x="621" y="132"/>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349404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
    <p:spTree>
      <p:nvGrpSpPr>
        <p:cNvPr id="1" name=""/>
        <p:cNvGrpSpPr/>
        <p:nvPr/>
      </p:nvGrpSpPr>
      <p:grpSpPr>
        <a:xfrm>
          <a:off x="0" y="0"/>
          <a:ext cx="0" cy="0"/>
          <a:chOff x="0" y="0"/>
          <a:chExt cx="0" cy="0"/>
        </a:xfrm>
      </p:grpSpPr>
      <p:sp>
        <p:nvSpPr>
          <p:cNvPr id="3" name="Text Placeholder 3">
            <a:extLst>
              <a:ext uri="{FF2B5EF4-FFF2-40B4-BE49-F238E27FC236}">
                <a16:creationId xmlns:a16="http://schemas.microsoft.com/office/drawing/2014/main" id="{CC573EB4-2D08-4825-AD37-D56CB6CF8985}"/>
              </a:ext>
            </a:extLst>
          </p:cNvPr>
          <p:cNvSpPr>
            <a:spLocks noGrp="1"/>
          </p:cNvSpPr>
          <p:nvPr>
            <p:ph idx="1"/>
          </p:nvPr>
        </p:nvSpPr>
        <p:spPr>
          <a:xfrm>
            <a:off x="227735" y="856265"/>
            <a:ext cx="11957177" cy="1348061"/>
          </a:xfrm>
          <a:prstGeom prst="rect">
            <a:avLst/>
          </a:prstGeom>
        </p:spPr>
        <p:txBody>
          <a:bodyPr vert="horz" wrap="square" lIns="146304" tIns="91440" rIns="146304" bIns="91440" rtlCol="0">
            <a:spAutoFit/>
          </a:bodyPr>
          <a:lstStyle>
            <a:lvl1pPr>
              <a:defRPr>
                <a:solidFill>
                  <a:schemeClr val="tx1"/>
                </a:solidFill>
              </a:defRPr>
            </a:lvl1pPr>
            <a:lvl2pPr marL="265113" indent="-241300">
              <a:defRPr>
                <a:solidFill>
                  <a:schemeClr val="tx1"/>
                </a:solidFill>
              </a:defRPr>
            </a:lvl2pPr>
            <a:lvl3pPr marL="542925" indent="-228600">
              <a:defRPr>
                <a:solidFill>
                  <a:schemeClr val="tx1"/>
                </a:solidFill>
              </a:defRPr>
            </a:lvl3pPr>
            <a:lvl4pPr marL="808038" indent="-228600">
              <a:defRPr>
                <a:solidFill>
                  <a:schemeClr val="tx1"/>
                </a:solidFill>
              </a:defRPr>
            </a:lvl4pPr>
            <a:lvl5pPr marL="1073150" indent="-228600">
              <a:defRPr>
                <a:solidFill>
                  <a:schemeClr val="tx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3">
            <a:extLst>
              <a:ext uri="{FF2B5EF4-FFF2-40B4-BE49-F238E27FC236}">
                <a16:creationId xmlns:a16="http://schemas.microsoft.com/office/drawing/2014/main" id="{D67B8266-A1DA-41D2-9FF7-A86E5DB959E9}"/>
              </a:ext>
            </a:extLst>
          </p:cNvPr>
          <p:cNvSpPr>
            <a:spLocks noGrp="1"/>
          </p:cNvSpPr>
          <p:nvPr>
            <p:ph idx="28" hasCustomPrompt="1"/>
          </p:nvPr>
        </p:nvSpPr>
        <p:spPr>
          <a:xfrm>
            <a:off x="6313102" y="54665"/>
            <a:ext cx="6109446" cy="692497"/>
          </a:xfrm>
          <a:prstGeom prst="rect">
            <a:avLst/>
          </a:prstGeom>
        </p:spPr>
        <p:txBody>
          <a:bodyPr vert="horz" wrap="square" lIns="146304" tIns="91440" rIns="146304" bIns="91440" rtlCol="0">
            <a:spAutoFit/>
          </a:bodyPr>
          <a:lstStyle>
            <a:lvl1pPr>
              <a:defRPr sz="2200">
                <a:solidFill>
                  <a:schemeClr val="tx1"/>
                </a:solidFill>
                <a:latin typeface="+mj-lt"/>
              </a:defRPr>
            </a:lvl1pPr>
            <a:lvl2pPr marL="31750" indent="0">
              <a:buNone/>
              <a:defRPr sz="1200"/>
            </a:lvl2pPr>
            <a:lvl3pPr marL="546100" indent="-228600">
              <a:defRPr sz="1200"/>
            </a:lvl3pPr>
            <a:lvl4pPr marL="801688" indent="-228600">
              <a:tabLst/>
              <a:defRPr sz="1100"/>
            </a:lvl4pPr>
            <a:lvl5pPr marL="977900" indent="-228600">
              <a:defRPr sz="1000"/>
            </a:lvl5pPr>
          </a:lstStyle>
          <a:p>
            <a:pPr lvl="0"/>
            <a:r>
              <a:rPr lang="en-US" dirty="0"/>
              <a:t>Edit Master text styles</a:t>
            </a:r>
          </a:p>
          <a:p>
            <a:pPr lvl="1"/>
            <a:r>
              <a:rPr lang="en-US" dirty="0"/>
              <a:t>Second level</a:t>
            </a:r>
          </a:p>
        </p:txBody>
      </p:sp>
      <p:sp>
        <p:nvSpPr>
          <p:cNvPr id="10" name="Title Placeholder 1">
            <a:extLst>
              <a:ext uri="{FF2B5EF4-FFF2-40B4-BE49-F238E27FC236}">
                <a16:creationId xmlns:a16="http://schemas.microsoft.com/office/drawing/2014/main" id="{7BAFBB78-394B-4B2C-841C-8F3EDB386321}"/>
              </a:ext>
            </a:extLst>
          </p:cNvPr>
          <p:cNvSpPr>
            <a:spLocks noGrp="1"/>
          </p:cNvSpPr>
          <p:nvPr>
            <p:ph type="title"/>
          </p:nvPr>
        </p:nvSpPr>
        <p:spPr>
          <a:xfrm>
            <a:off x="0" y="-1863"/>
            <a:ext cx="6209731" cy="858128"/>
          </a:xfrm>
          <a:prstGeom prst="rect">
            <a:avLst/>
          </a:prstGeom>
        </p:spPr>
        <p:txBody>
          <a:bodyPr vert="horz" wrap="square" lIns="146304" tIns="91440" rIns="146304" bIns="91440" rtlCol="0" anchor="t">
            <a:noAutofit/>
          </a:bodyPr>
          <a:lstStyle/>
          <a:p>
            <a:r>
              <a:rPr lang="en-US" dirty="0"/>
              <a:t>Click to edit Master title style</a:t>
            </a:r>
          </a:p>
        </p:txBody>
      </p:sp>
    </p:spTree>
    <p:extLst>
      <p:ext uri="{BB962C8B-B14F-4D97-AF65-F5344CB8AC3E}">
        <p14:creationId xmlns:p14="http://schemas.microsoft.com/office/powerpoint/2010/main" val="3602935660"/>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2-color">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CE2E90DC-F1A3-4070-AB47-300391ABE697}"/>
              </a:ext>
            </a:extLst>
          </p:cNvPr>
          <p:cNvSpPr>
            <a:spLocks noGrp="1"/>
          </p:cNvSpPr>
          <p:nvPr>
            <p:ph idx="28"/>
          </p:nvPr>
        </p:nvSpPr>
        <p:spPr>
          <a:xfrm>
            <a:off x="226499" y="855185"/>
            <a:ext cx="5876064" cy="1348061"/>
          </a:xfrm>
          <a:prstGeom prst="rect">
            <a:avLst/>
          </a:prstGeom>
        </p:spPr>
        <p:txBody>
          <a:bodyPr vert="horz" wrap="square" lIns="146304" tIns="91440" rIns="146304" bIns="91440" rtlCol="0">
            <a:spAutoFit/>
          </a:bodyPr>
          <a:lstStyle>
            <a:lvl1pPr>
              <a:defRPr>
                <a:solidFill>
                  <a:schemeClr val="tx1"/>
                </a:solidFill>
              </a:defRPr>
            </a:lvl1pPr>
            <a:lvl2pPr marL="265113" indent="-241300">
              <a:defRPr>
                <a:solidFill>
                  <a:schemeClr val="tx1"/>
                </a:solidFill>
              </a:defRPr>
            </a:lvl2pPr>
            <a:lvl3pPr marL="542925" indent="-228600">
              <a:defRPr>
                <a:solidFill>
                  <a:schemeClr val="tx1"/>
                </a:solidFill>
              </a:defRPr>
            </a:lvl3pPr>
            <a:lvl4pPr marL="808038" indent="-228600">
              <a:defRPr>
                <a:solidFill>
                  <a:schemeClr val="tx1"/>
                </a:solidFill>
              </a:defRPr>
            </a:lvl4pPr>
            <a:lvl5pPr marL="1073150" indent="-228600">
              <a:defRPr>
                <a:solidFill>
                  <a:schemeClr val="tx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3">
            <a:extLst>
              <a:ext uri="{FF2B5EF4-FFF2-40B4-BE49-F238E27FC236}">
                <a16:creationId xmlns:a16="http://schemas.microsoft.com/office/drawing/2014/main" id="{29FF89B5-83AE-4AB7-B9B1-E3A8E75413C0}"/>
              </a:ext>
            </a:extLst>
          </p:cNvPr>
          <p:cNvSpPr>
            <a:spLocks noGrp="1"/>
          </p:cNvSpPr>
          <p:nvPr>
            <p:ph idx="29"/>
          </p:nvPr>
        </p:nvSpPr>
        <p:spPr>
          <a:xfrm>
            <a:off x="6313102" y="855184"/>
            <a:ext cx="5876064" cy="1348061"/>
          </a:xfrm>
          <a:prstGeom prst="rect">
            <a:avLst/>
          </a:prstGeom>
        </p:spPr>
        <p:txBody>
          <a:bodyPr vert="horz" wrap="square" lIns="146304" tIns="91440" rIns="146304" bIns="91440" rtlCol="0">
            <a:spAutoFit/>
          </a:bodyPr>
          <a:lstStyle>
            <a:lvl1pPr>
              <a:defRPr>
                <a:solidFill>
                  <a:schemeClr val="tx1"/>
                </a:solidFill>
              </a:defRPr>
            </a:lvl1pPr>
            <a:lvl2pPr marL="265113" indent="-241300">
              <a:defRPr>
                <a:solidFill>
                  <a:schemeClr val="tx1"/>
                </a:solidFill>
              </a:defRPr>
            </a:lvl2pPr>
            <a:lvl3pPr marL="542925" indent="-228600">
              <a:defRPr>
                <a:solidFill>
                  <a:schemeClr val="tx1"/>
                </a:solidFill>
              </a:defRPr>
            </a:lvl3pPr>
            <a:lvl4pPr marL="808038" indent="-228600">
              <a:defRPr>
                <a:solidFill>
                  <a:schemeClr val="tx1"/>
                </a:solidFill>
              </a:defRPr>
            </a:lvl4pPr>
            <a:lvl5pPr marL="1073150" indent="-228600">
              <a:defRPr>
                <a:solidFill>
                  <a:schemeClr val="tx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3">
            <a:extLst>
              <a:ext uri="{FF2B5EF4-FFF2-40B4-BE49-F238E27FC236}">
                <a16:creationId xmlns:a16="http://schemas.microsoft.com/office/drawing/2014/main" id="{0A80A623-172A-42E0-A4AA-013B3D2CCB23}"/>
              </a:ext>
            </a:extLst>
          </p:cNvPr>
          <p:cNvSpPr>
            <a:spLocks noGrp="1"/>
          </p:cNvSpPr>
          <p:nvPr>
            <p:ph idx="30" hasCustomPrompt="1"/>
          </p:nvPr>
        </p:nvSpPr>
        <p:spPr>
          <a:xfrm>
            <a:off x="6313102" y="54665"/>
            <a:ext cx="6109446" cy="692497"/>
          </a:xfrm>
          <a:prstGeom prst="rect">
            <a:avLst/>
          </a:prstGeom>
        </p:spPr>
        <p:txBody>
          <a:bodyPr vert="horz" wrap="square" lIns="146304" tIns="91440" rIns="146304" bIns="91440" rtlCol="0">
            <a:spAutoFit/>
          </a:bodyPr>
          <a:lstStyle>
            <a:lvl1pPr>
              <a:defRPr sz="2200">
                <a:solidFill>
                  <a:schemeClr val="tx1"/>
                </a:solidFill>
                <a:latin typeface="+mj-lt"/>
              </a:defRPr>
            </a:lvl1pPr>
            <a:lvl2pPr marL="31750" indent="0">
              <a:buNone/>
              <a:defRPr sz="1200"/>
            </a:lvl2pPr>
            <a:lvl3pPr marL="546100" indent="-228600">
              <a:defRPr sz="1200"/>
            </a:lvl3pPr>
            <a:lvl4pPr marL="801688" indent="-228600">
              <a:tabLst/>
              <a:defRPr sz="1100"/>
            </a:lvl4pPr>
            <a:lvl5pPr marL="977900" indent="-228600">
              <a:defRPr sz="1000"/>
            </a:lvl5pPr>
          </a:lstStyle>
          <a:p>
            <a:pPr lvl="0"/>
            <a:r>
              <a:rPr lang="en-US" dirty="0"/>
              <a:t>Edit Master text styles</a:t>
            </a:r>
          </a:p>
          <a:p>
            <a:pPr lvl="1"/>
            <a:r>
              <a:rPr lang="en-US" dirty="0"/>
              <a:t>Second level</a:t>
            </a:r>
          </a:p>
        </p:txBody>
      </p:sp>
      <p:sp>
        <p:nvSpPr>
          <p:cNvPr id="14" name="Title Placeholder 1">
            <a:extLst>
              <a:ext uri="{FF2B5EF4-FFF2-40B4-BE49-F238E27FC236}">
                <a16:creationId xmlns:a16="http://schemas.microsoft.com/office/drawing/2014/main" id="{32E4F167-732A-49C0-8135-D58BCA24C5B3}"/>
              </a:ext>
            </a:extLst>
          </p:cNvPr>
          <p:cNvSpPr>
            <a:spLocks noGrp="1"/>
          </p:cNvSpPr>
          <p:nvPr>
            <p:ph type="title"/>
          </p:nvPr>
        </p:nvSpPr>
        <p:spPr>
          <a:xfrm>
            <a:off x="0" y="1"/>
            <a:ext cx="6209731" cy="858128"/>
          </a:xfrm>
          <a:prstGeom prst="rect">
            <a:avLst/>
          </a:prstGeom>
        </p:spPr>
        <p:txBody>
          <a:bodyPr vert="horz" wrap="square" lIns="146304" tIns="91440" rIns="146304" bIns="91440" rtlCol="0" anchor="t">
            <a:noAutofit/>
          </a:bodyPr>
          <a:lstStyle/>
          <a:p>
            <a:r>
              <a:rPr lang="en-US" dirty="0"/>
              <a:t>Click to edit Master title style</a:t>
            </a:r>
          </a:p>
        </p:txBody>
      </p:sp>
    </p:spTree>
    <p:extLst>
      <p:ext uri="{BB962C8B-B14F-4D97-AF65-F5344CB8AC3E}">
        <p14:creationId xmlns:p14="http://schemas.microsoft.com/office/powerpoint/2010/main" val="2466708820"/>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8" name="Text Placeholder 3">
            <a:extLst>
              <a:ext uri="{FF2B5EF4-FFF2-40B4-BE49-F238E27FC236}">
                <a16:creationId xmlns:a16="http://schemas.microsoft.com/office/drawing/2014/main" id="{198098C7-5F29-497B-9B6F-3FEC5E323481}"/>
              </a:ext>
            </a:extLst>
          </p:cNvPr>
          <p:cNvSpPr>
            <a:spLocks noGrp="1"/>
          </p:cNvSpPr>
          <p:nvPr>
            <p:ph idx="28" hasCustomPrompt="1"/>
          </p:nvPr>
        </p:nvSpPr>
        <p:spPr>
          <a:xfrm>
            <a:off x="6313102" y="54665"/>
            <a:ext cx="6109446" cy="692497"/>
          </a:xfrm>
          <a:prstGeom prst="rect">
            <a:avLst/>
          </a:prstGeom>
        </p:spPr>
        <p:txBody>
          <a:bodyPr vert="horz" wrap="square" lIns="146304" tIns="91440" rIns="146304" bIns="91440" rtlCol="0">
            <a:spAutoFit/>
          </a:bodyPr>
          <a:lstStyle>
            <a:lvl1pPr>
              <a:defRPr sz="2200">
                <a:solidFill>
                  <a:schemeClr val="tx1"/>
                </a:solidFill>
                <a:latin typeface="+mj-lt"/>
              </a:defRPr>
            </a:lvl1pPr>
            <a:lvl2pPr marL="31750" indent="0">
              <a:buNone/>
              <a:defRPr sz="1200"/>
            </a:lvl2pPr>
            <a:lvl3pPr marL="546100" indent="-228600">
              <a:defRPr sz="1200"/>
            </a:lvl3pPr>
            <a:lvl4pPr marL="801688" indent="-228600">
              <a:tabLst/>
              <a:defRPr sz="1100"/>
            </a:lvl4pPr>
            <a:lvl5pPr marL="977900" indent="-228600">
              <a:defRPr sz="1000"/>
            </a:lvl5pPr>
          </a:lstStyle>
          <a:p>
            <a:pPr lvl="0"/>
            <a:r>
              <a:rPr lang="en-US" dirty="0"/>
              <a:t>Edit Master text styles</a:t>
            </a:r>
          </a:p>
          <a:p>
            <a:pPr lvl="1"/>
            <a:r>
              <a:rPr lang="en-US" dirty="0"/>
              <a:t>Second level</a:t>
            </a:r>
          </a:p>
        </p:txBody>
      </p:sp>
      <p:sp>
        <p:nvSpPr>
          <p:cNvPr id="9" name="Title Placeholder 1">
            <a:extLst>
              <a:ext uri="{FF2B5EF4-FFF2-40B4-BE49-F238E27FC236}">
                <a16:creationId xmlns:a16="http://schemas.microsoft.com/office/drawing/2014/main" id="{AA0841AD-85B0-4746-957C-A52723054144}"/>
              </a:ext>
            </a:extLst>
          </p:cNvPr>
          <p:cNvSpPr>
            <a:spLocks noGrp="1"/>
          </p:cNvSpPr>
          <p:nvPr>
            <p:ph type="title"/>
          </p:nvPr>
        </p:nvSpPr>
        <p:spPr>
          <a:xfrm>
            <a:off x="0" y="1"/>
            <a:ext cx="6209731" cy="858128"/>
          </a:xfrm>
          <a:prstGeom prst="rect">
            <a:avLst/>
          </a:prstGeom>
        </p:spPr>
        <p:txBody>
          <a:bodyPr vert="horz" wrap="square" lIns="146304" tIns="91440" rIns="146304" bIns="91440" rtlCol="0" anchor="t">
            <a:noAutofit/>
          </a:bodyPr>
          <a:lstStyle/>
          <a:p>
            <a:r>
              <a:rPr lang="en-US" dirty="0"/>
              <a:t>Click to edit Master title style</a:t>
            </a:r>
          </a:p>
        </p:txBody>
      </p:sp>
    </p:spTree>
    <p:extLst>
      <p:ext uri="{BB962C8B-B14F-4D97-AF65-F5344CB8AC3E}">
        <p14:creationId xmlns:p14="http://schemas.microsoft.com/office/powerpoint/2010/main" val="2871165389"/>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Win bulleted text">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8E9E07FA-6848-4D1E-AF46-100C563E0998}"/>
              </a:ext>
            </a:extLst>
          </p:cNvPr>
          <p:cNvSpPr/>
          <p:nvPr userDrawn="1"/>
        </p:nvSpPr>
        <p:spPr bwMode="auto">
          <a:xfrm>
            <a:off x="226499" y="916843"/>
            <a:ext cx="5876063" cy="285038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NZ" sz="2400" dirty="0">
                <a:gradFill>
                  <a:gsLst>
                    <a:gs pos="0">
                      <a:srgbClr val="FFFFFF"/>
                    </a:gs>
                    <a:gs pos="100000">
                      <a:srgbClr val="FFFFFF"/>
                    </a:gs>
                  </a:gsLst>
                  <a:lin ang="5400000" scaled="0"/>
                </a:gradFill>
                <a:ea typeface="Segoe UI" pitchFamily="34" charset="0"/>
                <a:cs typeface="Segoe UI" pitchFamily="34" charset="0"/>
              </a:rPr>
              <a:t> </a:t>
            </a:r>
          </a:p>
        </p:txBody>
      </p:sp>
      <p:sp>
        <p:nvSpPr>
          <p:cNvPr id="18" name="Text Placeholder 3">
            <a:extLst>
              <a:ext uri="{FF2B5EF4-FFF2-40B4-BE49-F238E27FC236}">
                <a16:creationId xmlns:a16="http://schemas.microsoft.com/office/drawing/2014/main" id="{53DFF012-1CD2-471A-841C-22396FF9FA0B}"/>
              </a:ext>
            </a:extLst>
          </p:cNvPr>
          <p:cNvSpPr>
            <a:spLocks noGrp="1"/>
          </p:cNvSpPr>
          <p:nvPr>
            <p:ph idx="18" hasCustomPrompt="1"/>
          </p:nvPr>
        </p:nvSpPr>
        <p:spPr>
          <a:xfrm>
            <a:off x="353383" y="1329663"/>
            <a:ext cx="5622294" cy="1328056"/>
          </a:xfrm>
          <a:prstGeom prst="rect">
            <a:avLst/>
          </a:prstGeom>
        </p:spPr>
        <p:txBody>
          <a:bodyPr vert="horz" wrap="square" lIns="146304" tIns="91440" rIns="146304" bIns="91440" rtlCol="0">
            <a:spAutoFit/>
          </a:bodyPr>
          <a:lstStyle>
            <a:lvl1pPr>
              <a:spcAft>
                <a:spcPts val="300"/>
              </a:spcAft>
              <a:defRPr sz="1400">
                <a:solidFill>
                  <a:schemeClr val="tx1"/>
                </a:solidFill>
                <a:latin typeface="+mn-lt"/>
              </a:defRPr>
            </a:lvl1pPr>
            <a:lvl2pPr marL="273050" indent="-241300">
              <a:spcAft>
                <a:spcPts val="300"/>
              </a:spcAft>
              <a:defRPr sz="1400"/>
            </a:lvl2pPr>
            <a:lvl3pPr marL="546100" indent="-228600">
              <a:spcAft>
                <a:spcPts val="300"/>
              </a:spcAft>
              <a:defRPr sz="1200"/>
            </a:lvl3pPr>
            <a:lvl4pPr marL="801688" indent="-228600">
              <a:spcAft>
                <a:spcPts val="300"/>
              </a:spcAft>
              <a:tabLst/>
              <a:defRPr sz="1100"/>
            </a:lvl4pPr>
            <a:lvl5pPr marL="977900" indent="-228600">
              <a:spcAft>
                <a:spcPts val="300"/>
              </a:spcAft>
              <a:defRPr sz="10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Rectangle 18">
            <a:extLst>
              <a:ext uri="{FF2B5EF4-FFF2-40B4-BE49-F238E27FC236}">
                <a16:creationId xmlns:a16="http://schemas.microsoft.com/office/drawing/2014/main" id="{94B2D1FB-BB3D-4D09-9D68-424C2976A707}"/>
              </a:ext>
            </a:extLst>
          </p:cNvPr>
          <p:cNvSpPr/>
          <p:nvPr userDrawn="1"/>
        </p:nvSpPr>
        <p:spPr bwMode="auto">
          <a:xfrm>
            <a:off x="6351865" y="908375"/>
            <a:ext cx="5876063" cy="285840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NZ" sz="2400" dirty="0">
                <a:gradFill>
                  <a:gsLst>
                    <a:gs pos="0">
                      <a:srgbClr val="FFFFFF"/>
                    </a:gs>
                    <a:gs pos="100000">
                      <a:srgbClr val="FFFFFF"/>
                    </a:gs>
                  </a:gsLst>
                  <a:lin ang="5400000" scaled="0"/>
                </a:gradFill>
                <a:ea typeface="Segoe UI" pitchFamily="34" charset="0"/>
                <a:cs typeface="Segoe UI" pitchFamily="34" charset="0"/>
              </a:rPr>
              <a:t> </a:t>
            </a:r>
          </a:p>
        </p:txBody>
      </p:sp>
      <p:sp>
        <p:nvSpPr>
          <p:cNvPr id="24" name="Text Placeholder 3">
            <a:extLst>
              <a:ext uri="{FF2B5EF4-FFF2-40B4-BE49-F238E27FC236}">
                <a16:creationId xmlns:a16="http://schemas.microsoft.com/office/drawing/2014/main" id="{5E918F4A-A0EA-42E7-ACA8-7D82AFCFDC94}"/>
              </a:ext>
            </a:extLst>
          </p:cNvPr>
          <p:cNvSpPr>
            <a:spLocks noGrp="1"/>
          </p:cNvSpPr>
          <p:nvPr>
            <p:ph idx="23" hasCustomPrompt="1"/>
          </p:nvPr>
        </p:nvSpPr>
        <p:spPr>
          <a:xfrm>
            <a:off x="352378" y="4378489"/>
            <a:ext cx="11740653" cy="1328056"/>
          </a:xfrm>
          <a:prstGeom prst="rect">
            <a:avLst/>
          </a:prstGeom>
        </p:spPr>
        <p:txBody>
          <a:bodyPr vert="horz" wrap="square" lIns="146304" tIns="91440" rIns="146304" bIns="91440" rtlCol="0">
            <a:spAutoFit/>
          </a:bodyPr>
          <a:lstStyle>
            <a:lvl1pPr>
              <a:spcAft>
                <a:spcPts val="300"/>
              </a:spcAft>
              <a:defRPr sz="1400">
                <a:solidFill>
                  <a:schemeClr val="tx1"/>
                </a:solidFill>
                <a:latin typeface="+mn-lt"/>
              </a:defRPr>
            </a:lvl1pPr>
            <a:lvl2pPr marL="273050" indent="-241300">
              <a:spcAft>
                <a:spcPts val="300"/>
              </a:spcAft>
              <a:defRPr sz="1400"/>
            </a:lvl2pPr>
            <a:lvl3pPr marL="546100" indent="-228600">
              <a:spcAft>
                <a:spcPts val="300"/>
              </a:spcAft>
              <a:defRPr sz="1200"/>
            </a:lvl3pPr>
            <a:lvl4pPr marL="801688" indent="-228600">
              <a:spcAft>
                <a:spcPts val="300"/>
              </a:spcAft>
              <a:tabLst/>
              <a:defRPr sz="1100"/>
            </a:lvl4pPr>
            <a:lvl5pPr marL="977900" indent="-228600">
              <a:spcAft>
                <a:spcPts val="300"/>
              </a:spcAft>
              <a:defRPr sz="10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Text Placeholder 3">
            <a:extLst>
              <a:ext uri="{FF2B5EF4-FFF2-40B4-BE49-F238E27FC236}">
                <a16:creationId xmlns:a16="http://schemas.microsoft.com/office/drawing/2014/main" id="{ED9DCDA7-05C6-44DE-A4B8-03E926F4078A}"/>
              </a:ext>
            </a:extLst>
          </p:cNvPr>
          <p:cNvSpPr>
            <a:spLocks noGrp="1"/>
          </p:cNvSpPr>
          <p:nvPr>
            <p:ph idx="26" hasCustomPrompt="1"/>
          </p:nvPr>
        </p:nvSpPr>
        <p:spPr>
          <a:xfrm>
            <a:off x="6470737" y="1324561"/>
            <a:ext cx="5622294" cy="1328056"/>
          </a:xfrm>
          <a:prstGeom prst="rect">
            <a:avLst/>
          </a:prstGeom>
        </p:spPr>
        <p:txBody>
          <a:bodyPr vert="horz" wrap="square" lIns="146304" tIns="91440" rIns="146304" bIns="91440" rtlCol="0">
            <a:spAutoFit/>
          </a:bodyPr>
          <a:lstStyle>
            <a:lvl1pPr>
              <a:spcAft>
                <a:spcPts val="300"/>
              </a:spcAft>
              <a:defRPr sz="1400">
                <a:solidFill>
                  <a:schemeClr val="tx1"/>
                </a:solidFill>
                <a:latin typeface="+mn-lt"/>
              </a:defRPr>
            </a:lvl1pPr>
            <a:lvl2pPr marL="273050" indent="-241300">
              <a:spcAft>
                <a:spcPts val="300"/>
              </a:spcAft>
              <a:defRPr sz="1400"/>
            </a:lvl2pPr>
            <a:lvl3pPr marL="546100" indent="-228600">
              <a:spcAft>
                <a:spcPts val="300"/>
              </a:spcAft>
              <a:defRPr sz="1200"/>
            </a:lvl3pPr>
            <a:lvl4pPr marL="801688" indent="-228600">
              <a:spcAft>
                <a:spcPts val="300"/>
              </a:spcAft>
              <a:tabLst/>
              <a:defRPr sz="1100"/>
            </a:lvl4pPr>
            <a:lvl5pPr marL="977900" indent="-228600">
              <a:spcAft>
                <a:spcPts val="300"/>
              </a:spcAft>
              <a:defRPr sz="10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Rectangle 1">
            <a:extLst>
              <a:ext uri="{FF2B5EF4-FFF2-40B4-BE49-F238E27FC236}">
                <a16:creationId xmlns:a16="http://schemas.microsoft.com/office/drawing/2014/main" id="{D22C3A12-83FF-4A8E-8653-085CB2DB0BA0}"/>
              </a:ext>
            </a:extLst>
          </p:cNvPr>
          <p:cNvSpPr/>
          <p:nvPr userDrawn="1"/>
        </p:nvSpPr>
        <p:spPr bwMode="auto">
          <a:xfrm>
            <a:off x="226499" y="3987717"/>
            <a:ext cx="12001429" cy="2699686"/>
          </a:xfrm>
          <a:prstGeom prst="rect">
            <a:avLst/>
          </a:prstGeom>
          <a:no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NZ"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8" name="TextBox 27">
            <a:extLst>
              <a:ext uri="{FF2B5EF4-FFF2-40B4-BE49-F238E27FC236}">
                <a16:creationId xmlns:a16="http://schemas.microsoft.com/office/drawing/2014/main" id="{A20E2A65-314E-4986-9A8E-EFCC49141F0A}"/>
              </a:ext>
            </a:extLst>
          </p:cNvPr>
          <p:cNvSpPr txBox="1"/>
          <p:nvPr userDrawn="1"/>
        </p:nvSpPr>
        <p:spPr>
          <a:xfrm>
            <a:off x="6723152" y="925139"/>
            <a:ext cx="2428359" cy="544765"/>
          </a:xfrm>
          <a:prstGeom prst="rect">
            <a:avLst/>
          </a:prstGeom>
          <a:noFill/>
        </p:spPr>
        <p:txBody>
          <a:bodyPr wrap="square" lIns="182880" tIns="146304" rIns="182880" bIns="146304" rtlCol="0">
            <a:spAutoFit/>
          </a:bodyPr>
          <a:lstStyle/>
          <a:p>
            <a:pPr>
              <a:lnSpc>
                <a:spcPct val="90000"/>
              </a:lnSpc>
              <a:spcAft>
                <a:spcPts val="600"/>
              </a:spcAft>
            </a:pPr>
            <a:r>
              <a:rPr lang="en-NZ" sz="1800" dirty="0">
                <a:solidFill>
                  <a:srgbClr val="00188F"/>
                </a:solidFill>
              </a:rPr>
              <a:t>Weaknesses</a:t>
            </a:r>
          </a:p>
        </p:txBody>
      </p:sp>
      <p:sp>
        <p:nvSpPr>
          <p:cNvPr id="33" name="TextBox 32">
            <a:extLst>
              <a:ext uri="{FF2B5EF4-FFF2-40B4-BE49-F238E27FC236}">
                <a16:creationId xmlns:a16="http://schemas.microsoft.com/office/drawing/2014/main" id="{E28D6E54-F045-48F0-9E12-7C21173EAE6F}"/>
              </a:ext>
            </a:extLst>
          </p:cNvPr>
          <p:cNvSpPr txBox="1"/>
          <p:nvPr userDrawn="1"/>
        </p:nvSpPr>
        <p:spPr>
          <a:xfrm>
            <a:off x="585750" y="914493"/>
            <a:ext cx="1809411" cy="544765"/>
          </a:xfrm>
          <a:prstGeom prst="rect">
            <a:avLst/>
          </a:prstGeom>
          <a:noFill/>
        </p:spPr>
        <p:txBody>
          <a:bodyPr wrap="square" lIns="182880" tIns="146304" rIns="182880" bIns="146304" rtlCol="0">
            <a:spAutoFit/>
          </a:bodyPr>
          <a:lstStyle/>
          <a:p>
            <a:pPr>
              <a:lnSpc>
                <a:spcPct val="90000"/>
              </a:lnSpc>
              <a:spcAft>
                <a:spcPts val="600"/>
              </a:spcAft>
            </a:pPr>
            <a:r>
              <a:rPr lang="en-NZ" sz="1800" dirty="0">
                <a:solidFill>
                  <a:srgbClr val="00188F"/>
                </a:solidFill>
              </a:rPr>
              <a:t>Strengths</a:t>
            </a:r>
          </a:p>
        </p:txBody>
      </p:sp>
      <p:sp>
        <p:nvSpPr>
          <p:cNvPr id="34" name="TextBox 33">
            <a:extLst>
              <a:ext uri="{FF2B5EF4-FFF2-40B4-BE49-F238E27FC236}">
                <a16:creationId xmlns:a16="http://schemas.microsoft.com/office/drawing/2014/main" id="{E7DCB05F-BD53-4A8F-AB8A-97AA2BA0147F}"/>
              </a:ext>
            </a:extLst>
          </p:cNvPr>
          <p:cNvSpPr txBox="1"/>
          <p:nvPr userDrawn="1"/>
        </p:nvSpPr>
        <p:spPr>
          <a:xfrm>
            <a:off x="599398" y="4003005"/>
            <a:ext cx="2428359" cy="544765"/>
          </a:xfrm>
          <a:prstGeom prst="rect">
            <a:avLst/>
          </a:prstGeom>
          <a:noFill/>
        </p:spPr>
        <p:txBody>
          <a:bodyPr wrap="square" lIns="182880" tIns="146304" rIns="182880" bIns="146304" rtlCol="0">
            <a:spAutoFit/>
          </a:bodyPr>
          <a:lstStyle/>
          <a:p>
            <a:pPr>
              <a:lnSpc>
                <a:spcPct val="90000"/>
              </a:lnSpc>
              <a:spcAft>
                <a:spcPts val="600"/>
              </a:spcAft>
            </a:pPr>
            <a:r>
              <a:rPr lang="en-NZ" sz="1800" dirty="0">
                <a:solidFill>
                  <a:srgbClr val="00188F"/>
                </a:solidFill>
              </a:rPr>
              <a:t>Win Strategy</a:t>
            </a:r>
          </a:p>
        </p:txBody>
      </p:sp>
      <p:sp>
        <p:nvSpPr>
          <p:cNvPr id="20" name="Text Placeholder 3">
            <a:extLst>
              <a:ext uri="{FF2B5EF4-FFF2-40B4-BE49-F238E27FC236}">
                <a16:creationId xmlns:a16="http://schemas.microsoft.com/office/drawing/2014/main" id="{842AFA51-483A-47D8-9E71-3AB9D7B721B2}"/>
              </a:ext>
            </a:extLst>
          </p:cNvPr>
          <p:cNvSpPr>
            <a:spLocks noGrp="1"/>
          </p:cNvSpPr>
          <p:nvPr>
            <p:ph idx="28" hasCustomPrompt="1"/>
          </p:nvPr>
        </p:nvSpPr>
        <p:spPr>
          <a:xfrm>
            <a:off x="6313102" y="54665"/>
            <a:ext cx="6109446" cy="692497"/>
          </a:xfrm>
          <a:prstGeom prst="rect">
            <a:avLst/>
          </a:prstGeom>
        </p:spPr>
        <p:txBody>
          <a:bodyPr vert="horz" wrap="square" lIns="146304" tIns="91440" rIns="146304" bIns="91440" rtlCol="0">
            <a:spAutoFit/>
          </a:bodyPr>
          <a:lstStyle>
            <a:lvl1pPr>
              <a:defRPr sz="2200">
                <a:solidFill>
                  <a:schemeClr val="tx1"/>
                </a:solidFill>
                <a:latin typeface="+mj-lt"/>
              </a:defRPr>
            </a:lvl1pPr>
            <a:lvl2pPr marL="31750" indent="0">
              <a:buNone/>
              <a:defRPr sz="1200"/>
            </a:lvl2pPr>
            <a:lvl3pPr marL="546100" indent="-228600">
              <a:defRPr sz="1200"/>
            </a:lvl3pPr>
            <a:lvl4pPr marL="801688" indent="-228600">
              <a:tabLst/>
              <a:defRPr sz="1100"/>
            </a:lvl4pPr>
            <a:lvl5pPr marL="977900" indent="-228600">
              <a:defRPr sz="1000"/>
            </a:lvl5pPr>
          </a:lstStyle>
          <a:p>
            <a:pPr lvl="0"/>
            <a:r>
              <a:rPr lang="en-US" dirty="0"/>
              <a:t>Edit Master text styles</a:t>
            </a:r>
          </a:p>
          <a:p>
            <a:pPr lvl="1"/>
            <a:r>
              <a:rPr lang="en-US" dirty="0"/>
              <a:t>Second level</a:t>
            </a:r>
          </a:p>
        </p:txBody>
      </p:sp>
      <p:pic>
        <p:nvPicPr>
          <p:cNvPr id="14" name="Picture 13">
            <a:extLst>
              <a:ext uri="{FF2B5EF4-FFF2-40B4-BE49-F238E27FC236}">
                <a16:creationId xmlns:a16="http://schemas.microsoft.com/office/drawing/2014/main" id="{AF2DB510-31DB-40A2-9A4E-93F10BA5F10F}"/>
              </a:ext>
            </a:extLst>
          </p:cNvPr>
          <p:cNvPicPr>
            <a:picLocks noChangeAspect="1"/>
          </p:cNvPicPr>
          <p:nvPr userDrawn="1"/>
        </p:nvPicPr>
        <p:blipFill>
          <a:blip r:embed="rId2"/>
          <a:stretch>
            <a:fillRect/>
          </a:stretch>
        </p:blipFill>
        <p:spPr>
          <a:xfrm>
            <a:off x="353580" y="4098175"/>
            <a:ext cx="320295" cy="320295"/>
          </a:xfrm>
          <a:prstGeom prst="rect">
            <a:avLst/>
          </a:prstGeom>
        </p:spPr>
      </p:pic>
      <p:pic>
        <p:nvPicPr>
          <p:cNvPr id="38" name="Picture 37">
            <a:extLst>
              <a:ext uri="{FF2B5EF4-FFF2-40B4-BE49-F238E27FC236}">
                <a16:creationId xmlns:a16="http://schemas.microsoft.com/office/drawing/2014/main" id="{7DDBF7B8-104B-4C8F-BE5E-F3A90BA18A00}"/>
              </a:ext>
            </a:extLst>
          </p:cNvPr>
          <p:cNvPicPr>
            <a:picLocks noChangeAspect="1"/>
          </p:cNvPicPr>
          <p:nvPr userDrawn="1"/>
        </p:nvPicPr>
        <p:blipFill>
          <a:blip r:embed="rId3"/>
          <a:stretch>
            <a:fillRect/>
          </a:stretch>
        </p:blipFill>
        <p:spPr>
          <a:xfrm>
            <a:off x="6451341" y="1033624"/>
            <a:ext cx="320295" cy="320295"/>
          </a:xfrm>
          <a:prstGeom prst="rect">
            <a:avLst/>
          </a:prstGeom>
        </p:spPr>
      </p:pic>
      <p:pic>
        <p:nvPicPr>
          <p:cNvPr id="40" name="Picture 39">
            <a:extLst>
              <a:ext uri="{FF2B5EF4-FFF2-40B4-BE49-F238E27FC236}">
                <a16:creationId xmlns:a16="http://schemas.microsoft.com/office/drawing/2014/main" id="{2C27BECB-F18D-4AEA-B3DE-D885255F40F6}"/>
              </a:ext>
            </a:extLst>
          </p:cNvPr>
          <p:cNvPicPr>
            <a:picLocks noChangeAspect="1"/>
          </p:cNvPicPr>
          <p:nvPr userDrawn="1"/>
        </p:nvPicPr>
        <p:blipFill>
          <a:blip r:embed="rId4"/>
          <a:stretch>
            <a:fillRect/>
          </a:stretch>
        </p:blipFill>
        <p:spPr>
          <a:xfrm>
            <a:off x="324276" y="1001244"/>
            <a:ext cx="371498" cy="371498"/>
          </a:xfrm>
          <a:prstGeom prst="rect">
            <a:avLst/>
          </a:prstGeom>
        </p:spPr>
      </p:pic>
      <p:sp>
        <p:nvSpPr>
          <p:cNvPr id="42" name="Title Placeholder 1">
            <a:extLst>
              <a:ext uri="{FF2B5EF4-FFF2-40B4-BE49-F238E27FC236}">
                <a16:creationId xmlns:a16="http://schemas.microsoft.com/office/drawing/2014/main" id="{E80CD9BA-FB08-43A4-BE50-0A46F5BD6282}"/>
              </a:ext>
            </a:extLst>
          </p:cNvPr>
          <p:cNvSpPr>
            <a:spLocks noGrp="1"/>
          </p:cNvSpPr>
          <p:nvPr>
            <p:ph type="title"/>
          </p:nvPr>
        </p:nvSpPr>
        <p:spPr>
          <a:xfrm>
            <a:off x="12973" y="-28151"/>
            <a:ext cx="6209731" cy="858128"/>
          </a:xfrm>
          <a:prstGeom prst="rect">
            <a:avLst/>
          </a:prstGeom>
        </p:spPr>
        <p:txBody>
          <a:bodyPr vert="horz" wrap="square" lIns="146304" tIns="91440" rIns="146304" bIns="91440" rtlCol="0" anchor="t">
            <a:noAutofit/>
          </a:bodyPr>
          <a:lstStyle/>
          <a:p>
            <a:r>
              <a:rPr lang="en-US" dirty="0"/>
              <a:t>Click to edit Master title style</a:t>
            </a:r>
          </a:p>
        </p:txBody>
      </p:sp>
    </p:spTree>
    <p:extLst>
      <p:ext uri="{BB962C8B-B14F-4D97-AF65-F5344CB8AC3E}">
        <p14:creationId xmlns:p14="http://schemas.microsoft.com/office/powerpoint/2010/main" val="384638008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Achitecture bulleted text small icons">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0B69ED4-2E0D-437C-8F62-BB8A9AD99ABB}"/>
              </a:ext>
            </a:extLst>
          </p:cNvPr>
          <p:cNvSpPr/>
          <p:nvPr userDrawn="1"/>
        </p:nvSpPr>
        <p:spPr bwMode="auto">
          <a:xfrm>
            <a:off x="6013190" y="4552238"/>
            <a:ext cx="2045550" cy="198645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NZ"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0" name="Rectangle 39">
            <a:extLst>
              <a:ext uri="{FF2B5EF4-FFF2-40B4-BE49-F238E27FC236}">
                <a16:creationId xmlns:a16="http://schemas.microsoft.com/office/drawing/2014/main" id="{ACAA9361-4AFF-4548-BFC6-08980EF94246}"/>
              </a:ext>
            </a:extLst>
          </p:cNvPr>
          <p:cNvSpPr/>
          <p:nvPr userDrawn="1"/>
        </p:nvSpPr>
        <p:spPr bwMode="auto">
          <a:xfrm>
            <a:off x="8129338" y="4552238"/>
            <a:ext cx="2045550" cy="198645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NZ"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a:extLst>
              <a:ext uri="{FF2B5EF4-FFF2-40B4-BE49-F238E27FC236}">
                <a16:creationId xmlns:a16="http://schemas.microsoft.com/office/drawing/2014/main" id="{43AFDCA2-9D37-4C8E-8711-D4F973E582E9}"/>
              </a:ext>
            </a:extLst>
          </p:cNvPr>
          <p:cNvSpPr/>
          <p:nvPr userDrawn="1"/>
        </p:nvSpPr>
        <p:spPr bwMode="auto">
          <a:xfrm>
            <a:off x="10245486" y="4552238"/>
            <a:ext cx="2045550" cy="198645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NZ"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Picture Placeholder 6">
            <a:extLst>
              <a:ext uri="{FF2B5EF4-FFF2-40B4-BE49-F238E27FC236}">
                <a16:creationId xmlns:a16="http://schemas.microsoft.com/office/drawing/2014/main" id="{2957799B-E6DA-445A-A9E8-BB799C7DDC59}"/>
              </a:ext>
            </a:extLst>
          </p:cNvPr>
          <p:cNvSpPr>
            <a:spLocks noGrp="1"/>
          </p:cNvSpPr>
          <p:nvPr>
            <p:ph type="pic" sz="quarter" idx="12"/>
          </p:nvPr>
        </p:nvSpPr>
        <p:spPr>
          <a:xfrm>
            <a:off x="252497" y="1363312"/>
            <a:ext cx="5489134" cy="3505552"/>
          </a:xfrm>
        </p:spPr>
        <p:txBody>
          <a:bodyPr/>
          <a:lstStyle>
            <a:lvl1pPr>
              <a:defRPr/>
            </a:lvl1pPr>
          </a:lstStyle>
          <a:p>
            <a:endParaRPr lang="en-NZ" dirty="0"/>
          </a:p>
        </p:txBody>
      </p:sp>
      <p:sp>
        <p:nvSpPr>
          <p:cNvPr id="13" name="Text Placeholder 11">
            <a:extLst>
              <a:ext uri="{FF2B5EF4-FFF2-40B4-BE49-F238E27FC236}">
                <a16:creationId xmlns:a16="http://schemas.microsoft.com/office/drawing/2014/main" id="{10FB3752-DB55-4E18-98CA-DF8C201F9AA8}"/>
              </a:ext>
            </a:extLst>
          </p:cNvPr>
          <p:cNvSpPr>
            <a:spLocks noGrp="1"/>
          </p:cNvSpPr>
          <p:nvPr>
            <p:ph type="body" sz="quarter" idx="22" hasCustomPrompt="1"/>
          </p:nvPr>
        </p:nvSpPr>
        <p:spPr>
          <a:xfrm>
            <a:off x="6039670" y="4552239"/>
            <a:ext cx="2019069" cy="433965"/>
          </a:xfrm>
        </p:spPr>
        <p:txBody>
          <a:bodyPr/>
          <a:lstStyle>
            <a:lvl1pPr marL="0" indent="0">
              <a:buNone/>
              <a:defRPr sz="1800">
                <a:solidFill>
                  <a:srgbClr val="00188F"/>
                </a:solidFill>
                <a:latin typeface="+mn-lt"/>
              </a:defRPr>
            </a:lvl1pPr>
          </a:lstStyle>
          <a:p>
            <a:pPr lvl="0"/>
            <a:r>
              <a:rPr lang="en-US" dirty="0"/>
              <a:t>Option 1</a:t>
            </a:r>
            <a:endParaRPr lang="en-NZ" dirty="0"/>
          </a:p>
        </p:txBody>
      </p:sp>
      <p:sp>
        <p:nvSpPr>
          <p:cNvPr id="25" name="Text Placeholder 3">
            <a:extLst>
              <a:ext uri="{FF2B5EF4-FFF2-40B4-BE49-F238E27FC236}">
                <a16:creationId xmlns:a16="http://schemas.microsoft.com/office/drawing/2014/main" id="{F1282667-D149-4979-9013-C69BB2B102EB}"/>
              </a:ext>
            </a:extLst>
          </p:cNvPr>
          <p:cNvSpPr>
            <a:spLocks noGrp="1"/>
          </p:cNvSpPr>
          <p:nvPr>
            <p:ph idx="24" hasCustomPrompt="1"/>
          </p:nvPr>
        </p:nvSpPr>
        <p:spPr>
          <a:xfrm>
            <a:off x="6039671" y="4963562"/>
            <a:ext cx="2019068" cy="786369"/>
          </a:xfrm>
          <a:prstGeom prst="rect">
            <a:avLst/>
          </a:prstGeom>
        </p:spPr>
        <p:txBody>
          <a:bodyPr vert="horz" wrap="square" lIns="146304" tIns="91440" rIns="146304" bIns="91440" rtlCol="0">
            <a:spAutoFit/>
          </a:bodyPr>
          <a:lstStyle>
            <a:lvl1pPr>
              <a:defRPr sz="1400">
                <a:solidFill>
                  <a:schemeClr val="tx1"/>
                </a:solidFill>
                <a:latin typeface="+mn-lt"/>
              </a:defRPr>
            </a:lvl1pPr>
            <a:lvl2pPr marL="273050" indent="-241300">
              <a:lnSpc>
                <a:spcPct val="70000"/>
              </a:lnSpc>
              <a:defRPr sz="1200"/>
            </a:lvl2pPr>
            <a:lvl3pPr marL="546100" indent="-228600">
              <a:lnSpc>
                <a:spcPct val="70000"/>
              </a:lnSpc>
              <a:defRPr sz="1200"/>
            </a:lvl3pPr>
            <a:lvl4pPr marL="801688" indent="-228600">
              <a:lnSpc>
                <a:spcPct val="70000"/>
              </a:lnSpc>
              <a:tabLst/>
              <a:defRPr sz="1100"/>
            </a:lvl4pPr>
            <a:lvl5pPr marL="977900" indent="-228600">
              <a:lnSpc>
                <a:spcPct val="80000"/>
              </a:lnSpc>
              <a:defRPr sz="1000"/>
            </a:lvl5pPr>
          </a:lstStyle>
          <a:p>
            <a:pPr lvl="1"/>
            <a:r>
              <a:rPr lang="en-US" dirty="0"/>
              <a:t>Second level</a:t>
            </a:r>
          </a:p>
          <a:p>
            <a:pPr lvl="2"/>
            <a:r>
              <a:rPr lang="en-US" dirty="0"/>
              <a:t>Third level</a:t>
            </a:r>
          </a:p>
          <a:p>
            <a:pPr lvl="3"/>
            <a:r>
              <a:rPr lang="en-US" dirty="0"/>
              <a:t>Fourth level</a:t>
            </a:r>
          </a:p>
          <a:p>
            <a:pPr lvl="4"/>
            <a:r>
              <a:rPr lang="en-US" dirty="0"/>
              <a:t>Fifth level</a:t>
            </a:r>
          </a:p>
        </p:txBody>
      </p:sp>
      <p:sp>
        <p:nvSpPr>
          <p:cNvPr id="26" name="Text Placeholder 11">
            <a:extLst>
              <a:ext uri="{FF2B5EF4-FFF2-40B4-BE49-F238E27FC236}">
                <a16:creationId xmlns:a16="http://schemas.microsoft.com/office/drawing/2014/main" id="{592BB2CB-4F52-4346-9782-91842ADF0070}"/>
              </a:ext>
            </a:extLst>
          </p:cNvPr>
          <p:cNvSpPr>
            <a:spLocks noGrp="1"/>
          </p:cNvSpPr>
          <p:nvPr>
            <p:ph type="body" sz="quarter" idx="25" hasCustomPrompt="1"/>
          </p:nvPr>
        </p:nvSpPr>
        <p:spPr>
          <a:xfrm>
            <a:off x="8129337" y="4552238"/>
            <a:ext cx="2069253" cy="433965"/>
          </a:xfrm>
        </p:spPr>
        <p:txBody>
          <a:bodyPr/>
          <a:lstStyle>
            <a:lvl1pPr marL="0" indent="0">
              <a:buNone/>
              <a:defRPr sz="1800">
                <a:solidFill>
                  <a:srgbClr val="00188F"/>
                </a:solidFill>
                <a:latin typeface="+mn-lt"/>
              </a:defRPr>
            </a:lvl1pPr>
          </a:lstStyle>
          <a:p>
            <a:pPr lvl="0"/>
            <a:r>
              <a:rPr lang="en-US" dirty="0"/>
              <a:t>Option 2</a:t>
            </a:r>
            <a:endParaRPr lang="en-NZ" dirty="0"/>
          </a:p>
        </p:txBody>
      </p:sp>
      <p:sp>
        <p:nvSpPr>
          <p:cNvPr id="27" name="Text Placeholder 3">
            <a:extLst>
              <a:ext uri="{FF2B5EF4-FFF2-40B4-BE49-F238E27FC236}">
                <a16:creationId xmlns:a16="http://schemas.microsoft.com/office/drawing/2014/main" id="{ED25AB7E-F10A-4EC3-BB2E-645031F9464F}"/>
              </a:ext>
            </a:extLst>
          </p:cNvPr>
          <p:cNvSpPr>
            <a:spLocks noGrp="1"/>
          </p:cNvSpPr>
          <p:nvPr>
            <p:ph idx="26" hasCustomPrompt="1"/>
          </p:nvPr>
        </p:nvSpPr>
        <p:spPr>
          <a:xfrm>
            <a:off x="8129338" y="4963561"/>
            <a:ext cx="2045550" cy="789447"/>
          </a:xfrm>
          <a:prstGeom prst="rect">
            <a:avLst/>
          </a:prstGeom>
        </p:spPr>
        <p:txBody>
          <a:bodyPr vert="horz" wrap="square" lIns="146304" tIns="91440" rIns="146304" bIns="91440" rtlCol="0">
            <a:spAutoFit/>
          </a:bodyPr>
          <a:lstStyle>
            <a:lvl1pPr>
              <a:defRPr sz="1400">
                <a:solidFill>
                  <a:schemeClr val="tx1"/>
                </a:solidFill>
                <a:latin typeface="+mn-lt"/>
              </a:defRPr>
            </a:lvl1pPr>
            <a:lvl2pPr marL="273050" indent="-241300">
              <a:lnSpc>
                <a:spcPct val="70000"/>
              </a:lnSpc>
              <a:defRPr sz="1200"/>
            </a:lvl2pPr>
            <a:lvl3pPr marL="546100" indent="-228600">
              <a:lnSpc>
                <a:spcPct val="80000"/>
              </a:lnSpc>
              <a:defRPr sz="1200"/>
            </a:lvl3pPr>
            <a:lvl4pPr marL="801688" indent="-228600">
              <a:lnSpc>
                <a:spcPct val="70000"/>
              </a:lnSpc>
              <a:tabLst/>
              <a:defRPr sz="1100"/>
            </a:lvl4pPr>
            <a:lvl5pPr marL="977900" indent="-228600">
              <a:lnSpc>
                <a:spcPct val="70000"/>
              </a:lnSpc>
              <a:defRPr sz="1000"/>
            </a:lvl5pPr>
          </a:lstStyle>
          <a:p>
            <a:pPr lvl="1"/>
            <a:r>
              <a:rPr lang="en-US" dirty="0"/>
              <a:t>Second level</a:t>
            </a:r>
          </a:p>
          <a:p>
            <a:pPr lvl="2"/>
            <a:r>
              <a:rPr lang="en-US" dirty="0"/>
              <a:t>Third level</a:t>
            </a:r>
          </a:p>
          <a:p>
            <a:pPr lvl="3"/>
            <a:r>
              <a:rPr lang="en-US" dirty="0"/>
              <a:t>Fourth level</a:t>
            </a:r>
          </a:p>
          <a:p>
            <a:pPr lvl="4"/>
            <a:r>
              <a:rPr lang="en-US" dirty="0"/>
              <a:t>Fifth level</a:t>
            </a:r>
          </a:p>
        </p:txBody>
      </p:sp>
      <p:sp>
        <p:nvSpPr>
          <p:cNvPr id="28" name="Text Placeholder 11">
            <a:extLst>
              <a:ext uri="{FF2B5EF4-FFF2-40B4-BE49-F238E27FC236}">
                <a16:creationId xmlns:a16="http://schemas.microsoft.com/office/drawing/2014/main" id="{A9DC65B4-51F7-46DA-9421-E8D1821B1F66}"/>
              </a:ext>
            </a:extLst>
          </p:cNvPr>
          <p:cNvSpPr>
            <a:spLocks noGrp="1"/>
          </p:cNvSpPr>
          <p:nvPr>
            <p:ph type="body" sz="quarter" idx="27" hasCustomPrompt="1"/>
          </p:nvPr>
        </p:nvSpPr>
        <p:spPr>
          <a:xfrm>
            <a:off x="10269188" y="4552238"/>
            <a:ext cx="2021847" cy="433965"/>
          </a:xfrm>
        </p:spPr>
        <p:txBody>
          <a:bodyPr/>
          <a:lstStyle>
            <a:lvl1pPr marL="0" indent="0">
              <a:buNone/>
              <a:defRPr sz="1800">
                <a:solidFill>
                  <a:srgbClr val="00188F"/>
                </a:solidFill>
                <a:latin typeface="+mn-lt"/>
              </a:defRPr>
            </a:lvl1pPr>
          </a:lstStyle>
          <a:p>
            <a:pPr lvl="0"/>
            <a:r>
              <a:rPr lang="en-US" dirty="0"/>
              <a:t>Option 3</a:t>
            </a:r>
            <a:endParaRPr lang="en-NZ" dirty="0"/>
          </a:p>
        </p:txBody>
      </p:sp>
      <p:sp>
        <p:nvSpPr>
          <p:cNvPr id="29" name="Text Placeholder 3">
            <a:extLst>
              <a:ext uri="{FF2B5EF4-FFF2-40B4-BE49-F238E27FC236}">
                <a16:creationId xmlns:a16="http://schemas.microsoft.com/office/drawing/2014/main" id="{CC2196D6-CD5B-4811-A63D-8D11A05B0C53}"/>
              </a:ext>
            </a:extLst>
          </p:cNvPr>
          <p:cNvSpPr>
            <a:spLocks noGrp="1"/>
          </p:cNvSpPr>
          <p:nvPr>
            <p:ph idx="28" hasCustomPrompt="1"/>
          </p:nvPr>
        </p:nvSpPr>
        <p:spPr>
          <a:xfrm>
            <a:off x="10269188" y="4963561"/>
            <a:ext cx="2021847" cy="840230"/>
          </a:xfrm>
          <a:prstGeom prst="rect">
            <a:avLst/>
          </a:prstGeom>
        </p:spPr>
        <p:txBody>
          <a:bodyPr vert="horz" wrap="square" lIns="146304" tIns="91440" rIns="146304" bIns="91440" rtlCol="0">
            <a:spAutoFit/>
          </a:bodyPr>
          <a:lstStyle>
            <a:lvl1pPr>
              <a:defRPr sz="1400">
                <a:solidFill>
                  <a:schemeClr val="tx1"/>
                </a:solidFill>
                <a:latin typeface="+mn-lt"/>
              </a:defRPr>
            </a:lvl1pPr>
            <a:lvl2pPr marL="273050" indent="-241300">
              <a:lnSpc>
                <a:spcPct val="80000"/>
              </a:lnSpc>
              <a:defRPr sz="1200"/>
            </a:lvl2pPr>
            <a:lvl3pPr marL="546100" indent="-228600">
              <a:lnSpc>
                <a:spcPct val="80000"/>
              </a:lnSpc>
              <a:defRPr sz="1200"/>
            </a:lvl3pPr>
            <a:lvl4pPr marL="801688" indent="-228600">
              <a:lnSpc>
                <a:spcPct val="80000"/>
              </a:lnSpc>
              <a:tabLst/>
              <a:defRPr sz="1100"/>
            </a:lvl4pPr>
            <a:lvl5pPr marL="977900" indent="-228600">
              <a:lnSpc>
                <a:spcPct val="80000"/>
              </a:lnSpc>
              <a:defRPr sz="1000"/>
            </a:lvl5pPr>
          </a:lstStyle>
          <a:p>
            <a:pPr lvl="1"/>
            <a:r>
              <a:rPr lang="en-US" dirty="0"/>
              <a:t>Second level</a:t>
            </a:r>
          </a:p>
          <a:p>
            <a:pPr lvl="2"/>
            <a:r>
              <a:rPr lang="en-US" dirty="0"/>
              <a:t>Third level</a:t>
            </a:r>
          </a:p>
          <a:p>
            <a:pPr lvl="3"/>
            <a:r>
              <a:rPr lang="en-US" dirty="0"/>
              <a:t>Fourth level</a:t>
            </a:r>
          </a:p>
          <a:p>
            <a:pPr lvl="4"/>
            <a:r>
              <a:rPr lang="en-US" dirty="0"/>
              <a:t>Fifth level</a:t>
            </a:r>
          </a:p>
        </p:txBody>
      </p:sp>
      <p:cxnSp>
        <p:nvCxnSpPr>
          <p:cNvPr id="4" name="Straight Connector 3">
            <a:extLst>
              <a:ext uri="{FF2B5EF4-FFF2-40B4-BE49-F238E27FC236}">
                <a16:creationId xmlns:a16="http://schemas.microsoft.com/office/drawing/2014/main" id="{4FA73D9C-1149-47FD-9212-7EC139081035}"/>
              </a:ext>
            </a:extLst>
          </p:cNvPr>
          <p:cNvCxnSpPr>
            <a:cxnSpLocks/>
          </p:cNvCxnSpPr>
          <p:nvPr userDrawn="1"/>
        </p:nvCxnSpPr>
        <p:spPr>
          <a:xfrm flipV="1">
            <a:off x="5873291" y="871057"/>
            <a:ext cx="0" cy="5684122"/>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A78E9AE0-6229-4689-812C-F9603EA15AB8}"/>
              </a:ext>
            </a:extLst>
          </p:cNvPr>
          <p:cNvSpPr txBox="1"/>
          <p:nvPr userDrawn="1"/>
        </p:nvSpPr>
        <p:spPr>
          <a:xfrm>
            <a:off x="571316" y="831992"/>
            <a:ext cx="2428359" cy="544765"/>
          </a:xfrm>
          <a:prstGeom prst="rect">
            <a:avLst/>
          </a:prstGeom>
          <a:noFill/>
        </p:spPr>
        <p:txBody>
          <a:bodyPr wrap="square" lIns="182880" tIns="146304" rIns="182880" bIns="146304" rtlCol="0">
            <a:spAutoFit/>
          </a:bodyPr>
          <a:lstStyle/>
          <a:p>
            <a:pPr>
              <a:lnSpc>
                <a:spcPct val="90000"/>
              </a:lnSpc>
              <a:spcAft>
                <a:spcPts val="600"/>
              </a:spcAft>
            </a:pPr>
            <a:r>
              <a:rPr lang="en-NZ" sz="1800" dirty="0">
                <a:solidFill>
                  <a:srgbClr val="00188F"/>
                </a:solidFill>
              </a:rPr>
              <a:t>Architecture</a:t>
            </a:r>
          </a:p>
        </p:txBody>
      </p:sp>
      <p:sp>
        <p:nvSpPr>
          <p:cNvPr id="38" name="TextBox 37">
            <a:extLst>
              <a:ext uri="{FF2B5EF4-FFF2-40B4-BE49-F238E27FC236}">
                <a16:creationId xmlns:a16="http://schemas.microsoft.com/office/drawing/2014/main" id="{5126B462-7D8B-4CE0-BDC6-BC534AEB0F8D}"/>
              </a:ext>
            </a:extLst>
          </p:cNvPr>
          <p:cNvSpPr txBox="1"/>
          <p:nvPr userDrawn="1"/>
        </p:nvSpPr>
        <p:spPr>
          <a:xfrm>
            <a:off x="6343907" y="839482"/>
            <a:ext cx="2428359" cy="544765"/>
          </a:xfrm>
          <a:prstGeom prst="rect">
            <a:avLst/>
          </a:prstGeom>
          <a:noFill/>
        </p:spPr>
        <p:txBody>
          <a:bodyPr wrap="square" lIns="182880" tIns="146304" rIns="182880" bIns="146304" rtlCol="0">
            <a:spAutoFit/>
          </a:bodyPr>
          <a:lstStyle/>
          <a:p>
            <a:pPr>
              <a:lnSpc>
                <a:spcPct val="90000"/>
              </a:lnSpc>
              <a:spcAft>
                <a:spcPts val="600"/>
              </a:spcAft>
            </a:pPr>
            <a:r>
              <a:rPr lang="en-NZ" sz="1800" dirty="0">
                <a:solidFill>
                  <a:srgbClr val="00188F"/>
                </a:solidFill>
              </a:rPr>
              <a:t>Summary</a:t>
            </a:r>
          </a:p>
        </p:txBody>
      </p:sp>
      <p:sp>
        <p:nvSpPr>
          <p:cNvPr id="22" name="Text Placeholder 3">
            <a:extLst>
              <a:ext uri="{FF2B5EF4-FFF2-40B4-BE49-F238E27FC236}">
                <a16:creationId xmlns:a16="http://schemas.microsoft.com/office/drawing/2014/main" id="{FF139276-4149-44A5-8A40-0633EE1D4FDB}"/>
              </a:ext>
            </a:extLst>
          </p:cNvPr>
          <p:cNvSpPr>
            <a:spLocks noGrp="1"/>
          </p:cNvSpPr>
          <p:nvPr>
            <p:ph idx="29" hasCustomPrompt="1"/>
          </p:nvPr>
        </p:nvSpPr>
        <p:spPr>
          <a:xfrm>
            <a:off x="6313102" y="57595"/>
            <a:ext cx="6109446" cy="692497"/>
          </a:xfrm>
          <a:prstGeom prst="rect">
            <a:avLst/>
          </a:prstGeom>
        </p:spPr>
        <p:txBody>
          <a:bodyPr vert="horz" wrap="square" lIns="146304" tIns="91440" rIns="146304" bIns="91440" rtlCol="0">
            <a:spAutoFit/>
          </a:bodyPr>
          <a:lstStyle>
            <a:lvl1pPr>
              <a:defRPr sz="2200">
                <a:solidFill>
                  <a:schemeClr val="tx1"/>
                </a:solidFill>
                <a:latin typeface="+mj-lt"/>
              </a:defRPr>
            </a:lvl1pPr>
            <a:lvl2pPr marL="31750" indent="0">
              <a:buNone/>
              <a:defRPr sz="1200"/>
            </a:lvl2pPr>
            <a:lvl3pPr marL="546100" indent="-228600">
              <a:defRPr sz="1200"/>
            </a:lvl3pPr>
            <a:lvl4pPr marL="801688" indent="-228600">
              <a:tabLst/>
              <a:defRPr sz="1100"/>
            </a:lvl4pPr>
            <a:lvl5pPr marL="977900" indent="-228600">
              <a:defRPr sz="1000"/>
            </a:lvl5pPr>
          </a:lstStyle>
          <a:p>
            <a:pPr lvl="0"/>
            <a:r>
              <a:rPr lang="en-US" dirty="0"/>
              <a:t>Edit Master text styles</a:t>
            </a:r>
          </a:p>
          <a:p>
            <a:pPr lvl="1"/>
            <a:r>
              <a:rPr lang="en-US" dirty="0"/>
              <a:t>Second level</a:t>
            </a:r>
          </a:p>
        </p:txBody>
      </p:sp>
      <p:sp>
        <p:nvSpPr>
          <p:cNvPr id="23" name="Text Placeholder 3">
            <a:extLst>
              <a:ext uri="{FF2B5EF4-FFF2-40B4-BE49-F238E27FC236}">
                <a16:creationId xmlns:a16="http://schemas.microsoft.com/office/drawing/2014/main" id="{F1E95E90-E07E-4849-9A32-5A790BF76BD2}"/>
              </a:ext>
            </a:extLst>
          </p:cNvPr>
          <p:cNvSpPr>
            <a:spLocks noGrp="1"/>
          </p:cNvSpPr>
          <p:nvPr>
            <p:ph idx="21" hasCustomPrompt="1"/>
          </p:nvPr>
        </p:nvSpPr>
        <p:spPr>
          <a:xfrm>
            <a:off x="6011778" y="1398101"/>
            <a:ext cx="6279257" cy="1593770"/>
          </a:xfrm>
          <a:prstGeom prst="rect">
            <a:avLst/>
          </a:prstGeom>
        </p:spPr>
        <p:txBody>
          <a:bodyPr vert="horz" wrap="square" lIns="146304" tIns="91440" rIns="146304" bIns="91440" rtlCol="0">
            <a:spAutoFit/>
          </a:bodyPr>
          <a:lstStyle>
            <a:lvl1pPr algn="just">
              <a:lnSpc>
                <a:spcPct val="110000"/>
              </a:lnSpc>
              <a:spcBef>
                <a:spcPts val="800"/>
              </a:spcBef>
              <a:defRPr sz="1200">
                <a:solidFill>
                  <a:schemeClr val="tx1"/>
                </a:solidFill>
                <a:latin typeface="+mn-lt"/>
              </a:defRPr>
            </a:lvl1pPr>
            <a:lvl2pPr marL="273050" indent="-241300" algn="just">
              <a:lnSpc>
                <a:spcPct val="110000"/>
              </a:lnSpc>
              <a:spcBef>
                <a:spcPts val="800"/>
              </a:spcBef>
              <a:defRPr sz="1200"/>
            </a:lvl2pPr>
            <a:lvl3pPr marL="546100" indent="-228600" algn="just">
              <a:lnSpc>
                <a:spcPct val="110000"/>
              </a:lnSpc>
              <a:spcBef>
                <a:spcPts val="800"/>
              </a:spcBef>
              <a:defRPr sz="1100"/>
            </a:lvl3pPr>
            <a:lvl4pPr marL="801688" indent="-228600" algn="just">
              <a:lnSpc>
                <a:spcPct val="110000"/>
              </a:lnSpc>
              <a:spcBef>
                <a:spcPts val="800"/>
              </a:spcBef>
              <a:tabLst/>
              <a:defRPr sz="1050"/>
            </a:lvl4pPr>
            <a:lvl5pPr marL="977900" indent="-228600" algn="just">
              <a:lnSpc>
                <a:spcPct val="110000"/>
              </a:lnSpc>
              <a:spcBef>
                <a:spcPts val="800"/>
              </a:spcBef>
              <a:defRPr sz="10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0" name="Text Placeholder 3">
            <a:extLst>
              <a:ext uri="{FF2B5EF4-FFF2-40B4-BE49-F238E27FC236}">
                <a16:creationId xmlns:a16="http://schemas.microsoft.com/office/drawing/2014/main" id="{12E9646F-A930-4316-B37B-5A371C076863}"/>
              </a:ext>
            </a:extLst>
          </p:cNvPr>
          <p:cNvSpPr>
            <a:spLocks noGrp="1"/>
          </p:cNvSpPr>
          <p:nvPr>
            <p:ph idx="30" hasCustomPrompt="1"/>
          </p:nvPr>
        </p:nvSpPr>
        <p:spPr>
          <a:xfrm>
            <a:off x="252497" y="4963561"/>
            <a:ext cx="5506894" cy="1534523"/>
          </a:xfrm>
          <a:prstGeom prst="rect">
            <a:avLst/>
          </a:prstGeom>
        </p:spPr>
        <p:txBody>
          <a:bodyPr vert="horz" wrap="square" lIns="146304" tIns="91440" rIns="146304" bIns="91440" rtlCol="0">
            <a:spAutoFit/>
          </a:bodyPr>
          <a:lstStyle>
            <a:lvl1pPr algn="just">
              <a:lnSpc>
                <a:spcPct val="110000"/>
              </a:lnSpc>
              <a:spcBef>
                <a:spcPts val="800"/>
              </a:spcBef>
              <a:defRPr sz="1200">
                <a:solidFill>
                  <a:schemeClr val="tx1"/>
                </a:solidFill>
                <a:latin typeface="+mn-lt"/>
              </a:defRPr>
            </a:lvl1pPr>
            <a:lvl2pPr marL="273050" indent="-241300" algn="just">
              <a:lnSpc>
                <a:spcPct val="110000"/>
              </a:lnSpc>
              <a:spcBef>
                <a:spcPts val="800"/>
              </a:spcBef>
              <a:defRPr sz="1200"/>
            </a:lvl2pPr>
            <a:lvl3pPr marL="546100" indent="-228600" algn="just">
              <a:lnSpc>
                <a:spcPct val="110000"/>
              </a:lnSpc>
              <a:spcBef>
                <a:spcPts val="800"/>
              </a:spcBef>
              <a:defRPr sz="1100"/>
            </a:lvl3pPr>
            <a:lvl4pPr marL="801688" indent="-228600" algn="just">
              <a:lnSpc>
                <a:spcPct val="110000"/>
              </a:lnSpc>
              <a:spcBef>
                <a:spcPts val="800"/>
              </a:spcBef>
              <a:tabLst/>
              <a:defRPr sz="1050"/>
            </a:lvl4pPr>
            <a:lvl5pPr marL="977900" indent="-228600" algn="just">
              <a:lnSpc>
                <a:spcPct val="110000"/>
              </a:lnSpc>
              <a:spcBef>
                <a:spcPts val="800"/>
              </a:spcBef>
              <a:defRPr sz="10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31" name="Picture 30">
            <a:extLst>
              <a:ext uri="{FF2B5EF4-FFF2-40B4-BE49-F238E27FC236}">
                <a16:creationId xmlns:a16="http://schemas.microsoft.com/office/drawing/2014/main" id="{7E316045-E7F7-4CEC-B026-22E4977E8BF5}"/>
              </a:ext>
            </a:extLst>
          </p:cNvPr>
          <p:cNvPicPr>
            <a:picLocks noChangeAspect="1"/>
          </p:cNvPicPr>
          <p:nvPr userDrawn="1"/>
        </p:nvPicPr>
        <p:blipFill>
          <a:blip r:embed="rId2"/>
          <a:stretch>
            <a:fillRect/>
          </a:stretch>
        </p:blipFill>
        <p:spPr>
          <a:xfrm>
            <a:off x="6109905" y="951200"/>
            <a:ext cx="320295" cy="320295"/>
          </a:xfrm>
          <a:prstGeom prst="rect">
            <a:avLst/>
          </a:prstGeom>
        </p:spPr>
      </p:pic>
      <p:pic>
        <p:nvPicPr>
          <p:cNvPr id="34" name="Picture 33">
            <a:extLst>
              <a:ext uri="{FF2B5EF4-FFF2-40B4-BE49-F238E27FC236}">
                <a16:creationId xmlns:a16="http://schemas.microsoft.com/office/drawing/2014/main" id="{B3C2EB0B-9B74-481A-B9DE-D91C7159983A}"/>
              </a:ext>
            </a:extLst>
          </p:cNvPr>
          <p:cNvPicPr>
            <a:picLocks noChangeAspect="1"/>
          </p:cNvPicPr>
          <p:nvPr userDrawn="1"/>
        </p:nvPicPr>
        <p:blipFill>
          <a:blip r:embed="rId3"/>
          <a:stretch>
            <a:fillRect/>
          </a:stretch>
        </p:blipFill>
        <p:spPr>
          <a:xfrm>
            <a:off x="300624" y="911951"/>
            <a:ext cx="371498" cy="371498"/>
          </a:xfrm>
          <a:prstGeom prst="rect">
            <a:avLst/>
          </a:prstGeom>
        </p:spPr>
      </p:pic>
      <p:sp>
        <p:nvSpPr>
          <p:cNvPr id="36" name="Title Placeholder 1">
            <a:extLst>
              <a:ext uri="{FF2B5EF4-FFF2-40B4-BE49-F238E27FC236}">
                <a16:creationId xmlns:a16="http://schemas.microsoft.com/office/drawing/2014/main" id="{5F14F612-C0DC-45FE-9641-23EDD77949E6}"/>
              </a:ext>
            </a:extLst>
          </p:cNvPr>
          <p:cNvSpPr>
            <a:spLocks noGrp="1"/>
          </p:cNvSpPr>
          <p:nvPr>
            <p:ph type="title"/>
          </p:nvPr>
        </p:nvSpPr>
        <p:spPr>
          <a:xfrm>
            <a:off x="0" y="1"/>
            <a:ext cx="6209731" cy="858128"/>
          </a:xfrm>
          <a:prstGeom prst="rect">
            <a:avLst/>
          </a:prstGeom>
        </p:spPr>
        <p:txBody>
          <a:bodyPr vert="horz" wrap="square" lIns="146304" tIns="91440" rIns="146304" bIns="91440" rtlCol="0" anchor="t">
            <a:noAutofit/>
          </a:bodyPr>
          <a:lstStyle/>
          <a:p>
            <a:r>
              <a:rPr lang="en-US" dirty="0"/>
              <a:t>Click to edit Master title style</a:t>
            </a:r>
          </a:p>
        </p:txBody>
      </p:sp>
    </p:spTree>
    <p:extLst>
      <p:ext uri="{BB962C8B-B14F-4D97-AF65-F5344CB8AC3E}">
        <p14:creationId xmlns:p14="http://schemas.microsoft.com/office/powerpoint/2010/main" val="102969941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No Icons bulleted text">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30875D73-5F58-4835-9192-38099082BAC9}"/>
              </a:ext>
            </a:extLst>
          </p:cNvPr>
          <p:cNvCxnSpPr>
            <a:cxnSpLocks/>
          </p:cNvCxnSpPr>
          <p:nvPr userDrawn="1"/>
        </p:nvCxnSpPr>
        <p:spPr>
          <a:xfrm flipV="1">
            <a:off x="6224482" y="830978"/>
            <a:ext cx="0" cy="5684122"/>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1">
            <a:extLst>
              <a:ext uri="{FF2B5EF4-FFF2-40B4-BE49-F238E27FC236}">
                <a16:creationId xmlns:a16="http://schemas.microsoft.com/office/drawing/2014/main" id="{3A025B78-F9CB-4578-A6D3-96BA469F9168}"/>
              </a:ext>
            </a:extLst>
          </p:cNvPr>
          <p:cNvSpPr>
            <a:spLocks noGrp="1"/>
          </p:cNvSpPr>
          <p:nvPr>
            <p:ph type="body" sz="quarter" idx="14"/>
          </p:nvPr>
        </p:nvSpPr>
        <p:spPr>
          <a:xfrm>
            <a:off x="227045" y="891995"/>
            <a:ext cx="5875517" cy="433965"/>
          </a:xfrm>
        </p:spPr>
        <p:txBody>
          <a:bodyPr/>
          <a:lstStyle>
            <a:lvl1pPr marL="0" indent="0">
              <a:buNone/>
              <a:defRPr>
                <a:solidFill>
                  <a:srgbClr val="00188F"/>
                </a:solidFill>
                <a:latin typeface="+mn-lt"/>
              </a:defRPr>
            </a:lvl1pPr>
          </a:lstStyle>
          <a:p>
            <a:pPr lvl="0"/>
            <a:r>
              <a:rPr lang="en-US" dirty="0"/>
              <a:t>Edit Master text styles</a:t>
            </a:r>
            <a:endParaRPr lang="en-NZ" dirty="0"/>
          </a:p>
        </p:txBody>
      </p:sp>
      <p:sp>
        <p:nvSpPr>
          <p:cNvPr id="15" name="Text Placeholder 11">
            <a:extLst>
              <a:ext uri="{FF2B5EF4-FFF2-40B4-BE49-F238E27FC236}">
                <a16:creationId xmlns:a16="http://schemas.microsoft.com/office/drawing/2014/main" id="{05E44398-AE16-430B-A853-28B287E1D119}"/>
              </a:ext>
            </a:extLst>
          </p:cNvPr>
          <p:cNvSpPr>
            <a:spLocks noGrp="1"/>
          </p:cNvSpPr>
          <p:nvPr>
            <p:ph type="body" sz="quarter" idx="19"/>
          </p:nvPr>
        </p:nvSpPr>
        <p:spPr>
          <a:xfrm>
            <a:off x="6346403" y="891995"/>
            <a:ext cx="5875517" cy="433965"/>
          </a:xfrm>
        </p:spPr>
        <p:txBody>
          <a:bodyPr/>
          <a:lstStyle>
            <a:lvl1pPr marL="0" indent="0">
              <a:buNone/>
              <a:defRPr>
                <a:solidFill>
                  <a:srgbClr val="00188F"/>
                </a:solidFill>
                <a:latin typeface="+mn-lt"/>
              </a:defRPr>
            </a:lvl1pPr>
          </a:lstStyle>
          <a:p>
            <a:pPr lvl="0"/>
            <a:r>
              <a:rPr lang="en-US" dirty="0"/>
              <a:t>Edit Master text styles</a:t>
            </a:r>
            <a:endParaRPr lang="en-NZ" dirty="0"/>
          </a:p>
        </p:txBody>
      </p:sp>
      <p:sp>
        <p:nvSpPr>
          <p:cNvPr id="18" name="Text Placeholder 3">
            <a:extLst>
              <a:ext uri="{FF2B5EF4-FFF2-40B4-BE49-F238E27FC236}">
                <a16:creationId xmlns:a16="http://schemas.microsoft.com/office/drawing/2014/main" id="{2DE37A7F-8E98-49F5-B63A-A876E0D94349}"/>
              </a:ext>
            </a:extLst>
          </p:cNvPr>
          <p:cNvSpPr>
            <a:spLocks noGrp="1"/>
          </p:cNvSpPr>
          <p:nvPr>
            <p:ph idx="21" hasCustomPrompt="1"/>
          </p:nvPr>
        </p:nvSpPr>
        <p:spPr>
          <a:xfrm>
            <a:off x="226499" y="1308766"/>
            <a:ext cx="5875249" cy="1593770"/>
          </a:xfrm>
          <a:prstGeom prst="rect">
            <a:avLst/>
          </a:prstGeom>
        </p:spPr>
        <p:txBody>
          <a:bodyPr vert="horz" wrap="square" lIns="146304" tIns="91440" rIns="146304" bIns="91440" rtlCol="0">
            <a:spAutoFit/>
          </a:bodyPr>
          <a:lstStyle>
            <a:lvl1pPr algn="just">
              <a:lnSpc>
                <a:spcPct val="110000"/>
              </a:lnSpc>
              <a:spcBef>
                <a:spcPts val="800"/>
              </a:spcBef>
              <a:defRPr sz="1200">
                <a:solidFill>
                  <a:schemeClr val="tx1"/>
                </a:solidFill>
                <a:latin typeface="+mn-lt"/>
              </a:defRPr>
            </a:lvl1pPr>
            <a:lvl2pPr marL="273050" indent="-241300" algn="just">
              <a:lnSpc>
                <a:spcPct val="110000"/>
              </a:lnSpc>
              <a:spcBef>
                <a:spcPts val="800"/>
              </a:spcBef>
              <a:defRPr sz="1200"/>
            </a:lvl2pPr>
            <a:lvl3pPr marL="546100" indent="-228600" algn="just">
              <a:lnSpc>
                <a:spcPct val="110000"/>
              </a:lnSpc>
              <a:spcBef>
                <a:spcPts val="800"/>
              </a:spcBef>
              <a:defRPr sz="1100"/>
            </a:lvl3pPr>
            <a:lvl4pPr marL="801688" indent="-228600" algn="just">
              <a:lnSpc>
                <a:spcPct val="110000"/>
              </a:lnSpc>
              <a:spcBef>
                <a:spcPts val="800"/>
              </a:spcBef>
              <a:tabLst/>
              <a:defRPr sz="1050"/>
            </a:lvl4pPr>
            <a:lvl5pPr marL="977900" indent="-228600" algn="just">
              <a:lnSpc>
                <a:spcPct val="110000"/>
              </a:lnSpc>
              <a:spcBef>
                <a:spcPts val="800"/>
              </a:spcBef>
              <a:defRPr sz="10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3" name="Text Placeholder 3">
            <a:extLst>
              <a:ext uri="{FF2B5EF4-FFF2-40B4-BE49-F238E27FC236}">
                <a16:creationId xmlns:a16="http://schemas.microsoft.com/office/drawing/2014/main" id="{D3A8A144-5C6C-42BD-9E7D-BC3A4CF54157}"/>
              </a:ext>
            </a:extLst>
          </p:cNvPr>
          <p:cNvSpPr>
            <a:spLocks noGrp="1"/>
          </p:cNvSpPr>
          <p:nvPr>
            <p:ph idx="22" hasCustomPrompt="1"/>
          </p:nvPr>
        </p:nvSpPr>
        <p:spPr>
          <a:xfrm>
            <a:off x="6346403" y="1308766"/>
            <a:ext cx="5875249" cy="1593770"/>
          </a:xfrm>
          <a:prstGeom prst="rect">
            <a:avLst/>
          </a:prstGeom>
        </p:spPr>
        <p:txBody>
          <a:bodyPr vert="horz" wrap="square" lIns="146304" tIns="91440" rIns="146304" bIns="91440" rtlCol="0">
            <a:spAutoFit/>
          </a:bodyPr>
          <a:lstStyle>
            <a:lvl1pPr algn="just">
              <a:lnSpc>
                <a:spcPct val="110000"/>
              </a:lnSpc>
              <a:spcBef>
                <a:spcPts val="800"/>
              </a:spcBef>
              <a:defRPr sz="1200">
                <a:solidFill>
                  <a:schemeClr val="tx1"/>
                </a:solidFill>
                <a:latin typeface="+mn-lt"/>
              </a:defRPr>
            </a:lvl1pPr>
            <a:lvl2pPr marL="273050" indent="-241300" algn="just">
              <a:lnSpc>
                <a:spcPct val="110000"/>
              </a:lnSpc>
              <a:spcBef>
                <a:spcPts val="800"/>
              </a:spcBef>
              <a:defRPr sz="1200"/>
            </a:lvl2pPr>
            <a:lvl3pPr marL="546100" indent="-228600" algn="just">
              <a:lnSpc>
                <a:spcPct val="110000"/>
              </a:lnSpc>
              <a:spcBef>
                <a:spcPts val="800"/>
              </a:spcBef>
              <a:defRPr sz="1100"/>
            </a:lvl3pPr>
            <a:lvl4pPr marL="801688" indent="-228600" algn="just">
              <a:lnSpc>
                <a:spcPct val="110000"/>
              </a:lnSpc>
              <a:spcBef>
                <a:spcPts val="800"/>
              </a:spcBef>
              <a:tabLst/>
              <a:defRPr sz="1050"/>
            </a:lvl4pPr>
            <a:lvl5pPr marL="977900" indent="-228600" algn="just">
              <a:lnSpc>
                <a:spcPct val="110000"/>
              </a:lnSpc>
              <a:spcBef>
                <a:spcPts val="800"/>
              </a:spcBef>
              <a:defRPr sz="10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4" name="Title Placeholder 1">
            <a:extLst>
              <a:ext uri="{FF2B5EF4-FFF2-40B4-BE49-F238E27FC236}">
                <a16:creationId xmlns:a16="http://schemas.microsoft.com/office/drawing/2014/main" id="{1FFE0F26-E862-4DA6-879B-DF3FA65DBB10}"/>
              </a:ext>
            </a:extLst>
          </p:cNvPr>
          <p:cNvSpPr>
            <a:spLocks noGrp="1"/>
          </p:cNvSpPr>
          <p:nvPr>
            <p:ph type="title"/>
          </p:nvPr>
        </p:nvSpPr>
        <p:spPr>
          <a:xfrm>
            <a:off x="0" y="1"/>
            <a:ext cx="12436475" cy="858128"/>
          </a:xfrm>
          <a:prstGeom prst="rect">
            <a:avLst/>
          </a:prstGeom>
        </p:spPr>
        <p:txBody>
          <a:bodyPr vert="horz" wrap="square" lIns="146304" tIns="91440" rIns="146304" bIns="91440" rtlCol="0" anchor="t">
            <a:noAutofit/>
          </a:bodyPr>
          <a:lstStyle/>
          <a:p>
            <a:r>
              <a:rPr lang="en-US" dirty="0"/>
              <a:t>Click to edit Master title style</a:t>
            </a:r>
          </a:p>
        </p:txBody>
      </p:sp>
    </p:spTree>
    <p:extLst>
      <p:ext uri="{BB962C8B-B14F-4D97-AF65-F5344CB8AC3E}">
        <p14:creationId xmlns:p14="http://schemas.microsoft.com/office/powerpoint/2010/main" val="3809160974"/>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hree Column No Icons bulleted text">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E2108001-53FE-435F-A9B8-3CFE479D2E51}"/>
              </a:ext>
            </a:extLst>
          </p:cNvPr>
          <p:cNvSpPr>
            <a:spLocks noGrp="1"/>
          </p:cNvSpPr>
          <p:nvPr>
            <p:ph type="body" sz="quarter" idx="14"/>
          </p:nvPr>
        </p:nvSpPr>
        <p:spPr>
          <a:xfrm>
            <a:off x="225685" y="887396"/>
            <a:ext cx="3887487" cy="433965"/>
          </a:xfrm>
        </p:spPr>
        <p:txBody>
          <a:bodyPr/>
          <a:lstStyle>
            <a:lvl1pPr marL="0" indent="0">
              <a:buNone/>
              <a:defRPr>
                <a:solidFill>
                  <a:srgbClr val="00188F"/>
                </a:solidFill>
                <a:latin typeface="+mn-lt"/>
              </a:defRPr>
            </a:lvl1pPr>
          </a:lstStyle>
          <a:p>
            <a:pPr lvl="0"/>
            <a:r>
              <a:rPr lang="en-US" dirty="0"/>
              <a:t>Edit Master text styles</a:t>
            </a:r>
            <a:endParaRPr lang="en-NZ" dirty="0"/>
          </a:p>
        </p:txBody>
      </p:sp>
      <p:sp>
        <p:nvSpPr>
          <p:cNvPr id="23" name="Text Placeholder 3">
            <a:extLst>
              <a:ext uri="{FF2B5EF4-FFF2-40B4-BE49-F238E27FC236}">
                <a16:creationId xmlns:a16="http://schemas.microsoft.com/office/drawing/2014/main" id="{134B5788-F960-443A-98EB-E80504A2E167}"/>
              </a:ext>
            </a:extLst>
          </p:cNvPr>
          <p:cNvSpPr>
            <a:spLocks noGrp="1"/>
          </p:cNvSpPr>
          <p:nvPr>
            <p:ph idx="18" hasCustomPrompt="1"/>
          </p:nvPr>
        </p:nvSpPr>
        <p:spPr>
          <a:xfrm>
            <a:off x="226499" y="1308766"/>
            <a:ext cx="3887487" cy="1593770"/>
          </a:xfrm>
          <a:prstGeom prst="rect">
            <a:avLst/>
          </a:prstGeom>
        </p:spPr>
        <p:txBody>
          <a:bodyPr vert="horz" wrap="square" lIns="146304" tIns="91440" rIns="146304" bIns="91440" rtlCol="0">
            <a:spAutoFit/>
          </a:bodyPr>
          <a:lstStyle>
            <a:lvl1pPr algn="just">
              <a:lnSpc>
                <a:spcPct val="110000"/>
              </a:lnSpc>
              <a:spcBef>
                <a:spcPts val="800"/>
              </a:spcBef>
              <a:defRPr sz="1200">
                <a:solidFill>
                  <a:schemeClr val="tx1"/>
                </a:solidFill>
                <a:latin typeface="+mn-lt"/>
              </a:defRPr>
            </a:lvl1pPr>
            <a:lvl2pPr marL="273050" indent="-241300" algn="just">
              <a:lnSpc>
                <a:spcPct val="110000"/>
              </a:lnSpc>
              <a:spcBef>
                <a:spcPts val="800"/>
              </a:spcBef>
              <a:defRPr sz="1200"/>
            </a:lvl2pPr>
            <a:lvl3pPr marL="546100" indent="-228600" algn="just">
              <a:lnSpc>
                <a:spcPct val="110000"/>
              </a:lnSpc>
              <a:spcBef>
                <a:spcPts val="800"/>
              </a:spcBef>
              <a:defRPr sz="1100"/>
            </a:lvl3pPr>
            <a:lvl4pPr marL="801688" indent="-228600" algn="just">
              <a:lnSpc>
                <a:spcPct val="110000"/>
              </a:lnSpc>
              <a:spcBef>
                <a:spcPts val="800"/>
              </a:spcBef>
              <a:tabLst/>
              <a:defRPr sz="1050"/>
            </a:lvl4pPr>
            <a:lvl5pPr marL="977900" indent="-228600" algn="just">
              <a:lnSpc>
                <a:spcPct val="110000"/>
              </a:lnSpc>
              <a:spcBef>
                <a:spcPts val="800"/>
              </a:spcBef>
              <a:defRPr sz="10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10" name="Straight Connector 9">
            <a:extLst>
              <a:ext uri="{FF2B5EF4-FFF2-40B4-BE49-F238E27FC236}">
                <a16:creationId xmlns:a16="http://schemas.microsoft.com/office/drawing/2014/main" id="{84C2EA22-ACFD-48F2-A181-FCD4C44C7C99}"/>
              </a:ext>
            </a:extLst>
          </p:cNvPr>
          <p:cNvCxnSpPr>
            <a:cxnSpLocks/>
          </p:cNvCxnSpPr>
          <p:nvPr userDrawn="1"/>
        </p:nvCxnSpPr>
        <p:spPr>
          <a:xfrm flipV="1">
            <a:off x="4198090" y="871057"/>
            <a:ext cx="0" cy="5684122"/>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BD5E0CF8-7092-4690-94CE-2742E6CF06E9}"/>
              </a:ext>
            </a:extLst>
          </p:cNvPr>
          <p:cNvCxnSpPr>
            <a:cxnSpLocks/>
          </p:cNvCxnSpPr>
          <p:nvPr userDrawn="1"/>
        </p:nvCxnSpPr>
        <p:spPr>
          <a:xfrm flipV="1">
            <a:off x="8271730" y="871057"/>
            <a:ext cx="0" cy="5684122"/>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11">
            <a:extLst>
              <a:ext uri="{FF2B5EF4-FFF2-40B4-BE49-F238E27FC236}">
                <a16:creationId xmlns:a16="http://schemas.microsoft.com/office/drawing/2014/main" id="{728286F7-88FA-4A14-B3DB-8B173F259E24}"/>
              </a:ext>
            </a:extLst>
          </p:cNvPr>
          <p:cNvSpPr>
            <a:spLocks noGrp="1"/>
          </p:cNvSpPr>
          <p:nvPr>
            <p:ph type="body" sz="quarter" idx="19"/>
          </p:nvPr>
        </p:nvSpPr>
        <p:spPr>
          <a:xfrm>
            <a:off x="4302647" y="887396"/>
            <a:ext cx="3887487" cy="433965"/>
          </a:xfrm>
        </p:spPr>
        <p:txBody>
          <a:bodyPr/>
          <a:lstStyle>
            <a:lvl1pPr marL="0" indent="0">
              <a:buNone/>
              <a:defRPr>
                <a:solidFill>
                  <a:srgbClr val="00188F"/>
                </a:solidFill>
                <a:latin typeface="+mn-lt"/>
              </a:defRPr>
            </a:lvl1pPr>
          </a:lstStyle>
          <a:p>
            <a:pPr lvl="0"/>
            <a:r>
              <a:rPr lang="en-US" dirty="0"/>
              <a:t>Edit Master text styles</a:t>
            </a:r>
            <a:endParaRPr lang="en-NZ" dirty="0"/>
          </a:p>
        </p:txBody>
      </p:sp>
      <p:sp>
        <p:nvSpPr>
          <p:cNvPr id="15" name="Text Placeholder 11">
            <a:extLst>
              <a:ext uri="{FF2B5EF4-FFF2-40B4-BE49-F238E27FC236}">
                <a16:creationId xmlns:a16="http://schemas.microsoft.com/office/drawing/2014/main" id="{300C8B5A-AC2E-4F32-9D72-65B9546A4B61}"/>
              </a:ext>
            </a:extLst>
          </p:cNvPr>
          <p:cNvSpPr>
            <a:spLocks noGrp="1"/>
          </p:cNvSpPr>
          <p:nvPr>
            <p:ph type="body" sz="quarter" idx="21"/>
          </p:nvPr>
        </p:nvSpPr>
        <p:spPr>
          <a:xfrm>
            <a:off x="8352513" y="871057"/>
            <a:ext cx="3887487" cy="433965"/>
          </a:xfrm>
        </p:spPr>
        <p:txBody>
          <a:bodyPr/>
          <a:lstStyle>
            <a:lvl1pPr marL="0" indent="0">
              <a:buNone/>
              <a:defRPr>
                <a:solidFill>
                  <a:srgbClr val="00188F"/>
                </a:solidFill>
                <a:latin typeface="+mn-lt"/>
              </a:defRPr>
            </a:lvl1pPr>
          </a:lstStyle>
          <a:p>
            <a:pPr lvl="0"/>
            <a:r>
              <a:rPr lang="en-US" dirty="0"/>
              <a:t>Edit Master text styles</a:t>
            </a:r>
            <a:endParaRPr lang="en-NZ" dirty="0"/>
          </a:p>
        </p:txBody>
      </p:sp>
      <p:sp>
        <p:nvSpPr>
          <p:cNvPr id="20" name="Text Placeholder 3">
            <a:extLst>
              <a:ext uri="{FF2B5EF4-FFF2-40B4-BE49-F238E27FC236}">
                <a16:creationId xmlns:a16="http://schemas.microsoft.com/office/drawing/2014/main" id="{41113A4A-C88E-4BDA-A7AD-6BE257733D36}"/>
              </a:ext>
            </a:extLst>
          </p:cNvPr>
          <p:cNvSpPr>
            <a:spLocks noGrp="1"/>
          </p:cNvSpPr>
          <p:nvPr>
            <p:ph idx="22" hasCustomPrompt="1"/>
          </p:nvPr>
        </p:nvSpPr>
        <p:spPr>
          <a:xfrm>
            <a:off x="4291167" y="1308766"/>
            <a:ext cx="3887487" cy="1593770"/>
          </a:xfrm>
          <a:prstGeom prst="rect">
            <a:avLst/>
          </a:prstGeom>
        </p:spPr>
        <p:txBody>
          <a:bodyPr vert="horz" wrap="square" lIns="146304" tIns="91440" rIns="146304" bIns="91440" rtlCol="0">
            <a:spAutoFit/>
          </a:bodyPr>
          <a:lstStyle>
            <a:lvl1pPr algn="just">
              <a:lnSpc>
                <a:spcPct val="110000"/>
              </a:lnSpc>
              <a:spcBef>
                <a:spcPts val="800"/>
              </a:spcBef>
              <a:defRPr sz="1200">
                <a:solidFill>
                  <a:schemeClr val="tx1"/>
                </a:solidFill>
                <a:latin typeface="+mn-lt"/>
              </a:defRPr>
            </a:lvl1pPr>
            <a:lvl2pPr marL="273050" indent="-241300" algn="just">
              <a:lnSpc>
                <a:spcPct val="110000"/>
              </a:lnSpc>
              <a:spcBef>
                <a:spcPts val="800"/>
              </a:spcBef>
              <a:defRPr sz="1200"/>
            </a:lvl2pPr>
            <a:lvl3pPr marL="546100" indent="-228600" algn="just">
              <a:lnSpc>
                <a:spcPct val="110000"/>
              </a:lnSpc>
              <a:spcBef>
                <a:spcPts val="800"/>
              </a:spcBef>
              <a:defRPr sz="1100"/>
            </a:lvl3pPr>
            <a:lvl4pPr marL="801688" indent="-228600" algn="just">
              <a:lnSpc>
                <a:spcPct val="110000"/>
              </a:lnSpc>
              <a:spcBef>
                <a:spcPts val="800"/>
              </a:spcBef>
              <a:tabLst/>
              <a:defRPr sz="1050"/>
            </a:lvl4pPr>
            <a:lvl5pPr marL="977900" indent="-228600" algn="just">
              <a:lnSpc>
                <a:spcPct val="110000"/>
              </a:lnSpc>
              <a:spcBef>
                <a:spcPts val="800"/>
              </a:spcBef>
              <a:defRPr sz="10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Text Placeholder 3">
            <a:extLst>
              <a:ext uri="{FF2B5EF4-FFF2-40B4-BE49-F238E27FC236}">
                <a16:creationId xmlns:a16="http://schemas.microsoft.com/office/drawing/2014/main" id="{965D9E0E-6D1D-437B-84AD-4D245BCA61CF}"/>
              </a:ext>
            </a:extLst>
          </p:cNvPr>
          <p:cNvSpPr>
            <a:spLocks noGrp="1"/>
          </p:cNvSpPr>
          <p:nvPr>
            <p:ph idx="23" hasCustomPrompt="1"/>
          </p:nvPr>
        </p:nvSpPr>
        <p:spPr>
          <a:xfrm>
            <a:off x="8352513" y="1305022"/>
            <a:ext cx="3887487" cy="1593770"/>
          </a:xfrm>
          <a:prstGeom prst="rect">
            <a:avLst/>
          </a:prstGeom>
        </p:spPr>
        <p:txBody>
          <a:bodyPr vert="horz" wrap="square" lIns="146304" tIns="91440" rIns="146304" bIns="91440" rtlCol="0">
            <a:spAutoFit/>
          </a:bodyPr>
          <a:lstStyle>
            <a:lvl1pPr algn="just">
              <a:lnSpc>
                <a:spcPct val="110000"/>
              </a:lnSpc>
              <a:spcBef>
                <a:spcPts val="800"/>
              </a:spcBef>
              <a:defRPr sz="1200">
                <a:solidFill>
                  <a:schemeClr val="tx1"/>
                </a:solidFill>
                <a:latin typeface="+mn-lt"/>
              </a:defRPr>
            </a:lvl1pPr>
            <a:lvl2pPr marL="273050" indent="-241300" algn="just">
              <a:lnSpc>
                <a:spcPct val="110000"/>
              </a:lnSpc>
              <a:spcBef>
                <a:spcPts val="800"/>
              </a:spcBef>
              <a:defRPr sz="1200"/>
            </a:lvl2pPr>
            <a:lvl3pPr marL="546100" indent="-228600" algn="just">
              <a:lnSpc>
                <a:spcPct val="110000"/>
              </a:lnSpc>
              <a:spcBef>
                <a:spcPts val="800"/>
              </a:spcBef>
              <a:defRPr sz="1100"/>
            </a:lvl3pPr>
            <a:lvl4pPr marL="801688" indent="-228600" algn="just">
              <a:lnSpc>
                <a:spcPct val="110000"/>
              </a:lnSpc>
              <a:spcBef>
                <a:spcPts val="800"/>
              </a:spcBef>
              <a:tabLst/>
              <a:defRPr sz="1050"/>
            </a:lvl4pPr>
            <a:lvl5pPr marL="977900" indent="-228600" algn="just">
              <a:lnSpc>
                <a:spcPct val="110000"/>
              </a:lnSpc>
              <a:spcBef>
                <a:spcPts val="800"/>
              </a:spcBef>
              <a:defRPr sz="10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Title Placeholder 1">
            <a:extLst>
              <a:ext uri="{FF2B5EF4-FFF2-40B4-BE49-F238E27FC236}">
                <a16:creationId xmlns:a16="http://schemas.microsoft.com/office/drawing/2014/main" id="{2F9028EE-E635-459A-97D8-E894E12A76C4}"/>
              </a:ext>
            </a:extLst>
          </p:cNvPr>
          <p:cNvSpPr>
            <a:spLocks noGrp="1"/>
          </p:cNvSpPr>
          <p:nvPr>
            <p:ph type="title"/>
          </p:nvPr>
        </p:nvSpPr>
        <p:spPr>
          <a:xfrm>
            <a:off x="0" y="1"/>
            <a:ext cx="12436475" cy="858128"/>
          </a:xfrm>
          <a:prstGeom prst="rect">
            <a:avLst/>
          </a:prstGeom>
        </p:spPr>
        <p:txBody>
          <a:bodyPr vert="horz" wrap="square" lIns="146304" tIns="91440" rIns="146304" bIns="91440" rtlCol="0" anchor="t">
            <a:noAutofit/>
          </a:bodyPr>
          <a:lstStyle/>
          <a:p>
            <a:r>
              <a:rPr lang="en-US" dirty="0"/>
              <a:t>Click to edit Master title style</a:t>
            </a:r>
          </a:p>
        </p:txBody>
      </p:sp>
    </p:spTree>
    <p:extLst>
      <p:ext uri="{BB962C8B-B14F-4D97-AF65-F5344CB8AC3E}">
        <p14:creationId xmlns:p14="http://schemas.microsoft.com/office/powerpoint/2010/main" val="3336806015"/>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prstGeom prst="rect">
            <a:avLst/>
          </a:prstGeo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7001867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
    <p:spTree>
      <p:nvGrpSpPr>
        <p:cNvPr id="1" name=""/>
        <p:cNvGrpSpPr/>
        <p:nvPr/>
      </p:nvGrpSpPr>
      <p:grpSpPr>
        <a:xfrm>
          <a:off x="0" y="0"/>
          <a:ext cx="0" cy="0"/>
          <a:chOff x="0" y="0"/>
          <a:chExt cx="0" cy="0"/>
        </a:xfrm>
      </p:grpSpPr>
      <p:sp>
        <p:nvSpPr>
          <p:cNvPr id="3" name="Text Placeholder 3">
            <a:extLst>
              <a:ext uri="{FF2B5EF4-FFF2-40B4-BE49-F238E27FC236}">
                <a16:creationId xmlns:a16="http://schemas.microsoft.com/office/drawing/2014/main" id="{CC573EB4-2D08-4825-AD37-D56CB6CF8985}"/>
              </a:ext>
            </a:extLst>
          </p:cNvPr>
          <p:cNvSpPr>
            <a:spLocks noGrp="1"/>
          </p:cNvSpPr>
          <p:nvPr>
            <p:ph idx="1"/>
          </p:nvPr>
        </p:nvSpPr>
        <p:spPr>
          <a:xfrm>
            <a:off x="227735" y="856265"/>
            <a:ext cx="11957177" cy="1348061"/>
          </a:xfrm>
          <a:prstGeom prst="rect">
            <a:avLst/>
          </a:prstGeom>
        </p:spPr>
        <p:txBody>
          <a:bodyPr vert="horz" wrap="square" lIns="146304" tIns="91440" rIns="146304" bIns="91440" rtlCol="0">
            <a:spAutoFit/>
          </a:bodyPr>
          <a:lstStyle>
            <a:lvl1pPr>
              <a:defRPr>
                <a:solidFill>
                  <a:schemeClr val="tx1"/>
                </a:solidFill>
              </a:defRPr>
            </a:lvl1pPr>
            <a:lvl2pPr marL="265113" indent="-241300">
              <a:defRPr>
                <a:solidFill>
                  <a:schemeClr val="tx1"/>
                </a:solidFill>
              </a:defRPr>
            </a:lvl2pPr>
            <a:lvl3pPr marL="542925" indent="-228600">
              <a:defRPr>
                <a:solidFill>
                  <a:schemeClr val="tx1"/>
                </a:solidFill>
              </a:defRPr>
            </a:lvl3pPr>
            <a:lvl4pPr marL="808038" indent="-228600">
              <a:defRPr>
                <a:solidFill>
                  <a:schemeClr val="tx1"/>
                </a:solidFill>
              </a:defRPr>
            </a:lvl4pPr>
            <a:lvl5pPr marL="1073150" indent="-228600">
              <a:defRPr>
                <a:solidFill>
                  <a:schemeClr val="tx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3">
            <a:extLst>
              <a:ext uri="{FF2B5EF4-FFF2-40B4-BE49-F238E27FC236}">
                <a16:creationId xmlns:a16="http://schemas.microsoft.com/office/drawing/2014/main" id="{D67B8266-A1DA-41D2-9FF7-A86E5DB959E9}"/>
              </a:ext>
            </a:extLst>
          </p:cNvPr>
          <p:cNvSpPr>
            <a:spLocks noGrp="1"/>
          </p:cNvSpPr>
          <p:nvPr>
            <p:ph idx="28" hasCustomPrompt="1"/>
          </p:nvPr>
        </p:nvSpPr>
        <p:spPr>
          <a:xfrm>
            <a:off x="6313102" y="54665"/>
            <a:ext cx="6109446" cy="692497"/>
          </a:xfrm>
          <a:prstGeom prst="rect">
            <a:avLst/>
          </a:prstGeom>
        </p:spPr>
        <p:txBody>
          <a:bodyPr vert="horz" wrap="square" lIns="146304" tIns="91440" rIns="146304" bIns="91440" rtlCol="0">
            <a:spAutoFit/>
          </a:bodyPr>
          <a:lstStyle>
            <a:lvl1pPr>
              <a:defRPr sz="2200">
                <a:solidFill>
                  <a:schemeClr val="tx1"/>
                </a:solidFill>
                <a:latin typeface="+mj-lt"/>
              </a:defRPr>
            </a:lvl1pPr>
            <a:lvl2pPr marL="31750" indent="0">
              <a:buNone/>
              <a:defRPr sz="1200"/>
            </a:lvl2pPr>
            <a:lvl3pPr marL="546100" indent="-228600">
              <a:defRPr sz="1200"/>
            </a:lvl3pPr>
            <a:lvl4pPr marL="801688" indent="-228600">
              <a:tabLst/>
              <a:defRPr sz="1100"/>
            </a:lvl4pPr>
            <a:lvl5pPr marL="977900" indent="-228600">
              <a:defRPr sz="1000"/>
            </a:lvl5pPr>
          </a:lstStyle>
          <a:p>
            <a:pPr lvl="0"/>
            <a:r>
              <a:rPr lang="en-US" dirty="0"/>
              <a:t>Edit Master text styles</a:t>
            </a:r>
          </a:p>
          <a:p>
            <a:pPr lvl="1"/>
            <a:r>
              <a:rPr lang="en-US" dirty="0"/>
              <a:t>Second level</a:t>
            </a:r>
          </a:p>
        </p:txBody>
      </p:sp>
      <p:sp>
        <p:nvSpPr>
          <p:cNvPr id="10" name="Title Placeholder 1">
            <a:extLst>
              <a:ext uri="{FF2B5EF4-FFF2-40B4-BE49-F238E27FC236}">
                <a16:creationId xmlns:a16="http://schemas.microsoft.com/office/drawing/2014/main" id="{7BAFBB78-394B-4B2C-841C-8F3EDB386321}"/>
              </a:ext>
            </a:extLst>
          </p:cNvPr>
          <p:cNvSpPr>
            <a:spLocks noGrp="1"/>
          </p:cNvSpPr>
          <p:nvPr>
            <p:ph type="title"/>
          </p:nvPr>
        </p:nvSpPr>
        <p:spPr>
          <a:xfrm>
            <a:off x="103371" y="32690"/>
            <a:ext cx="6209731" cy="858128"/>
          </a:xfrm>
          <a:prstGeom prst="rect">
            <a:avLst/>
          </a:prstGeom>
        </p:spPr>
        <p:txBody>
          <a:bodyPr vert="horz" wrap="square" lIns="146304" tIns="91440" rIns="146304" bIns="91440" rtlCol="0" anchor="t">
            <a:noAutofit/>
          </a:bodyPr>
          <a:lstStyle/>
          <a:p>
            <a:r>
              <a:rPr lang="en-US" dirty="0"/>
              <a:t>Click to edit Master title style</a:t>
            </a:r>
          </a:p>
        </p:txBody>
      </p:sp>
      <p:sp>
        <p:nvSpPr>
          <p:cNvPr id="5" name="Rectangle 4">
            <a:extLst>
              <a:ext uri="{FF2B5EF4-FFF2-40B4-BE49-F238E27FC236}">
                <a16:creationId xmlns:a16="http://schemas.microsoft.com/office/drawing/2014/main" id="{8BBA4FF9-C2D5-453F-BA5E-1C7015D26E08}"/>
              </a:ext>
            </a:extLst>
          </p:cNvPr>
          <p:cNvSpPr/>
          <p:nvPr userDrawn="1"/>
        </p:nvSpPr>
        <p:spPr>
          <a:xfrm>
            <a:off x="2703" y="6738868"/>
            <a:ext cx="1725152" cy="261610"/>
          </a:xfrm>
          <a:prstGeom prst="rect">
            <a:avLst/>
          </a:prstGeom>
        </p:spPr>
        <p:txBody>
          <a:bodyPr wrap="none">
            <a:spAutoFit/>
          </a:bodyPr>
          <a:lstStyle/>
          <a:p>
            <a:r>
              <a:rPr lang="en-NZ" sz="1100" b="1" dirty="0"/>
              <a:t>Microsoft Confidential</a:t>
            </a:r>
            <a:endParaRPr lang="en-NZ" sz="1100" dirty="0"/>
          </a:p>
        </p:txBody>
      </p:sp>
    </p:spTree>
    <p:extLst>
      <p:ext uri="{BB962C8B-B14F-4D97-AF65-F5344CB8AC3E}">
        <p14:creationId xmlns:p14="http://schemas.microsoft.com/office/powerpoint/2010/main" val="2567656892"/>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18440" y="133226"/>
            <a:ext cx="10726460" cy="515800"/>
          </a:xfrm>
        </p:spPr>
        <p:txBody>
          <a:bodyPr>
            <a:normAutofit/>
          </a:bodyPr>
          <a:lstStyle>
            <a:lvl1pPr>
              <a:defRPr sz="2856">
                <a:latin typeface="Segoe UI" panose="020B0502040204020203" pitchFamily="34" charset="0"/>
                <a:cs typeface="Segoe UI" panose="020B0502040204020203" pitchFamily="34" charset="0"/>
              </a:defRPr>
            </a:lvl1pPr>
          </a:lstStyle>
          <a:p>
            <a:r>
              <a:rPr lang="en-US"/>
              <a:t>Click to edit Master title style</a:t>
            </a:r>
            <a:endParaRPr lang="en-NZ"/>
          </a:p>
        </p:txBody>
      </p:sp>
      <p:sp>
        <p:nvSpPr>
          <p:cNvPr id="4" name="Rectangle 3">
            <a:extLst>
              <a:ext uri="{FF2B5EF4-FFF2-40B4-BE49-F238E27FC236}">
                <a16:creationId xmlns:a16="http://schemas.microsoft.com/office/drawing/2014/main" id="{8BBA4FF9-C2D5-453F-BA5E-1C7015D26E08}"/>
              </a:ext>
            </a:extLst>
          </p:cNvPr>
          <p:cNvSpPr/>
          <p:nvPr userDrawn="1"/>
        </p:nvSpPr>
        <p:spPr>
          <a:xfrm>
            <a:off x="2703" y="6738868"/>
            <a:ext cx="1725152" cy="261610"/>
          </a:xfrm>
          <a:prstGeom prst="rect">
            <a:avLst/>
          </a:prstGeom>
        </p:spPr>
        <p:txBody>
          <a:bodyPr wrap="none">
            <a:spAutoFit/>
          </a:bodyPr>
          <a:lstStyle/>
          <a:p>
            <a:r>
              <a:rPr lang="en-NZ" sz="1100" b="1" dirty="0"/>
              <a:t>Microsoft Confidential</a:t>
            </a:r>
            <a:endParaRPr lang="en-NZ" sz="1100" dirty="0"/>
          </a:p>
        </p:txBody>
      </p:sp>
    </p:spTree>
    <p:extLst>
      <p:ext uri="{BB962C8B-B14F-4D97-AF65-F5344CB8AC3E}">
        <p14:creationId xmlns:p14="http://schemas.microsoft.com/office/powerpoint/2010/main" val="189852174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Title and Content 1st level color text">
    <p:spTree>
      <p:nvGrpSpPr>
        <p:cNvPr id="1" name=""/>
        <p:cNvGrpSpPr/>
        <p:nvPr/>
      </p:nvGrpSpPr>
      <p:grpSpPr>
        <a:xfrm>
          <a:off x="0" y="0"/>
          <a:ext cx="0" cy="0"/>
          <a:chOff x="0" y="0"/>
          <a:chExt cx="0" cy="0"/>
        </a:xfrm>
      </p:grpSpPr>
      <p:sp>
        <p:nvSpPr>
          <p:cNvPr id="3" name="Text Placeholder 3">
            <a:extLst>
              <a:ext uri="{FF2B5EF4-FFF2-40B4-BE49-F238E27FC236}">
                <a16:creationId xmlns:a16="http://schemas.microsoft.com/office/drawing/2014/main" id="{CC573EB4-2D08-4825-AD37-D56CB6CF8985}"/>
              </a:ext>
            </a:extLst>
          </p:cNvPr>
          <p:cNvSpPr>
            <a:spLocks noGrp="1"/>
          </p:cNvSpPr>
          <p:nvPr>
            <p:ph idx="1"/>
          </p:nvPr>
        </p:nvSpPr>
        <p:spPr>
          <a:xfrm>
            <a:off x="19052" y="962595"/>
            <a:ext cx="12425360" cy="1871282"/>
          </a:xfrm>
          <a:prstGeom prst="rect">
            <a:avLst/>
          </a:prstGeom>
        </p:spPr>
        <p:txBody>
          <a:bodyPr vert="horz" wrap="square" lIns="146304" tIns="91440" rIns="146304" bIns="91440" rtlCol="0">
            <a:spAutoFit/>
          </a:bodyPr>
          <a:lstStyle>
            <a:lvl1pPr>
              <a:defRPr>
                <a:solidFill>
                  <a:schemeClr val="tx2"/>
                </a:soli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a:extLst>
              <a:ext uri="{FF2B5EF4-FFF2-40B4-BE49-F238E27FC236}">
                <a16:creationId xmlns:a16="http://schemas.microsoft.com/office/drawing/2014/main" id="{7A640C3F-02F1-4F70-8565-0AF36AABC8C8}"/>
              </a:ext>
            </a:extLst>
          </p:cNvPr>
          <p:cNvSpPr>
            <a:spLocks noGrp="1"/>
          </p:cNvSpPr>
          <p:nvPr>
            <p:ph type="title"/>
          </p:nvPr>
        </p:nvSpPr>
        <p:spPr>
          <a:xfrm>
            <a:off x="9397" y="9095"/>
            <a:ext cx="6093165" cy="905306"/>
          </a:xfrm>
        </p:spPr>
        <p:txBody>
          <a:bodyPr/>
          <a:lstStyle/>
          <a:p>
            <a:r>
              <a:rPr lang="en-US"/>
              <a:t>Click to edit Master title style</a:t>
            </a:r>
          </a:p>
        </p:txBody>
      </p:sp>
      <p:sp>
        <p:nvSpPr>
          <p:cNvPr id="5" name="Text Placeholder 3">
            <a:extLst>
              <a:ext uri="{FF2B5EF4-FFF2-40B4-BE49-F238E27FC236}">
                <a16:creationId xmlns:a16="http://schemas.microsoft.com/office/drawing/2014/main" id="{FA16FEAA-3E51-4541-AC2A-C6E1E568C995}"/>
              </a:ext>
            </a:extLst>
          </p:cNvPr>
          <p:cNvSpPr>
            <a:spLocks noGrp="1"/>
          </p:cNvSpPr>
          <p:nvPr>
            <p:ph idx="27" hasCustomPrompt="1"/>
          </p:nvPr>
        </p:nvSpPr>
        <p:spPr>
          <a:xfrm>
            <a:off x="6341288" y="61480"/>
            <a:ext cx="6081260" cy="692497"/>
          </a:xfrm>
          <a:prstGeom prst="rect">
            <a:avLst/>
          </a:prstGeom>
        </p:spPr>
        <p:txBody>
          <a:bodyPr vert="horz" wrap="square" lIns="146304" tIns="91440" rIns="146304" bIns="91440" rtlCol="0">
            <a:spAutoFit/>
          </a:bodyPr>
          <a:lstStyle>
            <a:lvl1pPr>
              <a:defRPr sz="2200">
                <a:solidFill>
                  <a:schemeClr val="tx1"/>
                </a:solidFill>
                <a:latin typeface="+mj-lt"/>
              </a:defRPr>
            </a:lvl1pPr>
            <a:lvl2pPr marL="31750" indent="0">
              <a:buNone/>
              <a:defRPr sz="1200"/>
            </a:lvl2pPr>
            <a:lvl3pPr marL="546100" indent="-228600">
              <a:defRPr sz="1200"/>
            </a:lvl3pPr>
            <a:lvl4pPr marL="801688" indent="-228600">
              <a:tabLst/>
              <a:defRPr sz="1100"/>
            </a:lvl4pPr>
            <a:lvl5pPr marL="977900" indent="-228600">
              <a:defRPr sz="1000"/>
            </a:lvl5pPr>
          </a:lstStyle>
          <a:p>
            <a:pPr lvl="0"/>
            <a:r>
              <a:rPr lang="en-US"/>
              <a:t>Edit Master text styles</a:t>
            </a:r>
          </a:p>
          <a:p>
            <a:pPr lvl="1"/>
            <a:r>
              <a:rPr lang="en-US"/>
              <a:t>Second level</a:t>
            </a:r>
          </a:p>
        </p:txBody>
      </p:sp>
      <p:sp>
        <p:nvSpPr>
          <p:cNvPr id="7" name="Rectangle 6">
            <a:extLst>
              <a:ext uri="{FF2B5EF4-FFF2-40B4-BE49-F238E27FC236}">
                <a16:creationId xmlns:a16="http://schemas.microsoft.com/office/drawing/2014/main" id="{8BBA4FF9-C2D5-453F-BA5E-1C7015D26E08}"/>
              </a:ext>
            </a:extLst>
          </p:cNvPr>
          <p:cNvSpPr/>
          <p:nvPr userDrawn="1"/>
        </p:nvSpPr>
        <p:spPr>
          <a:xfrm>
            <a:off x="2703" y="6738868"/>
            <a:ext cx="1725152" cy="261610"/>
          </a:xfrm>
          <a:prstGeom prst="rect">
            <a:avLst/>
          </a:prstGeom>
        </p:spPr>
        <p:txBody>
          <a:bodyPr wrap="none">
            <a:spAutoFit/>
          </a:bodyPr>
          <a:lstStyle/>
          <a:p>
            <a:r>
              <a:rPr lang="en-NZ" sz="1100" b="1" dirty="0"/>
              <a:t>Microsoft Confidential</a:t>
            </a:r>
            <a:endParaRPr lang="en-NZ" sz="1100" dirty="0"/>
          </a:p>
        </p:txBody>
      </p:sp>
    </p:spTree>
    <p:extLst>
      <p:ext uri="{BB962C8B-B14F-4D97-AF65-F5344CB8AC3E}">
        <p14:creationId xmlns:p14="http://schemas.microsoft.com/office/powerpoint/2010/main" val="2514987521"/>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white">
          <a:xfrm>
            <a:off x="468308" y="479425"/>
            <a:ext cx="1448129" cy="310896"/>
            <a:chOff x="457200" y="1643393"/>
            <a:chExt cx="4492753" cy="964540"/>
          </a:xfrm>
        </p:grpSpPr>
        <p:pic>
          <p:nvPicPr>
            <p:cNvPr id="6" name="Picture 5"/>
            <p:cNvPicPr>
              <a:picLocks noChangeAspect="1"/>
            </p:cNvPicPr>
            <p:nvPr/>
          </p:nvPicPr>
          <p:blipFill>
            <a:blip r:embed="rId3"/>
            <a:stretch>
              <a:fillRect/>
            </a:stretch>
          </p:blipFill>
          <p:spPr bwMode="white">
            <a:xfrm>
              <a:off x="457200" y="1643393"/>
              <a:ext cx="964540" cy="964540"/>
            </a:xfrm>
            <a:prstGeom prst="rect">
              <a:avLst/>
            </a:prstGeom>
          </p:spPr>
        </p:pic>
        <p:sp>
          <p:nvSpPr>
            <p:cNvPr id="8" name="Freeform 12"/>
            <p:cNvSpPr>
              <a:spLocks noEditPoints="1"/>
            </p:cNvSpPr>
            <p:nvPr/>
          </p:nvSpPr>
          <p:spPr bwMode="white">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608651066"/>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2"/>
        </a:solidFill>
        <a:effectLst/>
      </p:bgPr>
    </p:bg>
    <p:spTree>
      <p:nvGrpSpPr>
        <p:cNvPr id="1" name=""/>
        <p:cNvGrpSpPr/>
        <p:nvPr/>
      </p:nvGrpSpPr>
      <p:grpSpPr>
        <a:xfrm>
          <a:off x="0" y="0"/>
          <a:ext cx="0" cy="0"/>
          <a:chOff x="0" y="0"/>
          <a:chExt cx="0" cy="0"/>
        </a:xfrm>
      </p:grpSpPr>
      <p:sp>
        <p:nvSpPr>
          <p:cNvPr id="19" name="Rectangle 5"/>
          <p:cNvSpPr>
            <a:spLocks noChangeArrowheads="1"/>
          </p:cNvSpPr>
          <p:nvPr userDrawn="1"/>
        </p:nvSpPr>
        <p:spPr bwMode="auto">
          <a:xfrm>
            <a:off x="3175" y="4395788"/>
            <a:ext cx="12433300" cy="2601913"/>
          </a:xfrm>
          <a:prstGeom prst="rect">
            <a:avLst/>
          </a:prstGeom>
          <a:solidFill>
            <a:srgbClr val="4DA0E2"/>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latin typeface="Segoe UI"/>
            </a:endParaRPr>
          </a:p>
        </p:txBody>
      </p:sp>
      <p:sp>
        <p:nvSpPr>
          <p:cNvPr id="20" name="Rectangle 7"/>
          <p:cNvSpPr>
            <a:spLocks noChangeArrowheads="1"/>
          </p:cNvSpPr>
          <p:nvPr userDrawn="1"/>
        </p:nvSpPr>
        <p:spPr bwMode="auto">
          <a:xfrm>
            <a:off x="0" y="5843588"/>
            <a:ext cx="12433301" cy="1154113"/>
          </a:xfrm>
          <a:prstGeom prst="rect">
            <a:avLst/>
          </a:prstGeom>
          <a:solidFill>
            <a:srgbClr val="00188F"/>
          </a:solidFill>
          <a:ln>
            <a:noFill/>
          </a:ln>
          <a:extLst/>
        </p:spPr>
        <p:txBody>
          <a:bodyPr vert="horz" wrap="square" lIns="91440" tIns="45720" rIns="91440" bIns="45720" numCol="1" anchor="t" anchorCtr="0" compatLnSpc="1">
            <a:prstTxWarp prst="textNoShape">
              <a:avLst/>
            </a:prstTxWarp>
          </a:bodyPr>
          <a:lstStyle/>
          <a:p>
            <a:endParaRPr lang="en-US">
              <a:solidFill>
                <a:srgbClr val="FFFFFF"/>
              </a:solidFill>
              <a:latin typeface="Segoe UI"/>
            </a:endParaRPr>
          </a:p>
        </p:txBody>
      </p:sp>
      <p:sp>
        <p:nvSpPr>
          <p:cNvPr id="21" name="Rectangle 8"/>
          <p:cNvSpPr>
            <a:spLocks noChangeArrowheads="1"/>
          </p:cNvSpPr>
          <p:nvPr userDrawn="1"/>
        </p:nvSpPr>
        <p:spPr bwMode="auto">
          <a:xfrm>
            <a:off x="3175" y="3409950"/>
            <a:ext cx="12430127" cy="282575"/>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latin typeface="Segoe UI"/>
            </a:endParaRPr>
          </a:p>
        </p:txBody>
      </p:sp>
      <p:sp>
        <p:nvSpPr>
          <p:cNvPr id="22" name="Rectangle 21"/>
          <p:cNvSpPr/>
          <p:nvPr userDrawn="1"/>
        </p:nvSpPr>
        <p:spPr bwMode="white">
          <a:xfrm>
            <a:off x="0" y="-318"/>
            <a:ext cx="12435840" cy="6995160"/>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Rectangle 6"/>
          <p:cNvSpPr>
            <a:spLocks noChangeArrowheads="1"/>
          </p:cNvSpPr>
          <p:nvPr userDrawn="1"/>
        </p:nvSpPr>
        <p:spPr bwMode="auto">
          <a:xfrm>
            <a:off x="3175" y="4395788"/>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latin typeface="Segoe UI"/>
            </a:endParaRPr>
          </a:p>
        </p:txBody>
      </p:sp>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1666477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2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9"/>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2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22"/>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4.96142E-6 L -4.34261E-6 4.9614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2.42851E-6 L -3.02783E-6 2.42851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950"/>
                                        <p:tgtEl>
                                          <p:spTgt spid="7"/>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7"/>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7"/>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9" grpId="0"/>
      <p:bldP spid="9" grpId="1"/>
      <p:bldP spid="9" grpId="2"/>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bldP spid="5" grpId="2"/>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69690601"/>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3739681"/>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040446128"/>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7315200"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pic>
        <p:nvPicPr>
          <p:cNvPr id="6" name="Picture 5"/>
          <p:cNvPicPr>
            <a:picLocks noChangeAspect="1"/>
          </p:cNvPicPr>
          <p:nvPr userDrawn="1"/>
        </p:nvPicPr>
        <p:blipFill>
          <a:blip r:embed="rId2"/>
          <a:stretch>
            <a:fillRect/>
          </a:stretch>
        </p:blipFill>
        <p:spPr>
          <a:xfrm>
            <a:off x="7757448" y="304193"/>
            <a:ext cx="4409440" cy="6400800"/>
          </a:xfrm>
          <a:prstGeom prst="rect">
            <a:avLst/>
          </a:prstGeom>
        </p:spPr>
      </p:pic>
    </p:spTree>
    <p:extLst>
      <p:ext uri="{BB962C8B-B14F-4D97-AF65-F5344CB8AC3E}">
        <p14:creationId xmlns:p14="http://schemas.microsoft.com/office/powerpoint/2010/main" val="5782853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pic>
        <p:nvPicPr>
          <p:cNvPr id="5" name="Picture 4"/>
          <p:cNvPicPr>
            <a:picLocks noChangeAspect="1"/>
          </p:cNvPicPr>
          <p:nvPr userDrawn="1"/>
        </p:nvPicPr>
        <p:blipFill>
          <a:blip r:embed="rId2"/>
          <a:stretch>
            <a:fillRect/>
          </a:stretch>
        </p:blipFill>
        <p:spPr>
          <a:xfrm>
            <a:off x="0" y="3802062"/>
            <a:ext cx="12436475" cy="2989024"/>
          </a:xfrm>
          <a:prstGeom prst="rect">
            <a:avLst/>
          </a:prstGeom>
        </p:spPr>
      </p:pic>
    </p:spTree>
    <p:extLst>
      <p:ext uri="{BB962C8B-B14F-4D97-AF65-F5344CB8AC3E}">
        <p14:creationId xmlns:p14="http://schemas.microsoft.com/office/powerpoint/2010/main" val="24247749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4055559"/>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wo Column 2-color">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CE2E90DC-F1A3-4070-AB47-300391ABE697}"/>
              </a:ext>
            </a:extLst>
          </p:cNvPr>
          <p:cNvSpPr>
            <a:spLocks noGrp="1"/>
          </p:cNvSpPr>
          <p:nvPr>
            <p:ph idx="28"/>
          </p:nvPr>
        </p:nvSpPr>
        <p:spPr>
          <a:xfrm>
            <a:off x="226499" y="855185"/>
            <a:ext cx="5876064" cy="1348061"/>
          </a:xfrm>
          <a:prstGeom prst="rect">
            <a:avLst/>
          </a:prstGeom>
        </p:spPr>
        <p:txBody>
          <a:bodyPr vert="horz" wrap="square" lIns="146304" tIns="91440" rIns="146304" bIns="91440" rtlCol="0">
            <a:spAutoFit/>
          </a:bodyPr>
          <a:lstStyle>
            <a:lvl1pPr>
              <a:defRPr>
                <a:solidFill>
                  <a:schemeClr val="tx1"/>
                </a:solidFill>
              </a:defRPr>
            </a:lvl1pPr>
            <a:lvl2pPr marL="265113" indent="-241300">
              <a:defRPr>
                <a:solidFill>
                  <a:schemeClr val="tx1"/>
                </a:solidFill>
              </a:defRPr>
            </a:lvl2pPr>
            <a:lvl3pPr marL="542925" indent="-228600">
              <a:defRPr>
                <a:solidFill>
                  <a:schemeClr val="tx1"/>
                </a:solidFill>
              </a:defRPr>
            </a:lvl3pPr>
            <a:lvl4pPr marL="808038" indent="-228600">
              <a:defRPr>
                <a:solidFill>
                  <a:schemeClr val="tx1"/>
                </a:solidFill>
              </a:defRPr>
            </a:lvl4pPr>
            <a:lvl5pPr marL="1073150" indent="-228600">
              <a:defRPr>
                <a:solidFill>
                  <a:schemeClr val="tx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3">
            <a:extLst>
              <a:ext uri="{FF2B5EF4-FFF2-40B4-BE49-F238E27FC236}">
                <a16:creationId xmlns:a16="http://schemas.microsoft.com/office/drawing/2014/main" id="{29FF89B5-83AE-4AB7-B9B1-E3A8E75413C0}"/>
              </a:ext>
            </a:extLst>
          </p:cNvPr>
          <p:cNvSpPr>
            <a:spLocks noGrp="1"/>
          </p:cNvSpPr>
          <p:nvPr>
            <p:ph idx="29"/>
          </p:nvPr>
        </p:nvSpPr>
        <p:spPr>
          <a:xfrm>
            <a:off x="6313102" y="855184"/>
            <a:ext cx="5876064" cy="1348061"/>
          </a:xfrm>
          <a:prstGeom prst="rect">
            <a:avLst/>
          </a:prstGeom>
        </p:spPr>
        <p:txBody>
          <a:bodyPr vert="horz" wrap="square" lIns="146304" tIns="91440" rIns="146304" bIns="91440" rtlCol="0">
            <a:spAutoFit/>
          </a:bodyPr>
          <a:lstStyle>
            <a:lvl1pPr>
              <a:defRPr>
                <a:solidFill>
                  <a:schemeClr val="tx1"/>
                </a:solidFill>
              </a:defRPr>
            </a:lvl1pPr>
            <a:lvl2pPr marL="265113" indent="-241300">
              <a:defRPr>
                <a:solidFill>
                  <a:schemeClr val="tx1"/>
                </a:solidFill>
              </a:defRPr>
            </a:lvl2pPr>
            <a:lvl3pPr marL="542925" indent="-228600">
              <a:defRPr>
                <a:solidFill>
                  <a:schemeClr val="tx1"/>
                </a:solidFill>
              </a:defRPr>
            </a:lvl3pPr>
            <a:lvl4pPr marL="808038" indent="-228600">
              <a:defRPr>
                <a:solidFill>
                  <a:schemeClr val="tx1"/>
                </a:solidFill>
              </a:defRPr>
            </a:lvl4pPr>
            <a:lvl5pPr marL="1073150" indent="-228600">
              <a:defRPr>
                <a:solidFill>
                  <a:schemeClr val="tx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3">
            <a:extLst>
              <a:ext uri="{FF2B5EF4-FFF2-40B4-BE49-F238E27FC236}">
                <a16:creationId xmlns:a16="http://schemas.microsoft.com/office/drawing/2014/main" id="{0A80A623-172A-42E0-A4AA-013B3D2CCB23}"/>
              </a:ext>
            </a:extLst>
          </p:cNvPr>
          <p:cNvSpPr>
            <a:spLocks noGrp="1"/>
          </p:cNvSpPr>
          <p:nvPr>
            <p:ph idx="30" hasCustomPrompt="1"/>
          </p:nvPr>
        </p:nvSpPr>
        <p:spPr>
          <a:xfrm>
            <a:off x="6313102" y="54665"/>
            <a:ext cx="6109446" cy="692497"/>
          </a:xfrm>
          <a:prstGeom prst="rect">
            <a:avLst/>
          </a:prstGeom>
        </p:spPr>
        <p:txBody>
          <a:bodyPr vert="horz" wrap="square" lIns="146304" tIns="91440" rIns="146304" bIns="91440" rtlCol="0">
            <a:spAutoFit/>
          </a:bodyPr>
          <a:lstStyle>
            <a:lvl1pPr>
              <a:defRPr sz="2200">
                <a:solidFill>
                  <a:schemeClr val="tx1"/>
                </a:solidFill>
                <a:latin typeface="+mj-lt"/>
              </a:defRPr>
            </a:lvl1pPr>
            <a:lvl2pPr marL="31750" indent="0">
              <a:buNone/>
              <a:defRPr sz="1200"/>
            </a:lvl2pPr>
            <a:lvl3pPr marL="546100" indent="-228600">
              <a:defRPr sz="1200"/>
            </a:lvl3pPr>
            <a:lvl4pPr marL="801688" indent="-228600">
              <a:tabLst/>
              <a:defRPr sz="1100"/>
            </a:lvl4pPr>
            <a:lvl5pPr marL="977900" indent="-228600">
              <a:defRPr sz="1000"/>
            </a:lvl5pPr>
          </a:lstStyle>
          <a:p>
            <a:pPr lvl="0"/>
            <a:r>
              <a:rPr lang="en-US" dirty="0"/>
              <a:t>Edit Master text styles</a:t>
            </a:r>
          </a:p>
          <a:p>
            <a:pPr lvl="1"/>
            <a:r>
              <a:rPr lang="en-US" dirty="0"/>
              <a:t>Second level</a:t>
            </a:r>
          </a:p>
        </p:txBody>
      </p:sp>
      <p:sp>
        <p:nvSpPr>
          <p:cNvPr id="14" name="Title Placeholder 1">
            <a:extLst>
              <a:ext uri="{FF2B5EF4-FFF2-40B4-BE49-F238E27FC236}">
                <a16:creationId xmlns:a16="http://schemas.microsoft.com/office/drawing/2014/main" id="{32E4F167-732A-49C0-8135-D58BCA24C5B3}"/>
              </a:ext>
            </a:extLst>
          </p:cNvPr>
          <p:cNvSpPr>
            <a:spLocks noGrp="1"/>
          </p:cNvSpPr>
          <p:nvPr>
            <p:ph type="title"/>
          </p:nvPr>
        </p:nvSpPr>
        <p:spPr>
          <a:xfrm>
            <a:off x="0" y="1"/>
            <a:ext cx="6209731" cy="858128"/>
          </a:xfrm>
          <a:prstGeom prst="rect">
            <a:avLst/>
          </a:prstGeom>
        </p:spPr>
        <p:txBody>
          <a:bodyPr vert="horz" wrap="square" lIns="146304" tIns="91440" rIns="146304" bIns="91440" rtlCol="0" anchor="t">
            <a:noAutofit/>
          </a:bodyPr>
          <a:lstStyle/>
          <a:p>
            <a:r>
              <a:rPr lang="en-US" dirty="0"/>
              <a:t>Click to edit Master title style</a:t>
            </a:r>
          </a:p>
        </p:txBody>
      </p:sp>
      <p:sp>
        <p:nvSpPr>
          <p:cNvPr id="8" name="Rectangle 7">
            <a:extLst>
              <a:ext uri="{FF2B5EF4-FFF2-40B4-BE49-F238E27FC236}">
                <a16:creationId xmlns:a16="http://schemas.microsoft.com/office/drawing/2014/main" id="{8BBA4FF9-C2D5-453F-BA5E-1C7015D26E08}"/>
              </a:ext>
            </a:extLst>
          </p:cNvPr>
          <p:cNvSpPr/>
          <p:nvPr userDrawn="1"/>
        </p:nvSpPr>
        <p:spPr>
          <a:xfrm>
            <a:off x="2703" y="6738868"/>
            <a:ext cx="1725152" cy="261610"/>
          </a:xfrm>
          <a:prstGeom prst="rect">
            <a:avLst/>
          </a:prstGeom>
        </p:spPr>
        <p:txBody>
          <a:bodyPr wrap="none">
            <a:spAutoFit/>
          </a:bodyPr>
          <a:lstStyle/>
          <a:p>
            <a:r>
              <a:rPr lang="en-NZ" sz="1100" b="1" dirty="0"/>
              <a:t>Microsoft Confidential</a:t>
            </a:r>
            <a:endParaRPr lang="en-NZ" sz="1100" dirty="0"/>
          </a:p>
        </p:txBody>
      </p:sp>
    </p:spTree>
    <p:extLst>
      <p:ext uri="{BB962C8B-B14F-4D97-AF65-F5344CB8AC3E}">
        <p14:creationId xmlns:p14="http://schemas.microsoft.com/office/powerpoint/2010/main" val="1252236814"/>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Q&amp;A">
    <p:bg>
      <p:bgPr>
        <a:solidFill>
          <a:schemeClr val="bg2"/>
        </a:solidFill>
        <a:effectLst/>
      </p:bgPr>
    </p:bg>
    <p:spTree>
      <p:nvGrpSpPr>
        <p:cNvPr id="1" name=""/>
        <p:cNvGrpSpPr/>
        <p:nvPr/>
      </p:nvGrpSpPr>
      <p:grpSpPr>
        <a:xfrm>
          <a:off x="0" y="0"/>
          <a:ext cx="0" cy="0"/>
          <a:chOff x="0" y="0"/>
          <a:chExt cx="0" cy="0"/>
        </a:xfrm>
      </p:grpSpPr>
      <p:sp>
        <p:nvSpPr>
          <p:cNvPr id="3" name="Title 3"/>
          <p:cNvSpPr txBox="1">
            <a:spLocks/>
          </p:cNvSpPr>
          <p:nvPr userDrawn="1"/>
        </p:nvSpPr>
        <p:spPr>
          <a:xfrm>
            <a:off x="274638" y="1364282"/>
            <a:ext cx="11887200" cy="1831975"/>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11500" b="0" i="0" u="none" strike="noStrike" kern="1200" cap="none" spc="-102" normalizeH="0" baseline="0" noProof="0" dirty="0">
                <a:ln w="3175">
                  <a:noFill/>
                </a:ln>
                <a:gradFill>
                  <a:gsLst>
                    <a:gs pos="1250">
                      <a:srgbClr val="FFFFFF"/>
                    </a:gs>
                    <a:gs pos="100000">
                      <a:srgbClr val="FFFFFF"/>
                    </a:gs>
                  </a:gsLst>
                  <a:lin ang="5400000" scaled="0"/>
                </a:gradFill>
                <a:effectLst/>
                <a:uLnTx/>
                <a:uFillTx/>
                <a:latin typeface="Segoe UI Light"/>
                <a:ea typeface="+mn-ea"/>
                <a:cs typeface="Segoe UI" pitchFamily="34" charset="0"/>
              </a:rPr>
              <a:t>Q&amp;A</a:t>
            </a:r>
          </a:p>
        </p:txBody>
      </p:sp>
      <p:pic>
        <p:nvPicPr>
          <p:cNvPr id="4" name="Picture 3"/>
          <p:cNvPicPr>
            <a:picLocks noChangeAspect="1"/>
          </p:cNvPicPr>
          <p:nvPr userDrawn="1"/>
        </p:nvPicPr>
        <p:blipFill>
          <a:blip r:embed="rId2"/>
          <a:stretch>
            <a:fillRect/>
          </a:stretch>
        </p:blipFill>
        <p:spPr>
          <a:xfrm>
            <a:off x="635" y="3410196"/>
            <a:ext cx="12435840" cy="3104213"/>
          </a:xfrm>
          <a:prstGeom prst="rect">
            <a:avLst/>
          </a:prstGeom>
        </p:spPr>
      </p:pic>
    </p:spTree>
    <p:extLst>
      <p:ext uri="{BB962C8B-B14F-4D97-AF65-F5344CB8AC3E}">
        <p14:creationId xmlns:p14="http://schemas.microsoft.com/office/powerpoint/2010/main" val="16088975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Blank Accent Color 1">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65118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2"/>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68308" y="479425"/>
            <a:ext cx="1448129" cy="310896"/>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8"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4861103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2092881"/>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90814192"/>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8F230C-14F8-45A1-85AC-9076480AE253}"/>
              </a:ext>
            </a:extLst>
          </p:cNvPr>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p>
        </p:txBody>
      </p:sp>
      <p:sp>
        <p:nvSpPr>
          <p:cNvPr id="3" name="Subtitle 2">
            <a:extLst>
              <a:ext uri="{FF2B5EF4-FFF2-40B4-BE49-F238E27FC236}">
                <a16:creationId xmlns:a16="http://schemas.microsoft.com/office/drawing/2014/main" id="{128BEA24-AD96-4540-BB76-21E51C9B43A4}"/>
              </a:ext>
            </a:extLst>
          </p:cNvPr>
          <p:cNvSpPr>
            <a:spLocks noGrp="1"/>
          </p:cNvSpPr>
          <p:nvPr>
            <p:ph type="subTitle" idx="1"/>
          </p:nvPr>
        </p:nvSpPr>
        <p:spPr>
          <a:xfrm>
            <a:off x="1554560" y="3673745"/>
            <a:ext cx="9327356" cy="1688724"/>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
        <p:nvSpPr>
          <p:cNvPr id="4" name="Date Placeholder 3">
            <a:extLst>
              <a:ext uri="{FF2B5EF4-FFF2-40B4-BE49-F238E27FC236}">
                <a16:creationId xmlns:a16="http://schemas.microsoft.com/office/drawing/2014/main" id="{37EE7C8A-5DE5-4C59-97ED-759014BC2BF8}"/>
              </a:ext>
            </a:extLst>
          </p:cNvPr>
          <p:cNvSpPr>
            <a:spLocks noGrp="1"/>
          </p:cNvSpPr>
          <p:nvPr>
            <p:ph type="dt" sz="half" idx="10"/>
          </p:nvPr>
        </p:nvSpPr>
        <p:spPr/>
        <p:txBody>
          <a:bodyPr/>
          <a:lstStyle/>
          <a:p>
            <a:fld id="{554BBA5F-F4A4-4054-BC19-79A456067059}" type="datetimeFigureOut">
              <a:rPr lang="en-US" smtClean="0"/>
              <a:t>10/30/2018</a:t>
            </a:fld>
            <a:endParaRPr lang="en-US"/>
          </a:p>
        </p:txBody>
      </p:sp>
      <p:sp>
        <p:nvSpPr>
          <p:cNvPr id="5" name="Footer Placeholder 4">
            <a:extLst>
              <a:ext uri="{FF2B5EF4-FFF2-40B4-BE49-F238E27FC236}">
                <a16:creationId xmlns:a16="http://schemas.microsoft.com/office/drawing/2014/main" id="{0AA76263-F604-49D5-B2E8-641F4BAD199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10EC8EE-B762-4BDE-A1A5-F022EB0167B3}"/>
              </a:ext>
            </a:extLst>
          </p:cNvPr>
          <p:cNvSpPr>
            <a:spLocks noGrp="1"/>
          </p:cNvSpPr>
          <p:nvPr>
            <p:ph type="sldNum" sz="quarter" idx="12"/>
          </p:nvPr>
        </p:nvSpPr>
        <p:spPr/>
        <p:txBody>
          <a:bodyPr/>
          <a:lstStyle/>
          <a:p>
            <a:fld id="{4082D47A-1005-4B84-8161-05DF39933EF6}" type="slidenum">
              <a:rPr lang="en-US" smtClean="0"/>
              <a:t>‹#›</a:t>
            </a:fld>
            <a:endParaRPr lang="en-US"/>
          </a:p>
        </p:txBody>
      </p:sp>
    </p:spTree>
    <p:extLst>
      <p:ext uri="{BB962C8B-B14F-4D97-AF65-F5344CB8AC3E}">
        <p14:creationId xmlns:p14="http://schemas.microsoft.com/office/powerpoint/2010/main" val="424460689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1DBE9-C92E-439F-84E5-8A21764D08A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7C9DF8D-6AE4-4B6A-BF98-BAB38B052849}"/>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A386164-0345-4DF6-8AB7-873E540FE0E4}"/>
              </a:ext>
            </a:extLst>
          </p:cNvPr>
          <p:cNvSpPr>
            <a:spLocks noGrp="1"/>
          </p:cNvSpPr>
          <p:nvPr>
            <p:ph type="dt" sz="half" idx="10"/>
          </p:nvPr>
        </p:nvSpPr>
        <p:spPr/>
        <p:txBody>
          <a:bodyPr/>
          <a:lstStyle/>
          <a:p>
            <a:fld id="{554BBA5F-F4A4-4054-BC19-79A456067059}" type="datetimeFigureOut">
              <a:rPr lang="en-US" smtClean="0"/>
              <a:t>10/30/2018</a:t>
            </a:fld>
            <a:endParaRPr lang="en-US"/>
          </a:p>
        </p:txBody>
      </p:sp>
      <p:sp>
        <p:nvSpPr>
          <p:cNvPr id="5" name="Footer Placeholder 4">
            <a:extLst>
              <a:ext uri="{FF2B5EF4-FFF2-40B4-BE49-F238E27FC236}">
                <a16:creationId xmlns:a16="http://schemas.microsoft.com/office/drawing/2014/main" id="{B3610B7A-731F-489E-A0FA-C2BBD0AA6C1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993D833-0066-45F1-B74C-B5937327CF39}"/>
              </a:ext>
            </a:extLst>
          </p:cNvPr>
          <p:cNvSpPr>
            <a:spLocks noGrp="1"/>
          </p:cNvSpPr>
          <p:nvPr>
            <p:ph type="sldNum" sz="quarter" idx="12"/>
          </p:nvPr>
        </p:nvSpPr>
        <p:spPr/>
        <p:txBody>
          <a:bodyPr/>
          <a:lstStyle/>
          <a:p>
            <a:fld id="{4082D47A-1005-4B84-8161-05DF39933EF6}" type="slidenum">
              <a:rPr lang="en-US" smtClean="0"/>
              <a:t>‹#›</a:t>
            </a:fld>
            <a:endParaRPr lang="en-US"/>
          </a:p>
        </p:txBody>
      </p:sp>
    </p:spTree>
    <p:extLst>
      <p:ext uri="{BB962C8B-B14F-4D97-AF65-F5344CB8AC3E}">
        <p14:creationId xmlns:p14="http://schemas.microsoft.com/office/powerpoint/2010/main" val="300806451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71E20E-6333-49E2-8A52-EF9B8F18ECB0}"/>
              </a:ext>
            </a:extLst>
          </p:cNvPr>
          <p:cNvSpPr>
            <a:spLocks noGrp="1"/>
          </p:cNvSpPr>
          <p:nvPr>
            <p:ph type="title"/>
          </p:nvPr>
        </p:nvSpPr>
        <p:spPr>
          <a:xfrm>
            <a:off x="848530" y="1743775"/>
            <a:ext cx="10726460" cy="2909528"/>
          </a:xfrm>
        </p:spPr>
        <p:txBody>
          <a:bodyPr anchor="b"/>
          <a:lstStyle>
            <a:lvl1pPr>
              <a:defRPr sz="6119"/>
            </a:lvl1pPr>
          </a:lstStyle>
          <a:p>
            <a:r>
              <a:rPr lang="en-US"/>
              <a:t>Click to edit Master title style</a:t>
            </a:r>
          </a:p>
        </p:txBody>
      </p:sp>
      <p:sp>
        <p:nvSpPr>
          <p:cNvPr id="3" name="Text Placeholder 2">
            <a:extLst>
              <a:ext uri="{FF2B5EF4-FFF2-40B4-BE49-F238E27FC236}">
                <a16:creationId xmlns:a16="http://schemas.microsoft.com/office/drawing/2014/main" id="{6582819C-9521-40BD-8AC1-CEA6CE0FE9C7}"/>
              </a:ext>
            </a:extLst>
          </p:cNvPr>
          <p:cNvSpPr>
            <a:spLocks noGrp="1"/>
          </p:cNvSpPr>
          <p:nvPr>
            <p:ph type="body" idx="1"/>
          </p:nvPr>
        </p:nvSpPr>
        <p:spPr>
          <a:xfrm>
            <a:off x="848530" y="4680828"/>
            <a:ext cx="10726460" cy="1530052"/>
          </a:xfrm>
        </p:spPr>
        <p:txBody>
          <a:bodyPr/>
          <a:lstStyle>
            <a:lvl1pPr marL="0" indent="0">
              <a:buNone/>
              <a:defRPr sz="2448">
                <a:solidFill>
                  <a:schemeClr val="tx1">
                    <a:tint val="75000"/>
                  </a:schemeClr>
                </a:solidFill>
              </a:defRPr>
            </a:lvl1pPr>
            <a:lvl2pPr marL="466298" indent="0">
              <a:buNone/>
              <a:defRPr sz="2040">
                <a:solidFill>
                  <a:schemeClr val="tx1">
                    <a:tint val="75000"/>
                  </a:schemeClr>
                </a:solidFill>
              </a:defRPr>
            </a:lvl2pPr>
            <a:lvl3pPr marL="932597" indent="0">
              <a:buNone/>
              <a:defRPr sz="1836">
                <a:solidFill>
                  <a:schemeClr val="tx1">
                    <a:tint val="75000"/>
                  </a:schemeClr>
                </a:solidFill>
              </a:defRPr>
            </a:lvl3pPr>
            <a:lvl4pPr marL="1398895" indent="0">
              <a:buNone/>
              <a:defRPr sz="1632">
                <a:solidFill>
                  <a:schemeClr val="tx1">
                    <a:tint val="75000"/>
                  </a:schemeClr>
                </a:solidFill>
              </a:defRPr>
            </a:lvl4pPr>
            <a:lvl5pPr marL="1865193" indent="0">
              <a:buNone/>
              <a:defRPr sz="1632">
                <a:solidFill>
                  <a:schemeClr val="tx1">
                    <a:tint val="75000"/>
                  </a:schemeClr>
                </a:solidFill>
              </a:defRPr>
            </a:lvl5pPr>
            <a:lvl6pPr marL="2331491" indent="0">
              <a:buNone/>
              <a:defRPr sz="1632">
                <a:solidFill>
                  <a:schemeClr val="tx1">
                    <a:tint val="75000"/>
                  </a:schemeClr>
                </a:solidFill>
              </a:defRPr>
            </a:lvl6pPr>
            <a:lvl7pPr marL="2797790" indent="0">
              <a:buNone/>
              <a:defRPr sz="1632">
                <a:solidFill>
                  <a:schemeClr val="tx1">
                    <a:tint val="75000"/>
                  </a:schemeClr>
                </a:solidFill>
              </a:defRPr>
            </a:lvl7pPr>
            <a:lvl8pPr marL="3264088" indent="0">
              <a:buNone/>
              <a:defRPr sz="1632">
                <a:solidFill>
                  <a:schemeClr val="tx1">
                    <a:tint val="75000"/>
                  </a:schemeClr>
                </a:solidFill>
              </a:defRPr>
            </a:lvl8pPr>
            <a:lvl9pPr marL="3730386" indent="0">
              <a:buNone/>
              <a:defRPr sz="1632">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2A8E2444-DC8B-4F7D-B585-928610C8FE92}"/>
              </a:ext>
            </a:extLst>
          </p:cNvPr>
          <p:cNvSpPr>
            <a:spLocks noGrp="1"/>
          </p:cNvSpPr>
          <p:nvPr>
            <p:ph type="dt" sz="half" idx="10"/>
          </p:nvPr>
        </p:nvSpPr>
        <p:spPr/>
        <p:txBody>
          <a:bodyPr/>
          <a:lstStyle/>
          <a:p>
            <a:fld id="{554BBA5F-F4A4-4054-BC19-79A456067059}" type="datetimeFigureOut">
              <a:rPr lang="en-US" smtClean="0"/>
              <a:t>10/30/2018</a:t>
            </a:fld>
            <a:endParaRPr lang="en-US"/>
          </a:p>
        </p:txBody>
      </p:sp>
      <p:sp>
        <p:nvSpPr>
          <p:cNvPr id="5" name="Footer Placeholder 4">
            <a:extLst>
              <a:ext uri="{FF2B5EF4-FFF2-40B4-BE49-F238E27FC236}">
                <a16:creationId xmlns:a16="http://schemas.microsoft.com/office/drawing/2014/main" id="{BC7717B4-0CE0-46D0-AAA1-C47BBA40F5C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0C8C70-5A4F-4D94-BA52-5514C6181B01}"/>
              </a:ext>
            </a:extLst>
          </p:cNvPr>
          <p:cNvSpPr>
            <a:spLocks noGrp="1"/>
          </p:cNvSpPr>
          <p:nvPr>
            <p:ph type="sldNum" sz="quarter" idx="12"/>
          </p:nvPr>
        </p:nvSpPr>
        <p:spPr/>
        <p:txBody>
          <a:bodyPr/>
          <a:lstStyle/>
          <a:p>
            <a:fld id="{4082D47A-1005-4B84-8161-05DF39933EF6}" type="slidenum">
              <a:rPr lang="en-US" smtClean="0"/>
              <a:t>‹#›</a:t>
            </a:fld>
            <a:endParaRPr lang="en-US"/>
          </a:p>
        </p:txBody>
      </p:sp>
    </p:spTree>
    <p:extLst>
      <p:ext uri="{BB962C8B-B14F-4D97-AF65-F5344CB8AC3E}">
        <p14:creationId xmlns:p14="http://schemas.microsoft.com/office/powerpoint/2010/main" val="62322808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AA451A-F3AB-4CAF-BEDF-ABDC2BCB917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87B8860-B70C-4045-881F-78C00AAF671A}"/>
              </a:ext>
            </a:extLst>
          </p:cNvPr>
          <p:cNvSpPr>
            <a:spLocks noGrp="1"/>
          </p:cNvSpPr>
          <p:nvPr>
            <p:ph sz="half" idx="1"/>
          </p:nvPr>
        </p:nvSpPr>
        <p:spPr>
          <a:xfrm>
            <a:off x="855008" y="1861968"/>
            <a:ext cx="5285502" cy="44379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836C85D-00BD-4836-91C0-95D6F5751DB2}"/>
              </a:ext>
            </a:extLst>
          </p:cNvPr>
          <p:cNvSpPr>
            <a:spLocks noGrp="1"/>
          </p:cNvSpPr>
          <p:nvPr>
            <p:ph sz="half" idx="2"/>
          </p:nvPr>
        </p:nvSpPr>
        <p:spPr>
          <a:xfrm>
            <a:off x="6295965" y="1861968"/>
            <a:ext cx="5285502" cy="44379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0932CF7-D2E2-48DC-B392-D507FAFBF8DD}"/>
              </a:ext>
            </a:extLst>
          </p:cNvPr>
          <p:cNvSpPr>
            <a:spLocks noGrp="1"/>
          </p:cNvSpPr>
          <p:nvPr>
            <p:ph type="dt" sz="half" idx="10"/>
          </p:nvPr>
        </p:nvSpPr>
        <p:spPr/>
        <p:txBody>
          <a:bodyPr/>
          <a:lstStyle/>
          <a:p>
            <a:fld id="{554BBA5F-F4A4-4054-BC19-79A456067059}" type="datetimeFigureOut">
              <a:rPr lang="en-US" smtClean="0"/>
              <a:t>10/30/2018</a:t>
            </a:fld>
            <a:endParaRPr lang="en-US"/>
          </a:p>
        </p:txBody>
      </p:sp>
      <p:sp>
        <p:nvSpPr>
          <p:cNvPr id="6" name="Footer Placeholder 5">
            <a:extLst>
              <a:ext uri="{FF2B5EF4-FFF2-40B4-BE49-F238E27FC236}">
                <a16:creationId xmlns:a16="http://schemas.microsoft.com/office/drawing/2014/main" id="{AD006238-38D0-47D0-AD3C-D8D952BFBB8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F314782-F273-4558-8BFE-39433767A1D3}"/>
              </a:ext>
            </a:extLst>
          </p:cNvPr>
          <p:cNvSpPr>
            <a:spLocks noGrp="1"/>
          </p:cNvSpPr>
          <p:nvPr>
            <p:ph type="sldNum" sz="quarter" idx="12"/>
          </p:nvPr>
        </p:nvSpPr>
        <p:spPr/>
        <p:txBody>
          <a:bodyPr/>
          <a:lstStyle/>
          <a:p>
            <a:fld id="{4082D47A-1005-4B84-8161-05DF39933EF6}" type="slidenum">
              <a:rPr lang="en-US" smtClean="0"/>
              <a:t>‹#›</a:t>
            </a:fld>
            <a:endParaRPr lang="en-US"/>
          </a:p>
        </p:txBody>
      </p:sp>
    </p:spTree>
    <p:extLst>
      <p:ext uri="{BB962C8B-B14F-4D97-AF65-F5344CB8AC3E}">
        <p14:creationId xmlns:p14="http://schemas.microsoft.com/office/powerpoint/2010/main" val="343594852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8CB95D-BEE2-461C-95BA-7B8C3D9A8DA0}"/>
              </a:ext>
            </a:extLst>
          </p:cNvPr>
          <p:cNvSpPr>
            <a:spLocks noGrp="1"/>
          </p:cNvSpPr>
          <p:nvPr>
            <p:ph type="title"/>
          </p:nvPr>
        </p:nvSpPr>
        <p:spPr>
          <a:xfrm>
            <a:off x="856627" y="372394"/>
            <a:ext cx="10726460" cy="1351952"/>
          </a:xfrm>
        </p:spPr>
        <p:txBody>
          <a:bodyPr/>
          <a:lstStyle/>
          <a:p>
            <a:r>
              <a:rPr lang="en-US"/>
              <a:t>Click to edit Master title style</a:t>
            </a:r>
          </a:p>
        </p:txBody>
      </p:sp>
      <p:sp>
        <p:nvSpPr>
          <p:cNvPr id="3" name="Text Placeholder 2">
            <a:extLst>
              <a:ext uri="{FF2B5EF4-FFF2-40B4-BE49-F238E27FC236}">
                <a16:creationId xmlns:a16="http://schemas.microsoft.com/office/drawing/2014/main" id="{C434F9CC-A3B6-4DDF-825E-CCED16E71E7C}"/>
              </a:ext>
            </a:extLst>
          </p:cNvPr>
          <p:cNvSpPr>
            <a:spLocks noGrp="1"/>
          </p:cNvSpPr>
          <p:nvPr>
            <p:ph type="body" idx="1"/>
          </p:nvPr>
        </p:nvSpPr>
        <p:spPr>
          <a:xfrm>
            <a:off x="856628" y="1714631"/>
            <a:ext cx="5261211"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Edit Master text styles</a:t>
            </a:r>
          </a:p>
        </p:txBody>
      </p:sp>
      <p:sp>
        <p:nvSpPr>
          <p:cNvPr id="4" name="Content Placeholder 3">
            <a:extLst>
              <a:ext uri="{FF2B5EF4-FFF2-40B4-BE49-F238E27FC236}">
                <a16:creationId xmlns:a16="http://schemas.microsoft.com/office/drawing/2014/main" id="{9F87611F-2324-49FA-BF95-873972E0D219}"/>
              </a:ext>
            </a:extLst>
          </p:cNvPr>
          <p:cNvSpPr>
            <a:spLocks noGrp="1"/>
          </p:cNvSpPr>
          <p:nvPr>
            <p:ph sz="half" idx="2"/>
          </p:nvPr>
        </p:nvSpPr>
        <p:spPr>
          <a:xfrm>
            <a:off x="856628" y="2554944"/>
            <a:ext cx="5261211" cy="375793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8584755-6BF5-4767-84A3-A55A1CB98E9D}"/>
              </a:ext>
            </a:extLst>
          </p:cNvPr>
          <p:cNvSpPr>
            <a:spLocks noGrp="1"/>
          </p:cNvSpPr>
          <p:nvPr>
            <p:ph type="body" sz="quarter" idx="3"/>
          </p:nvPr>
        </p:nvSpPr>
        <p:spPr>
          <a:xfrm>
            <a:off x="6295965" y="1714631"/>
            <a:ext cx="5287122"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Edit Master text styles</a:t>
            </a:r>
          </a:p>
        </p:txBody>
      </p:sp>
      <p:sp>
        <p:nvSpPr>
          <p:cNvPr id="6" name="Content Placeholder 5">
            <a:extLst>
              <a:ext uri="{FF2B5EF4-FFF2-40B4-BE49-F238E27FC236}">
                <a16:creationId xmlns:a16="http://schemas.microsoft.com/office/drawing/2014/main" id="{919CE7B5-EEA7-41D7-A6E8-36262EDAD11C}"/>
              </a:ext>
            </a:extLst>
          </p:cNvPr>
          <p:cNvSpPr>
            <a:spLocks noGrp="1"/>
          </p:cNvSpPr>
          <p:nvPr>
            <p:ph sz="quarter" idx="4"/>
          </p:nvPr>
        </p:nvSpPr>
        <p:spPr>
          <a:xfrm>
            <a:off x="6295965" y="2554944"/>
            <a:ext cx="5287122" cy="375793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415E6EB-DCB0-4801-A7F3-07E6E7CD79BC}"/>
              </a:ext>
            </a:extLst>
          </p:cNvPr>
          <p:cNvSpPr>
            <a:spLocks noGrp="1"/>
          </p:cNvSpPr>
          <p:nvPr>
            <p:ph type="dt" sz="half" idx="10"/>
          </p:nvPr>
        </p:nvSpPr>
        <p:spPr/>
        <p:txBody>
          <a:bodyPr/>
          <a:lstStyle/>
          <a:p>
            <a:fld id="{554BBA5F-F4A4-4054-BC19-79A456067059}" type="datetimeFigureOut">
              <a:rPr lang="en-US" smtClean="0"/>
              <a:t>10/30/2018</a:t>
            </a:fld>
            <a:endParaRPr lang="en-US"/>
          </a:p>
        </p:txBody>
      </p:sp>
      <p:sp>
        <p:nvSpPr>
          <p:cNvPr id="8" name="Footer Placeholder 7">
            <a:extLst>
              <a:ext uri="{FF2B5EF4-FFF2-40B4-BE49-F238E27FC236}">
                <a16:creationId xmlns:a16="http://schemas.microsoft.com/office/drawing/2014/main" id="{CD60636B-D746-46A0-81A9-5706CB80EF9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A5DC22A-485D-43A0-8133-C17A744FD72E}"/>
              </a:ext>
            </a:extLst>
          </p:cNvPr>
          <p:cNvSpPr>
            <a:spLocks noGrp="1"/>
          </p:cNvSpPr>
          <p:nvPr>
            <p:ph type="sldNum" sz="quarter" idx="12"/>
          </p:nvPr>
        </p:nvSpPr>
        <p:spPr/>
        <p:txBody>
          <a:bodyPr/>
          <a:lstStyle/>
          <a:p>
            <a:fld id="{4082D47A-1005-4B84-8161-05DF39933EF6}" type="slidenum">
              <a:rPr lang="en-US" smtClean="0"/>
              <a:t>‹#›</a:t>
            </a:fld>
            <a:endParaRPr lang="en-US"/>
          </a:p>
        </p:txBody>
      </p:sp>
    </p:spTree>
    <p:extLst>
      <p:ext uri="{BB962C8B-B14F-4D97-AF65-F5344CB8AC3E}">
        <p14:creationId xmlns:p14="http://schemas.microsoft.com/office/powerpoint/2010/main" val="422274743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78FBC8-6C47-4581-840A-D42E6B37EA3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4E090EA-A02F-40DC-B2D1-1491382E89EE}"/>
              </a:ext>
            </a:extLst>
          </p:cNvPr>
          <p:cNvSpPr>
            <a:spLocks noGrp="1"/>
          </p:cNvSpPr>
          <p:nvPr>
            <p:ph type="dt" sz="half" idx="10"/>
          </p:nvPr>
        </p:nvSpPr>
        <p:spPr/>
        <p:txBody>
          <a:bodyPr/>
          <a:lstStyle/>
          <a:p>
            <a:fld id="{554BBA5F-F4A4-4054-BC19-79A456067059}" type="datetimeFigureOut">
              <a:rPr lang="en-US" smtClean="0"/>
              <a:t>10/30/2018</a:t>
            </a:fld>
            <a:endParaRPr lang="en-US"/>
          </a:p>
        </p:txBody>
      </p:sp>
      <p:sp>
        <p:nvSpPr>
          <p:cNvPr id="4" name="Footer Placeholder 3">
            <a:extLst>
              <a:ext uri="{FF2B5EF4-FFF2-40B4-BE49-F238E27FC236}">
                <a16:creationId xmlns:a16="http://schemas.microsoft.com/office/drawing/2014/main" id="{58CEE7D0-0E1E-47A3-9633-C8B3F7D4A35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26E8CEB-C040-4BC9-91FC-F8FA88393927}"/>
              </a:ext>
            </a:extLst>
          </p:cNvPr>
          <p:cNvSpPr>
            <a:spLocks noGrp="1"/>
          </p:cNvSpPr>
          <p:nvPr>
            <p:ph type="sldNum" sz="quarter" idx="12"/>
          </p:nvPr>
        </p:nvSpPr>
        <p:spPr/>
        <p:txBody>
          <a:bodyPr/>
          <a:lstStyle/>
          <a:p>
            <a:fld id="{4082D47A-1005-4B84-8161-05DF39933EF6}" type="slidenum">
              <a:rPr lang="en-US" smtClean="0"/>
              <a:t>‹#›</a:t>
            </a:fld>
            <a:endParaRPr lang="en-US"/>
          </a:p>
        </p:txBody>
      </p:sp>
    </p:spTree>
    <p:extLst>
      <p:ext uri="{BB962C8B-B14F-4D97-AF65-F5344CB8AC3E}">
        <p14:creationId xmlns:p14="http://schemas.microsoft.com/office/powerpoint/2010/main" val="24295775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8" name="Text Placeholder 3">
            <a:extLst>
              <a:ext uri="{FF2B5EF4-FFF2-40B4-BE49-F238E27FC236}">
                <a16:creationId xmlns:a16="http://schemas.microsoft.com/office/drawing/2014/main" id="{198098C7-5F29-497B-9B6F-3FEC5E323481}"/>
              </a:ext>
            </a:extLst>
          </p:cNvPr>
          <p:cNvSpPr>
            <a:spLocks noGrp="1"/>
          </p:cNvSpPr>
          <p:nvPr>
            <p:ph idx="28" hasCustomPrompt="1"/>
          </p:nvPr>
        </p:nvSpPr>
        <p:spPr>
          <a:xfrm>
            <a:off x="6313102" y="54665"/>
            <a:ext cx="6109446" cy="692497"/>
          </a:xfrm>
          <a:prstGeom prst="rect">
            <a:avLst/>
          </a:prstGeom>
        </p:spPr>
        <p:txBody>
          <a:bodyPr vert="horz" wrap="square" lIns="146304" tIns="91440" rIns="146304" bIns="91440" rtlCol="0">
            <a:spAutoFit/>
          </a:bodyPr>
          <a:lstStyle>
            <a:lvl1pPr>
              <a:defRPr sz="2200">
                <a:solidFill>
                  <a:schemeClr val="tx1"/>
                </a:solidFill>
                <a:latin typeface="+mj-lt"/>
              </a:defRPr>
            </a:lvl1pPr>
            <a:lvl2pPr marL="31750" indent="0">
              <a:buNone/>
              <a:defRPr sz="1200"/>
            </a:lvl2pPr>
            <a:lvl3pPr marL="546100" indent="-228600">
              <a:defRPr sz="1200"/>
            </a:lvl3pPr>
            <a:lvl4pPr marL="801688" indent="-228600">
              <a:tabLst/>
              <a:defRPr sz="1100"/>
            </a:lvl4pPr>
            <a:lvl5pPr marL="977900" indent="-228600">
              <a:defRPr sz="1000"/>
            </a:lvl5pPr>
          </a:lstStyle>
          <a:p>
            <a:pPr lvl="0"/>
            <a:r>
              <a:rPr lang="en-US" dirty="0"/>
              <a:t>Edit Master text styles</a:t>
            </a:r>
          </a:p>
          <a:p>
            <a:pPr lvl="1"/>
            <a:r>
              <a:rPr lang="en-US" dirty="0"/>
              <a:t>Second level</a:t>
            </a:r>
          </a:p>
        </p:txBody>
      </p:sp>
      <p:sp>
        <p:nvSpPr>
          <p:cNvPr id="9" name="Title Placeholder 1">
            <a:extLst>
              <a:ext uri="{FF2B5EF4-FFF2-40B4-BE49-F238E27FC236}">
                <a16:creationId xmlns:a16="http://schemas.microsoft.com/office/drawing/2014/main" id="{AA0841AD-85B0-4746-957C-A52723054144}"/>
              </a:ext>
            </a:extLst>
          </p:cNvPr>
          <p:cNvSpPr>
            <a:spLocks noGrp="1"/>
          </p:cNvSpPr>
          <p:nvPr>
            <p:ph type="title"/>
          </p:nvPr>
        </p:nvSpPr>
        <p:spPr>
          <a:xfrm>
            <a:off x="103371" y="54665"/>
            <a:ext cx="6209731" cy="858128"/>
          </a:xfrm>
          <a:prstGeom prst="rect">
            <a:avLst/>
          </a:prstGeom>
        </p:spPr>
        <p:txBody>
          <a:bodyPr vert="horz" wrap="square" lIns="146304" tIns="91440" rIns="146304" bIns="91440" rtlCol="0" anchor="t">
            <a:noAutofit/>
          </a:bodyPr>
          <a:lstStyle/>
          <a:p>
            <a:r>
              <a:rPr lang="en-US" dirty="0"/>
              <a:t>Click to edit Master title style</a:t>
            </a:r>
          </a:p>
        </p:txBody>
      </p:sp>
      <p:sp>
        <p:nvSpPr>
          <p:cNvPr id="5" name="Rectangle 4">
            <a:extLst>
              <a:ext uri="{FF2B5EF4-FFF2-40B4-BE49-F238E27FC236}">
                <a16:creationId xmlns:a16="http://schemas.microsoft.com/office/drawing/2014/main" id="{8BBA4FF9-C2D5-453F-BA5E-1C7015D26E08}"/>
              </a:ext>
            </a:extLst>
          </p:cNvPr>
          <p:cNvSpPr/>
          <p:nvPr userDrawn="1"/>
        </p:nvSpPr>
        <p:spPr>
          <a:xfrm>
            <a:off x="2703" y="6738868"/>
            <a:ext cx="1725152" cy="261610"/>
          </a:xfrm>
          <a:prstGeom prst="rect">
            <a:avLst/>
          </a:prstGeom>
        </p:spPr>
        <p:txBody>
          <a:bodyPr wrap="none">
            <a:spAutoFit/>
          </a:bodyPr>
          <a:lstStyle/>
          <a:p>
            <a:r>
              <a:rPr lang="en-NZ" sz="1100" b="1" dirty="0"/>
              <a:t>Microsoft Confidential</a:t>
            </a:r>
            <a:endParaRPr lang="en-NZ" sz="1100" dirty="0"/>
          </a:p>
        </p:txBody>
      </p:sp>
    </p:spTree>
    <p:extLst>
      <p:ext uri="{BB962C8B-B14F-4D97-AF65-F5344CB8AC3E}">
        <p14:creationId xmlns:p14="http://schemas.microsoft.com/office/powerpoint/2010/main" val="1662593418"/>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5DB4A34-D774-49BB-BE77-85D7F007413B}"/>
              </a:ext>
            </a:extLst>
          </p:cNvPr>
          <p:cNvSpPr>
            <a:spLocks noGrp="1"/>
          </p:cNvSpPr>
          <p:nvPr>
            <p:ph type="dt" sz="half" idx="10"/>
          </p:nvPr>
        </p:nvSpPr>
        <p:spPr/>
        <p:txBody>
          <a:bodyPr/>
          <a:lstStyle/>
          <a:p>
            <a:fld id="{554BBA5F-F4A4-4054-BC19-79A456067059}" type="datetimeFigureOut">
              <a:rPr lang="en-US" smtClean="0"/>
              <a:t>10/30/2018</a:t>
            </a:fld>
            <a:endParaRPr lang="en-US"/>
          </a:p>
        </p:txBody>
      </p:sp>
      <p:sp>
        <p:nvSpPr>
          <p:cNvPr id="3" name="Footer Placeholder 2">
            <a:extLst>
              <a:ext uri="{FF2B5EF4-FFF2-40B4-BE49-F238E27FC236}">
                <a16:creationId xmlns:a16="http://schemas.microsoft.com/office/drawing/2014/main" id="{22CD640B-6952-4077-94E2-2A7E6E9396F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8F1ADE7-731A-4611-AB94-26D65C248083}"/>
              </a:ext>
            </a:extLst>
          </p:cNvPr>
          <p:cNvSpPr>
            <a:spLocks noGrp="1"/>
          </p:cNvSpPr>
          <p:nvPr>
            <p:ph type="sldNum" sz="quarter" idx="12"/>
          </p:nvPr>
        </p:nvSpPr>
        <p:spPr/>
        <p:txBody>
          <a:bodyPr/>
          <a:lstStyle/>
          <a:p>
            <a:fld id="{4082D47A-1005-4B84-8161-05DF39933EF6}" type="slidenum">
              <a:rPr lang="en-US" smtClean="0"/>
              <a:t>‹#›</a:t>
            </a:fld>
            <a:endParaRPr lang="en-US"/>
          </a:p>
        </p:txBody>
      </p:sp>
    </p:spTree>
    <p:extLst>
      <p:ext uri="{BB962C8B-B14F-4D97-AF65-F5344CB8AC3E}">
        <p14:creationId xmlns:p14="http://schemas.microsoft.com/office/powerpoint/2010/main" val="354188199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380A02-3371-4C72-86B3-D67294D3C971}"/>
              </a:ext>
            </a:extLst>
          </p:cNvPr>
          <p:cNvSpPr>
            <a:spLocks noGrp="1"/>
          </p:cNvSpPr>
          <p:nvPr>
            <p:ph type="title"/>
          </p:nvPr>
        </p:nvSpPr>
        <p:spPr>
          <a:xfrm>
            <a:off x="856628" y="466302"/>
            <a:ext cx="4011087" cy="1632056"/>
          </a:xfrm>
        </p:spPr>
        <p:txBody>
          <a:bodyPr anchor="b"/>
          <a:lstStyle>
            <a:lvl1pPr>
              <a:defRPr sz="3264"/>
            </a:lvl1pPr>
          </a:lstStyle>
          <a:p>
            <a:r>
              <a:rPr lang="en-US"/>
              <a:t>Click to edit Master title style</a:t>
            </a:r>
          </a:p>
        </p:txBody>
      </p:sp>
      <p:sp>
        <p:nvSpPr>
          <p:cNvPr id="3" name="Content Placeholder 2">
            <a:extLst>
              <a:ext uri="{FF2B5EF4-FFF2-40B4-BE49-F238E27FC236}">
                <a16:creationId xmlns:a16="http://schemas.microsoft.com/office/drawing/2014/main" id="{46840A4E-3A36-4652-AB3B-1BFE244EE40C}"/>
              </a:ext>
            </a:extLst>
          </p:cNvPr>
          <p:cNvSpPr>
            <a:spLocks noGrp="1"/>
          </p:cNvSpPr>
          <p:nvPr>
            <p:ph idx="1"/>
          </p:nvPr>
        </p:nvSpPr>
        <p:spPr>
          <a:xfrm>
            <a:off x="5287122" y="1007083"/>
            <a:ext cx="6295965" cy="4970646"/>
          </a:xfrm>
        </p:spPr>
        <p:txBody>
          <a:bodyPr/>
          <a:lstStyle>
            <a:lvl1pPr>
              <a:defRPr sz="3264"/>
            </a:lvl1pPr>
            <a:lvl2pPr>
              <a:defRPr sz="2856"/>
            </a:lvl2pPr>
            <a:lvl3pPr>
              <a:defRPr sz="2448"/>
            </a:lvl3pPr>
            <a:lvl4pPr>
              <a:defRPr sz="2040"/>
            </a:lvl4pPr>
            <a:lvl5pPr>
              <a:defRPr sz="2040"/>
            </a:lvl5pPr>
            <a:lvl6pPr>
              <a:defRPr sz="2040"/>
            </a:lvl6pPr>
            <a:lvl7pPr>
              <a:defRPr sz="2040"/>
            </a:lvl7pPr>
            <a:lvl8pPr>
              <a:defRPr sz="2040"/>
            </a:lvl8pPr>
            <a:lvl9pPr>
              <a:defRPr sz="204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C7ACF3F-D782-4A05-B42C-BFCF66451A9F}"/>
              </a:ext>
            </a:extLst>
          </p:cNvPr>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Edit Master text styles</a:t>
            </a:r>
          </a:p>
        </p:txBody>
      </p:sp>
      <p:sp>
        <p:nvSpPr>
          <p:cNvPr id="5" name="Date Placeholder 4">
            <a:extLst>
              <a:ext uri="{FF2B5EF4-FFF2-40B4-BE49-F238E27FC236}">
                <a16:creationId xmlns:a16="http://schemas.microsoft.com/office/drawing/2014/main" id="{298588CF-3B43-4BD6-A56B-53D7C6A4BA68}"/>
              </a:ext>
            </a:extLst>
          </p:cNvPr>
          <p:cNvSpPr>
            <a:spLocks noGrp="1"/>
          </p:cNvSpPr>
          <p:nvPr>
            <p:ph type="dt" sz="half" idx="10"/>
          </p:nvPr>
        </p:nvSpPr>
        <p:spPr/>
        <p:txBody>
          <a:bodyPr/>
          <a:lstStyle/>
          <a:p>
            <a:fld id="{554BBA5F-F4A4-4054-BC19-79A456067059}" type="datetimeFigureOut">
              <a:rPr lang="en-US" smtClean="0"/>
              <a:t>10/30/2018</a:t>
            </a:fld>
            <a:endParaRPr lang="en-US"/>
          </a:p>
        </p:txBody>
      </p:sp>
      <p:sp>
        <p:nvSpPr>
          <p:cNvPr id="6" name="Footer Placeholder 5">
            <a:extLst>
              <a:ext uri="{FF2B5EF4-FFF2-40B4-BE49-F238E27FC236}">
                <a16:creationId xmlns:a16="http://schemas.microsoft.com/office/drawing/2014/main" id="{63CE48EA-290F-40C2-B980-B74F392F230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F8295C8-F6E5-40BA-8859-05C45B77487C}"/>
              </a:ext>
            </a:extLst>
          </p:cNvPr>
          <p:cNvSpPr>
            <a:spLocks noGrp="1"/>
          </p:cNvSpPr>
          <p:nvPr>
            <p:ph type="sldNum" sz="quarter" idx="12"/>
          </p:nvPr>
        </p:nvSpPr>
        <p:spPr/>
        <p:txBody>
          <a:bodyPr/>
          <a:lstStyle/>
          <a:p>
            <a:fld id="{4082D47A-1005-4B84-8161-05DF39933EF6}" type="slidenum">
              <a:rPr lang="en-US" smtClean="0"/>
              <a:t>‹#›</a:t>
            </a:fld>
            <a:endParaRPr lang="en-US"/>
          </a:p>
        </p:txBody>
      </p:sp>
    </p:spTree>
    <p:extLst>
      <p:ext uri="{BB962C8B-B14F-4D97-AF65-F5344CB8AC3E}">
        <p14:creationId xmlns:p14="http://schemas.microsoft.com/office/powerpoint/2010/main" val="124970070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EBB95-3D00-48FE-B108-F0ABD8AAF953}"/>
              </a:ext>
            </a:extLst>
          </p:cNvPr>
          <p:cNvSpPr>
            <a:spLocks noGrp="1"/>
          </p:cNvSpPr>
          <p:nvPr>
            <p:ph type="title"/>
          </p:nvPr>
        </p:nvSpPr>
        <p:spPr>
          <a:xfrm>
            <a:off x="856628" y="466302"/>
            <a:ext cx="4011087" cy="1632056"/>
          </a:xfrm>
        </p:spPr>
        <p:txBody>
          <a:bodyPr anchor="b"/>
          <a:lstStyle>
            <a:lvl1pPr>
              <a:defRPr sz="3264"/>
            </a:lvl1pPr>
          </a:lstStyle>
          <a:p>
            <a:r>
              <a:rPr lang="en-US"/>
              <a:t>Click to edit Master title style</a:t>
            </a:r>
          </a:p>
        </p:txBody>
      </p:sp>
      <p:sp>
        <p:nvSpPr>
          <p:cNvPr id="3" name="Picture Placeholder 2">
            <a:extLst>
              <a:ext uri="{FF2B5EF4-FFF2-40B4-BE49-F238E27FC236}">
                <a16:creationId xmlns:a16="http://schemas.microsoft.com/office/drawing/2014/main" id="{3382E1C1-4048-4066-A15C-5E996DD0BFCC}"/>
              </a:ext>
            </a:extLst>
          </p:cNvPr>
          <p:cNvSpPr>
            <a:spLocks noGrp="1"/>
          </p:cNvSpPr>
          <p:nvPr>
            <p:ph type="pic" idx="1"/>
          </p:nvPr>
        </p:nvSpPr>
        <p:spPr>
          <a:xfrm>
            <a:off x="5287122" y="1007083"/>
            <a:ext cx="6295965" cy="4970646"/>
          </a:xfrm>
        </p:spPr>
        <p:txBody>
          <a:bodyPr/>
          <a:lstStyle>
            <a:lvl1pPr marL="0" indent="0">
              <a:buNone/>
              <a:defRPr sz="3264"/>
            </a:lvl1pPr>
            <a:lvl2pPr marL="466298" indent="0">
              <a:buNone/>
              <a:defRPr sz="2856"/>
            </a:lvl2pPr>
            <a:lvl3pPr marL="932597" indent="0">
              <a:buNone/>
              <a:defRPr sz="2448"/>
            </a:lvl3pPr>
            <a:lvl4pPr marL="1398895" indent="0">
              <a:buNone/>
              <a:defRPr sz="2040"/>
            </a:lvl4pPr>
            <a:lvl5pPr marL="1865193" indent="0">
              <a:buNone/>
              <a:defRPr sz="2040"/>
            </a:lvl5pPr>
            <a:lvl6pPr marL="2331491" indent="0">
              <a:buNone/>
              <a:defRPr sz="2040"/>
            </a:lvl6pPr>
            <a:lvl7pPr marL="2797790" indent="0">
              <a:buNone/>
              <a:defRPr sz="2040"/>
            </a:lvl7pPr>
            <a:lvl8pPr marL="3264088" indent="0">
              <a:buNone/>
              <a:defRPr sz="2040"/>
            </a:lvl8pPr>
            <a:lvl9pPr marL="3730386" indent="0">
              <a:buNone/>
              <a:defRPr sz="2040"/>
            </a:lvl9pPr>
          </a:lstStyle>
          <a:p>
            <a:endParaRPr lang="en-US"/>
          </a:p>
        </p:txBody>
      </p:sp>
      <p:sp>
        <p:nvSpPr>
          <p:cNvPr id="4" name="Text Placeholder 3">
            <a:extLst>
              <a:ext uri="{FF2B5EF4-FFF2-40B4-BE49-F238E27FC236}">
                <a16:creationId xmlns:a16="http://schemas.microsoft.com/office/drawing/2014/main" id="{DE619581-8B6D-47DA-A001-5536AA03D20C}"/>
              </a:ext>
            </a:extLst>
          </p:cNvPr>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Edit Master text styles</a:t>
            </a:r>
          </a:p>
        </p:txBody>
      </p:sp>
      <p:sp>
        <p:nvSpPr>
          <p:cNvPr id="5" name="Date Placeholder 4">
            <a:extLst>
              <a:ext uri="{FF2B5EF4-FFF2-40B4-BE49-F238E27FC236}">
                <a16:creationId xmlns:a16="http://schemas.microsoft.com/office/drawing/2014/main" id="{113529C4-52C7-4736-BD32-8DBCAE10EA85}"/>
              </a:ext>
            </a:extLst>
          </p:cNvPr>
          <p:cNvSpPr>
            <a:spLocks noGrp="1"/>
          </p:cNvSpPr>
          <p:nvPr>
            <p:ph type="dt" sz="half" idx="10"/>
          </p:nvPr>
        </p:nvSpPr>
        <p:spPr/>
        <p:txBody>
          <a:bodyPr/>
          <a:lstStyle/>
          <a:p>
            <a:fld id="{554BBA5F-F4A4-4054-BC19-79A456067059}" type="datetimeFigureOut">
              <a:rPr lang="en-US" smtClean="0"/>
              <a:t>10/30/2018</a:t>
            </a:fld>
            <a:endParaRPr lang="en-US"/>
          </a:p>
        </p:txBody>
      </p:sp>
      <p:sp>
        <p:nvSpPr>
          <p:cNvPr id="6" name="Footer Placeholder 5">
            <a:extLst>
              <a:ext uri="{FF2B5EF4-FFF2-40B4-BE49-F238E27FC236}">
                <a16:creationId xmlns:a16="http://schemas.microsoft.com/office/drawing/2014/main" id="{42B02ACA-BDDC-4FAD-B25A-BFF178CB533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29DD939-E1A8-454E-B418-08E0AC5E48CC}"/>
              </a:ext>
            </a:extLst>
          </p:cNvPr>
          <p:cNvSpPr>
            <a:spLocks noGrp="1"/>
          </p:cNvSpPr>
          <p:nvPr>
            <p:ph type="sldNum" sz="quarter" idx="12"/>
          </p:nvPr>
        </p:nvSpPr>
        <p:spPr/>
        <p:txBody>
          <a:bodyPr/>
          <a:lstStyle/>
          <a:p>
            <a:fld id="{4082D47A-1005-4B84-8161-05DF39933EF6}" type="slidenum">
              <a:rPr lang="en-US" smtClean="0"/>
              <a:t>‹#›</a:t>
            </a:fld>
            <a:endParaRPr lang="en-US"/>
          </a:p>
        </p:txBody>
      </p:sp>
    </p:spTree>
    <p:extLst>
      <p:ext uri="{BB962C8B-B14F-4D97-AF65-F5344CB8AC3E}">
        <p14:creationId xmlns:p14="http://schemas.microsoft.com/office/powerpoint/2010/main" val="33754569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4AB5DF-1522-45E2-BE25-BC0E7E2C653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6B35605-0251-4B16-8771-5E6EA5F8B282}"/>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40D48EC-0B74-4D5D-B8C3-CBA9DCED6598}"/>
              </a:ext>
            </a:extLst>
          </p:cNvPr>
          <p:cNvSpPr>
            <a:spLocks noGrp="1"/>
          </p:cNvSpPr>
          <p:nvPr>
            <p:ph type="dt" sz="half" idx="10"/>
          </p:nvPr>
        </p:nvSpPr>
        <p:spPr/>
        <p:txBody>
          <a:bodyPr/>
          <a:lstStyle/>
          <a:p>
            <a:fld id="{554BBA5F-F4A4-4054-BC19-79A456067059}" type="datetimeFigureOut">
              <a:rPr lang="en-US" smtClean="0"/>
              <a:t>10/30/2018</a:t>
            </a:fld>
            <a:endParaRPr lang="en-US"/>
          </a:p>
        </p:txBody>
      </p:sp>
      <p:sp>
        <p:nvSpPr>
          <p:cNvPr id="5" name="Footer Placeholder 4">
            <a:extLst>
              <a:ext uri="{FF2B5EF4-FFF2-40B4-BE49-F238E27FC236}">
                <a16:creationId xmlns:a16="http://schemas.microsoft.com/office/drawing/2014/main" id="{6A56F900-8C8F-4049-80F8-E374A58B111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AE5F475-F498-4CDD-90D6-A45E04218B06}"/>
              </a:ext>
            </a:extLst>
          </p:cNvPr>
          <p:cNvSpPr>
            <a:spLocks noGrp="1"/>
          </p:cNvSpPr>
          <p:nvPr>
            <p:ph type="sldNum" sz="quarter" idx="12"/>
          </p:nvPr>
        </p:nvSpPr>
        <p:spPr/>
        <p:txBody>
          <a:bodyPr/>
          <a:lstStyle/>
          <a:p>
            <a:fld id="{4082D47A-1005-4B84-8161-05DF39933EF6}" type="slidenum">
              <a:rPr lang="en-US" smtClean="0"/>
              <a:t>‹#›</a:t>
            </a:fld>
            <a:endParaRPr lang="en-US"/>
          </a:p>
        </p:txBody>
      </p:sp>
    </p:spTree>
    <p:extLst>
      <p:ext uri="{BB962C8B-B14F-4D97-AF65-F5344CB8AC3E}">
        <p14:creationId xmlns:p14="http://schemas.microsoft.com/office/powerpoint/2010/main" val="319000888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0A0ED7B-EA39-4E89-A596-169DD21F474D}"/>
              </a:ext>
            </a:extLst>
          </p:cNvPr>
          <p:cNvSpPr>
            <a:spLocks noGrp="1"/>
          </p:cNvSpPr>
          <p:nvPr>
            <p:ph type="title" orient="vert"/>
          </p:nvPr>
        </p:nvSpPr>
        <p:spPr>
          <a:xfrm>
            <a:off x="8899852" y="372394"/>
            <a:ext cx="2681615" cy="5927537"/>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05F4566-E5B8-4747-993C-CA56F58BFF28}"/>
              </a:ext>
            </a:extLst>
          </p:cNvPr>
          <p:cNvSpPr>
            <a:spLocks noGrp="1"/>
          </p:cNvSpPr>
          <p:nvPr>
            <p:ph type="body" orient="vert" idx="1"/>
          </p:nvPr>
        </p:nvSpPr>
        <p:spPr>
          <a:xfrm>
            <a:off x="855008" y="372394"/>
            <a:ext cx="7889389" cy="592753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94932E-A500-4003-8AA8-3A3E923C2E59}"/>
              </a:ext>
            </a:extLst>
          </p:cNvPr>
          <p:cNvSpPr>
            <a:spLocks noGrp="1"/>
          </p:cNvSpPr>
          <p:nvPr>
            <p:ph type="dt" sz="half" idx="10"/>
          </p:nvPr>
        </p:nvSpPr>
        <p:spPr/>
        <p:txBody>
          <a:bodyPr/>
          <a:lstStyle/>
          <a:p>
            <a:fld id="{554BBA5F-F4A4-4054-BC19-79A456067059}" type="datetimeFigureOut">
              <a:rPr lang="en-US" smtClean="0"/>
              <a:t>10/30/2018</a:t>
            </a:fld>
            <a:endParaRPr lang="en-US"/>
          </a:p>
        </p:txBody>
      </p:sp>
      <p:sp>
        <p:nvSpPr>
          <p:cNvPr id="5" name="Footer Placeholder 4">
            <a:extLst>
              <a:ext uri="{FF2B5EF4-FFF2-40B4-BE49-F238E27FC236}">
                <a16:creationId xmlns:a16="http://schemas.microsoft.com/office/drawing/2014/main" id="{21652BAF-2C08-4F8F-A25F-14C7A4A32F8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F12AF05-4B83-453F-80A8-BF1DBC853C85}"/>
              </a:ext>
            </a:extLst>
          </p:cNvPr>
          <p:cNvSpPr>
            <a:spLocks noGrp="1"/>
          </p:cNvSpPr>
          <p:nvPr>
            <p:ph type="sldNum" sz="quarter" idx="12"/>
          </p:nvPr>
        </p:nvSpPr>
        <p:spPr/>
        <p:txBody>
          <a:bodyPr/>
          <a:lstStyle/>
          <a:p>
            <a:fld id="{4082D47A-1005-4B84-8161-05DF39933EF6}" type="slidenum">
              <a:rPr lang="en-US" smtClean="0"/>
              <a:t>‹#›</a:t>
            </a:fld>
            <a:endParaRPr lang="en-US"/>
          </a:p>
        </p:txBody>
      </p:sp>
    </p:spTree>
    <p:extLst>
      <p:ext uri="{BB962C8B-B14F-4D97-AF65-F5344CB8AC3E}">
        <p14:creationId xmlns:p14="http://schemas.microsoft.com/office/powerpoint/2010/main" val="372775612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Walk-in 1">
    <p:bg>
      <p:bgPr>
        <a:solidFill>
          <a:schemeClr val="accent2"/>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38F91980-4640-4420-B101-C9BEC37A1070}"/>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
        <p:nvSpPr>
          <p:cNvPr id="8" name="TextBox 7">
            <a:extLst>
              <a:ext uri="{FF2B5EF4-FFF2-40B4-BE49-F238E27FC236}">
                <a16:creationId xmlns:a16="http://schemas.microsoft.com/office/drawing/2014/main" id="{29E379F3-BC61-44ED-8F9B-54F8B85025ED}"/>
              </a:ext>
            </a:extLst>
          </p:cNvPr>
          <p:cNvSpPr txBox="1"/>
          <p:nvPr userDrawn="1"/>
        </p:nvSpPr>
        <p:spPr>
          <a:xfrm>
            <a:off x="598344" y="4302474"/>
            <a:ext cx="1929472" cy="640363"/>
          </a:xfrm>
          <a:prstGeom prst="rect">
            <a:avLst/>
          </a:prstGeom>
          <a:noFill/>
        </p:spPr>
        <p:txBody>
          <a:bodyPr wrap="none" lIns="0" tIns="0" rIns="0" bIns="0" rtlCol="0">
            <a:spAutoFit/>
          </a:bodyPr>
          <a:lstStyle/>
          <a:p>
            <a:pPr algn="l"/>
            <a:r>
              <a:rPr lang="en-US" sz="2040">
                <a:gradFill>
                  <a:gsLst>
                    <a:gs pos="80176">
                      <a:schemeClr val="tx1"/>
                    </a:gs>
                    <a:gs pos="68282">
                      <a:schemeClr val="tx1"/>
                    </a:gs>
                  </a:gsLst>
                  <a:lin ang="5400000" scaled="0"/>
                </a:gradFill>
              </a:rPr>
              <a:t>July 18–20, 2018</a:t>
            </a:r>
          </a:p>
          <a:p>
            <a:pPr algn="l"/>
            <a:r>
              <a:rPr lang="en-US" sz="2040">
                <a:gradFill>
                  <a:gsLst>
                    <a:gs pos="80176">
                      <a:schemeClr val="tx1"/>
                    </a:gs>
                    <a:gs pos="68282">
                      <a:schemeClr val="tx1"/>
                    </a:gs>
                  </a:gsLst>
                  <a:lin ang="5400000" scaled="0"/>
                </a:gradFill>
              </a:rPr>
              <a:t>Las Vegas, NV</a:t>
            </a:r>
          </a:p>
        </p:txBody>
      </p:sp>
      <p:pic>
        <p:nvPicPr>
          <p:cNvPr id="11" name="Picture 10">
            <a:extLst>
              <a:ext uri="{FF2B5EF4-FFF2-40B4-BE49-F238E27FC236}">
                <a16:creationId xmlns:a16="http://schemas.microsoft.com/office/drawing/2014/main" id="{D7ADB113-B00E-4752-81DB-AE332342DDD1}"/>
              </a:ext>
            </a:extLst>
          </p:cNvPr>
          <p:cNvPicPr>
            <a:picLocks noChangeAspect="1"/>
          </p:cNvPicPr>
          <p:nvPr userDrawn="1"/>
        </p:nvPicPr>
        <p:blipFill rotWithShape="1">
          <a:blip r:embed="rId3"/>
          <a:srcRect l="487" t="16931" r="33333" b="24211"/>
          <a:stretch/>
        </p:blipFill>
        <p:spPr bwMode="black">
          <a:xfrm>
            <a:off x="5200347" y="597450"/>
            <a:ext cx="7236127" cy="6397074"/>
          </a:xfrm>
          <a:prstGeom prst="rect">
            <a:avLst/>
          </a:prstGeom>
        </p:spPr>
      </p:pic>
      <p:pic>
        <p:nvPicPr>
          <p:cNvPr id="13" name="Picture 12">
            <a:extLst>
              <a:ext uri="{FF2B5EF4-FFF2-40B4-BE49-F238E27FC236}">
                <a16:creationId xmlns:a16="http://schemas.microsoft.com/office/drawing/2014/main" id="{BEAA312A-DD58-46FD-BCDC-F49B62DD9C5A}"/>
              </a:ext>
            </a:extLst>
          </p:cNvPr>
          <p:cNvPicPr>
            <a:picLocks noChangeAspect="1"/>
          </p:cNvPicPr>
          <p:nvPr userDrawn="1"/>
        </p:nvPicPr>
        <p:blipFill>
          <a:blip r:embed="rId4"/>
          <a:stretch>
            <a:fillRect/>
          </a:stretch>
        </p:blipFill>
        <p:spPr bwMode="black">
          <a:xfrm>
            <a:off x="595915" y="2368773"/>
            <a:ext cx="3072588" cy="1554947"/>
          </a:xfrm>
          <a:prstGeom prst="rect">
            <a:avLst/>
          </a:prstGeom>
        </p:spPr>
      </p:pic>
    </p:spTree>
    <p:extLst>
      <p:ext uri="{BB962C8B-B14F-4D97-AF65-F5344CB8AC3E}">
        <p14:creationId xmlns:p14="http://schemas.microsoft.com/office/powerpoint/2010/main" val="9592363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Walk-in 2">
    <p:bg>
      <p:bgRef idx="1001">
        <a:schemeClr val="bg1"/>
      </p:bgRef>
    </p:bg>
    <p:spTree>
      <p:nvGrpSpPr>
        <p:cNvPr id="1" name=""/>
        <p:cNvGrpSpPr/>
        <p:nvPr/>
      </p:nvGrpSpPr>
      <p:grpSpPr>
        <a:xfrm>
          <a:off x="0" y="0"/>
          <a:ext cx="0" cy="0"/>
          <a:chOff x="0" y="0"/>
          <a:chExt cx="0" cy="0"/>
        </a:xfrm>
      </p:grpSpPr>
      <p:pic>
        <p:nvPicPr>
          <p:cNvPr id="3" name="Picture 2" descr="A group of people sitting in front of a crowd&#10;&#10;Description generated with very high confidence">
            <a:extLst>
              <a:ext uri="{FF2B5EF4-FFF2-40B4-BE49-F238E27FC236}">
                <a16:creationId xmlns:a16="http://schemas.microsoft.com/office/drawing/2014/main" id="{ADC57F9E-658E-424C-9EF1-3587089C95FB}"/>
              </a:ext>
            </a:extLst>
          </p:cNvPr>
          <p:cNvPicPr>
            <a:picLocks noChangeAspect="1"/>
          </p:cNvPicPr>
          <p:nvPr userDrawn="1"/>
        </p:nvPicPr>
        <p:blipFill rotWithShape="1">
          <a:blip r:embed="rId2"/>
          <a:srcRect l="14583" t="10804" r="39161" b="19692"/>
          <a:stretch/>
        </p:blipFill>
        <p:spPr>
          <a:xfrm>
            <a:off x="5440956" y="0"/>
            <a:ext cx="6995518" cy="6994525"/>
          </a:xfrm>
          <a:prstGeom prst="rect">
            <a:avLst/>
          </a:prstGeom>
        </p:spPr>
      </p:pic>
      <p:pic>
        <p:nvPicPr>
          <p:cNvPr id="10" name="MS logo gray - EMF" descr="Microsoft logo, gray text version">
            <a:extLst>
              <a:ext uri="{FF2B5EF4-FFF2-40B4-BE49-F238E27FC236}">
                <a16:creationId xmlns:a16="http://schemas.microsoft.com/office/drawing/2014/main" id="{B802B7FF-9FAE-427A-B679-4364FE2DB5F7}"/>
              </a:ext>
            </a:extLst>
          </p:cNvPr>
          <p:cNvPicPr>
            <a:picLocks noChangeAspect="1"/>
          </p:cNvPicPr>
          <p:nvPr userDrawn="1"/>
        </p:nvPicPr>
        <p:blipFill>
          <a:blip r:embed="rId3"/>
          <a:stretch>
            <a:fillRect/>
          </a:stretch>
        </p:blipFill>
        <p:spPr bwMode="black">
          <a:xfrm>
            <a:off x="595914" y="597450"/>
            <a:ext cx="1393840" cy="298433"/>
          </a:xfrm>
          <a:prstGeom prst="rect">
            <a:avLst/>
          </a:prstGeom>
        </p:spPr>
      </p:pic>
      <p:sp>
        <p:nvSpPr>
          <p:cNvPr id="12" name="TextBox 11">
            <a:extLst>
              <a:ext uri="{FF2B5EF4-FFF2-40B4-BE49-F238E27FC236}">
                <a16:creationId xmlns:a16="http://schemas.microsoft.com/office/drawing/2014/main" id="{4731E8BB-BB76-41F9-856D-368DE9900663}"/>
              </a:ext>
            </a:extLst>
          </p:cNvPr>
          <p:cNvSpPr txBox="1"/>
          <p:nvPr userDrawn="1"/>
        </p:nvSpPr>
        <p:spPr>
          <a:xfrm>
            <a:off x="598344" y="4303055"/>
            <a:ext cx="1929472" cy="640363"/>
          </a:xfrm>
          <a:prstGeom prst="rect">
            <a:avLst/>
          </a:prstGeom>
          <a:noFill/>
        </p:spPr>
        <p:txBody>
          <a:bodyPr wrap="none" lIns="0" tIns="0" rIns="0" bIns="0" rtlCol="0">
            <a:spAutoFit/>
          </a:bodyPr>
          <a:lstStyle/>
          <a:p>
            <a:pPr algn="l"/>
            <a:r>
              <a:rPr lang="en-US" sz="2040">
                <a:gradFill>
                  <a:gsLst>
                    <a:gs pos="82234">
                      <a:schemeClr val="accent2"/>
                    </a:gs>
                    <a:gs pos="68282">
                      <a:schemeClr val="accent2"/>
                    </a:gs>
                  </a:gsLst>
                  <a:lin ang="5400000" scaled="0"/>
                </a:gradFill>
              </a:rPr>
              <a:t>July 18–20, 2018</a:t>
            </a:r>
          </a:p>
          <a:p>
            <a:pPr algn="l"/>
            <a:r>
              <a:rPr lang="en-US" sz="2040">
                <a:gradFill>
                  <a:gsLst>
                    <a:gs pos="82234">
                      <a:schemeClr val="accent2"/>
                    </a:gs>
                    <a:gs pos="68282">
                      <a:schemeClr val="accent2"/>
                    </a:gs>
                  </a:gsLst>
                  <a:lin ang="5400000" scaled="0"/>
                </a:gradFill>
              </a:rPr>
              <a:t>Las Vegas, NV</a:t>
            </a:r>
          </a:p>
        </p:txBody>
      </p:sp>
      <p:pic>
        <p:nvPicPr>
          <p:cNvPr id="13" name="Picture 12" descr="A close up of a sign&#10;&#10;Description generated with very high confidence">
            <a:extLst>
              <a:ext uri="{FF2B5EF4-FFF2-40B4-BE49-F238E27FC236}">
                <a16:creationId xmlns:a16="http://schemas.microsoft.com/office/drawing/2014/main" id="{29E6D70F-8056-4653-91E4-BE7FAAFEBA52}"/>
              </a:ext>
            </a:extLst>
          </p:cNvPr>
          <p:cNvPicPr>
            <a:picLocks noChangeAspect="1"/>
          </p:cNvPicPr>
          <p:nvPr userDrawn="1"/>
        </p:nvPicPr>
        <p:blipFill>
          <a:blip r:embed="rId4"/>
          <a:stretch>
            <a:fillRect/>
          </a:stretch>
        </p:blipFill>
        <p:spPr>
          <a:xfrm>
            <a:off x="595914" y="2368773"/>
            <a:ext cx="3072589" cy="1554947"/>
          </a:xfrm>
          <a:prstGeom prst="rect">
            <a:avLst/>
          </a:prstGeom>
        </p:spPr>
      </p:pic>
    </p:spTree>
    <p:extLst>
      <p:ext uri="{BB962C8B-B14F-4D97-AF65-F5344CB8AC3E}">
        <p14:creationId xmlns:p14="http://schemas.microsoft.com/office/powerpoint/2010/main" val="263267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72"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2"/>
            <a:ext cx="9327356" cy="313904"/>
          </a:xfrm>
          <a:noFill/>
        </p:spPr>
        <p:txBody>
          <a:bodyPr wrap="square" lIns="0" tIns="0" rIns="0" bIns="0">
            <a:spAutoFit/>
          </a:bodyPr>
          <a:lstStyle>
            <a:lvl1pPr marL="0" indent="0">
              <a:spcBef>
                <a:spcPts val="0"/>
              </a:spcBef>
              <a:buNone/>
              <a:defRPr sz="204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577606" y="601344"/>
            <a:ext cx="3264575" cy="313932"/>
          </a:xfrm>
        </p:spPr>
        <p:txBody>
          <a:bodyPr lIns="0" tIns="0" rIns="0" bIns="0"/>
          <a:lstStyle>
            <a:lvl1pPr marL="0" indent="0" algn="r">
              <a:buNone/>
              <a:defRPr sz="2040">
                <a:latin typeface="+mn-lt"/>
              </a:defRPr>
            </a:lvl1pPr>
            <a:lvl2pPr marL="349724" indent="0">
              <a:buNone/>
              <a:defRPr sz="2040"/>
            </a:lvl2pPr>
            <a:lvl3pPr marL="582873" indent="0">
              <a:buNone/>
              <a:defRPr sz="2040"/>
            </a:lvl3pPr>
            <a:lvl4pPr marL="816022" indent="0">
              <a:buNone/>
              <a:defRPr sz="2040"/>
            </a:lvl4pPr>
            <a:lvl5pPr marL="1049171" indent="0">
              <a:buNone/>
              <a:defRPr sz="2040"/>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Tree>
    <p:extLst>
      <p:ext uri="{BB962C8B-B14F-4D97-AF65-F5344CB8AC3E}">
        <p14:creationId xmlns:p14="http://schemas.microsoft.com/office/powerpoint/2010/main" val="13611454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59101310"/>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95915" y="1464074"/>
            <a:ext cx="11239464" cy="164487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46035122"/>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Win bulleted text">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8E9E07FA-6848-4D1E-AF46-100C563E0998}"/>
              </a:ext>
            </a:extLst>
          </p:cNvPr>
          <p:cNvSpPr/>
          <p:nvPr userDrawn="1"/>
        </p:nvSpPr>
        <p:spPr bwMode="auto">
          <a:xfrm>
            <a:off x="226499" y="916843"/>
            <a:ext cx="5876063" cy="285038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NZ" sz="2400" dirty="0">
                <a:gradFill>
                  <a:gsLst>
                    <a:gs pos="0">
                      <a:srgbClr val="FFFFFF"/>
                    </a:gs>
                    <a:gs pos="100000">
                      <a:srgbClr val="FFFFFF"/>
                    </a:gs>
                  </a:gsLst>
                  <a:lin ang="5400000" scaled="0"/>
                </a:gradFill>
                <a:ea typeface="Segoe UI" pitchFamily="34" charset="0"/>
                <a:cs typeface="Segoe UI" pitchFamily="34" charset="0"/>
              </a:rPr>
              <a:t> </a:t>
            </a:r>
          </a:p>
        </p:txBody>
      </p:sp>
      <p:sp>
        <p:nvSpPr>
          <p:cNvPr id="18" name="Text Placeholder 3">
            <a:extLst>
              <a:ext uri="{FF2B5EF4-FFF2-40B4-BE49-F238E27FC236}">
                <a16:creationId xmlns:a16="http://schemas.microsoft.com/office/drawing/2014/main" id="{53DFF012-1CD2-471A-841C-22396FF9FA0B}"/>
              </a:ext>
            </a:extLst>
          </p:cNvPr>
          <p:cNvSpPr>
            <a:spLocks noGrp="1"/>
          </p:cNvSpPr>
          <p:nvPr>
            <p:ph idx="18" hasCustomPrompt="1"/>
          </p:nvPr>
        </p:nvSpPr>
        <p:spPr>
          <a:xfrm>
            <a:off x="353383" y="1329663"/>
            <a:ext cx="5622294" cy="1328056"/>
          </a:xfrm>
          <a:prstGeom prst="rect">
            <a:avLst/>
          </a:prstGeom>
        </p:spPr>
        <p:txBody>
          <a:bodyPr vert="horz" wrap="square" lIns="146304" tIns="91440" rIns="146304" bIns="91440" rtlCol="0">
            <a:spAutoFit/>
          </a:bodyPr>
          <a:lstStyle>
            <a:lvl1pPr>
              <a:spcAft>
                <a:spcPts val="300"/>
              </a:spcAft>
              <a:defRPr sz="1400">
                <a:solidFill>
                  <a:schemeClr val="tx1"/>
                </a:solidFill>
                <a:latin typeface="+mn-lt"/>
              </a:defRPr>
            </a:lvl1pPr>
            <a:lvl2pPr marL="273050" indent="-241300">
              <a:spcAft>
                <a:spcPts val="300"/>
              </a:spcAft>
              <a:defRPr sz="1400"/>
            </a:lvl2pPr>
            <a:lvl3pPr marL="546100" indent="-228600">
              <a:spcAft>
                <a:spcPts val="300"/>
              </a:spcAft>
              <a:defRPr sz="1200"/>
            </a:lvl3pPr>
            <a:lvl4pPr marL="801688" indent="-228600">
              <a:spcAft>
                <a:spcPts val="300"/>
              </a:spcAft>
              <a:tabLst/>
              <a:defRPr sz="1100"/>
            </a:lvl4pPr>
            <a:lvl5pPr marL="977900" indent="-228600">
              <a:spcAft>
                <a:spcPts val="300"/>
              </a:spcAft>
              <a:defRPr sz="10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Rectangle 18">
            <a:extLst>
              <a:ext uri="{FF2B5EF4-FFF2-40B4-BE49-F238E27FC236}">
                <a16:creationId xmlns:a16="http://schemas.microsoft.com/office/drawing/2014/main" id="{94B2D1FB-BB3D-4D09-9D68-424C2976A707}"/>
              </a:ext>
            </a:extLst>
          </p:cNvPr>
          <p:cNvSpPr/>
          <p:nvPr userDrawn="1"/>
        </p:nvSpPr>
        <p:spPr bwMode="auto">
          <a:xfrm>
            <a:off x="6351865" y="908375"/>
            <a:ext cx="5876063" cy="285840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NZ" sz="2400" dirty="0">
                <a:gradFill>
                  <a:gsLst>
                    <a:gs pos="0">
                      <a:srgbClr val="FFFFFF"/>
                    </a:gs>
                    <a:gs pos="100000">
                      <a:srgbClr val="FFFFFF"/>
                    </a:gs>
                  </a:gsLst>
                  <a:lin ang="5400000" scaled="0"/>
                </a:gradFill>
                <a:ea typeface="Segoe UI" pitchFamily="34" charset="0"/>
                <a:cs typeface="Segoe UI" pitchFamily="34" charset="0"/>
              </a:rPr>
              <a:t> </a:t>
            </a:r>
          </a:p>
        </p:txBody>
      </p:sp>
      <p:sp>
        <p:nvSpPr>
          <p:cNvPr id="24" name="Text Placeholder 3">
            <a:extLst>
              <a:ext uri="{FF2B5EF4-FFF2-40B4-BE49-F238E27FC236}">
                <a16:creationId xmlns:a16="http://schemas.microsoft.com/office/drawing/2014/main" id="{5E918F4A-A0EA-42E7-ACA8-7D82AFCFDC94}"/>
              </a:ext>
            </a:extLst>
          </p:cNvPr>
          <p:cNvSpPr>
            <a:spLocks noGrp="1"/>
          </p:cNvSpPr>
          <p:nvPr>
            <p:ph idx="23" hasCustomPrompt="1"/>
          </p:nvPr>
        </p:nvSpPr>
        <p:spPr>
          <a:xfrm>
            <a:off x="352378" y="4378489"/>
            <a:ext cx="11740653" cy="1328056"/>
          </a:xfrm>
          <a:prstGeom prst="rect">
            <a:avLst/>
          </a:prstGeom>
        </p:spPr>
        <p:txBody>
          <a:bodyPr vert="horz" wrap="square" lIns="146304" tIns="91440" rIns="146304" bIns="91440" rtlCol="0">
            <a:spAutoFit/>
          </a:bodyPr>
          <a:lstStyle>
            <a:lvl1pPr>
              <a:spcAft>
                <a:spcPts val="300"/>
              </a:spcAft>
              <a:defRPr sz="1400">
                <a:solidFill>
                  <a:schemeClr val="tx1"/>
                </a:solidFill>
                <a:latin typeface="+mn-lt"/>
              </a:defRPr>
            </a:lvl1pPr>
            <a:lvl2pPr marL="273050" indent="-241300">
              <a:spcAft>
                <a:spcPts val="300"/>
              </a:spcAft>
              <a:defRPr sz="1400"/>
            </a:lvl2pPr>
            <a:lvl3pPr marL="546100" indent="-228600">
              <a:spcAft>
                <a:spcPts val="300"/>
              </a:spcAft>
              <a:defRPr sz="1200"/>
            </a:lvl3pPr>
            <a:lvl4pPr marL="801688" indent="-228600">
              <a:spcAft>
                <a:spcPts val="300"/>
              </a:spcAft>
              <a:tabLst/>
              <a:defRPr sz="1100"/>
            </a:lvl4pPr>
            <a:lvl5pPr marL="977900" indent="-228600">
              <a:spcAft>
                <a:spcPts val="300"/>
              </a:spcAft>
              <a:defRPr sz="10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Text Placeholder 3">
            <a:extLst>
              <a:ext uri="{FF2B5EF4-FFF2-40B4-BE49-F238E27FC236}">
                <a16:creationId xmlns:a16="http://schemas.microsoft.com/office/drawing/2014/main" id="{ED9DCDA7-05C6-44DE-A4B8-03E926F4078A}"/>
              </a:ext>
            </a:extLst>
          </p:cNvPr>
          <p:cNvSpPr>
            <a:spLocks noGrp="1"/>
          </p:cNvSpPr>
          <p:nvPr>
            <p:ph idx="26" hasCustomPrompt="1"/>
          </p:nvPr>
        </p:nvSpPr>
        <p:spPr>
          <a:xfrm>
            <a:off x="6470737" y="1324561"/>
            <a:ext cx="5622294" cy="1328056"/>
          </a:xfrm>
          <a:prstGeom prst="rect">
            <a:avLst/>
          </a:prstGeom>
        </p:spPr>
        <p:txBody>
          <a:bodyPr vert="horz" wrap="square" lIns="146304" tIns="91440" rIns="146304" bIns="91440" rtlCol="0">
            <a:spAutoFit/>
          </a:bodyPr>
          <a:lstStyle>
            <a:lvl1pPr>
              <a:spcAft>
                <a:spcPts val="300"/>
              </a:spcAft>
              <a:defRPr sz="1400">
                <a:solidFill>
                  <a:schemeClr val="tx1"/>
                </a:solidFill>
                <a:latin typeface="+mn-lt"/>
              </a:defRPr>
            </a:lvl1pPr>
            <a:lvl2pPr marL="273050" indent="-241300">
              <a:spcAft>
                <a:spcPts val="300"/>
              </a:spcAft>
              <a:defRPr sz="1400"/>
            </a:lvl2pPr>
            <a:lvl3pPr marL="546100" indent="-228600">
              <a:spcAft>
                <a:spcPts val="300"/>
              </a:spcAft>
              <a:defRPr sz="1200"/>
            </a:lvl3pPr>
            <a:lvl4pPr marL="801688" indent="-228600">
              <a:spcAft>
                <a:spcPts val="300"/>
              </a:spcAft>
              <a:tabLst/>
              <a:defRPr sz="1100"/>
            </a:lvl4pPr>
            <a:lvl5pPr marL="977900" indent="-228600">
              <a:spcAft>
                <a:spcPts val="300"/>
              </a:spcAft>
              <a:defRPr sz="10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Rectangle 1">
            <a:extLst>
              <a:ext uri="{FF2B5EF4-FFF2-40B4-BE49-F238E27FC236}">
                <a16:creationId xmlns:a16="http://schemas.microsoft.com/office/drawing/2014/main" id="{D22C3A12-83FF-4A8E-8653-085CB2DB0BA0}"/>
              </a:ext>
            </a:extLst>
          </p:cNvPr>
          <p:cNvSpPr/>
          <p:nvPr userDrawn="1"/>
        </p:nvSpPr>
        <p:spPr bwMode="auto">
          <a:xfrm>
            <a:off x="226499" y="3987717"/>
            <a:ext cx="12001429" cy="2699686"/>
          </a:xfrm>
          <a:prstGeom prst="rect">
            <a:avLst/>
          </a:prstGeom>
          <a:no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NZ"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8" name="TextBox 27">
            <a:extLst>
              <a:ext uri="{FF2B5EF4-FFF2-40B4-BE49-F238E27FC236}">
                <a16:creationId xmlns:a16="http://schemas.microsoft.com/office/drawing/2014/main" id="{A20E2A65-314E-4986-9A8E-EFCC49141F0A}"/>
              </a:ext>
            </a:extLst>
          </p:cNvPr>
          <p:cNvSpPr txBox="1"/>
          <p:nvPr userDrawn="1"/>
        </p:nvSpPr>
        <p:spPr>
          <a:xfrm>
            <a:off x="6723152" y="925139"/>
            <a:ext cx="2428359" cy="544765"/>
          </a:xfrm>
          <a:prstGeom prst="rect">
            <a:avLst/>
          </a:prstGeom>
          <a:noFill/>
        </p:spPr>
        <p:txBody>
          <a:bodyPr wrap="square" lIns="182880" tIns="146304" rIns="182880" bIns="146304" rtlCol="0">
            <a:spAutoFit/>
          </a:bodyPr>
          <a:lstStyle/>
          <a:p>
            <a:pPr>
              <a:lnSpc>
                <a:spcPct val="90000"/>
              </a:lnSpc>
              <a:spcAft>
                <a:spcPts val="600"/>
              </a:spcAft>
            </a:pPr>
            <a:r>
              <a:rPr lang="en-NZ" sz="1800" dirty="0">
                <a:solidFill>
                  <a:srgbClr val="00188F"/>
                </a:solidFill>
              </a:rPr>
              <a:t>Weaknesses</a:t>
            </a:r>
          </a:p>
        </p:txBody>
      </p:sp>
      <p:sp>
        <p:nvSpPr>
          <p:cNvPr id="33" name="TextBox 32">
            <a:extLst>
              <a:ext uri="{FF2B5EF4-FFF2-40B4-BE49-F238E27FC236}">
                <a16:creationId xmlns:a16="http://schemas.microsoft.com/office/drawing/2014/main" id="{E28D6E54-F045-48F0-9E12-7C21173EAE6F}"/>
              </a:ext>
            </a:extLst>
          </p:cNvPr>
          <p:cNvSpPr txBox="1"/>
          <p:nvPr userDrawn="1"/>
        </p:nvSpPr>
        <p:spPr>
          <a:xfrm>
            <a:off x="585750" y="914493"/>
            <a:ext cx="1809411" cy="544765"/>
          </a:xfrm>
          <a:prstGeom prst="rect">
            <a:avLst/>
          </a:prstGeom>
          <a:noFill/>
        </p:spPr>
        <p:txBody>
          <a:bodyPr wrap="square" lIns="182880" tIns="146304" rIns="182880" bIns="146304" rtlCol="0">
            <a:spAutoFit/>
          </a:bodyPr>
          <a:lstStyle/>
          <a:p>
            <a:pPr>
              <a:lnSpc>
                <a:spcPct val="90000"/>
              </a:lnSpc>
              <a:spcAft>
                <a:spcPts val="600"/>
              </a:spcAft>
            </a:pPr>
            <a:r>
              <a:rPr lang="en-NZ" sz="1800" dirty="0">
                <a:solidFill>
                  <a:srgbClr val="00188F"/>
                </a:solidFill>
              </a:rPr>
              <a:t>Strengths</a:t>
            </a:r>
          </a:p>
        </p:txBody>
      </p:sp>
      <p:sp>
        <p:nvSpPr>
          <p:cNvPr id="34" name="TextBox 33">
            <a:extLst>
              <a:ext uri="{FF2B5EF4-FFF2-40B4-BE49-F238E27FC236}">
                <a16:creationId xmlns:a16="http://schemas.microsoft.com/office/drawing/2014/main" id="{E7DCB05F-BD53-4A8F-AB8A-97AA2BA0147F}"/>
              </a:ext>
            </a:extLst>
          </p:cNvPr>
          <p:cNvSpPr txBox="1"/>
          <p:nvPr userDrawn="1"/>
        </p:nvSpPr>
        <p:spPr>
          <a:xfrm>
            <a:off x="599398" y="4003005"/>
            <a:ext cx="2428359" cy="544765"/>
          </a:xfrm>
          <a:prstGeom prst="rect">
            <a:avLst/>
          </a:prstGeom>
          <a:noFill/>
        </p:spPr>
        <p:txBody>
          <a:bodyPr wrap="square" lIns="182880" tIns="146304" rIns="182880" bIns="146304" rtlCol="0">
            <a:spAutoFit/>
          </a:bodyPr>
          <a:lstStyle/>
          <a:p>
            <a:pPr>
              <a:lnSpc>
                <a:spcPct val="90000"/>
              </a:lnSpc>
              <a:spcAft>
                <a:spcPts val="600"/>
              </a:spcAft>
            </a:pPr>
            <a:r>
              <a:rPr lang="en-NZ" sz="1800" dirty="0">
                <a:solidFill>
                  <a:srgbClr val="00188F"/>
                </a:solidFill>
              </a:rPr>
              <a:t>Win Strategy</a:t>
            </a:r>
          </a:p>
        </p:txBody>
      </p:sp>
      <p:sp>
        <p:nvSpPr>
          <p:cNvPr id="20" name="Text Placeholder 3">
            <a:extLst>
              <a:ext uri="{FF2B5EF4-FFF2-40B4-BE49-F238E27FC236}">
                <a16:creationId xmlns:a16="http://schemas.microsoft.com/office/drawing/2014/main" id="{842AFA51-483A-47D8-9E71-3AB9D7B721B2}"/>
              </a:ext>
            </a:extLst>
          </p:cNvPr>
          <p:cNvSpPr>
            <a:spLocks noGrp="1"/>
          </p:cNvSpPr>
          <p:nvPr>
            <p:ph idx="28" hasCustomPrompt="1"/>
          </p:nvPr>
        </p:nvSpPr>
        <p:spPr>
          <a:xfrm>
            <a:off x="6313102" y="54665"/>
            <a:ext cx="6109446" cy="692497"/>
          </a:xfrm>
          <a:prstGeom prst="rect">
            <a:avLst/>
          </a:prstGeom>
        </p:spPr>
        <p:txBody>
          <a:bodyPr vert="horz" wrap="square" lIns="146304" tIns="91440" rIns="146304" bIns="91440" rtlCol="0">
            <a:spAutoFit/>
          </a:bodyPr>
          <a:lstStyle>
            <a:lvl1pPr>
              <a:defRPr sz="2200">
                <a:solidFill>
                  <a:schemeClr val="tx1"/>
                </a:solidFill>
                <a:latin typeface="+mj-lt"/>
              </a:defRPr>
            </a:lvl1pPr>
            <a:lvl2pPr marL="31750" indent="0">
              <a:buNone/>
              <a:defRPr sz="1200"/>
            </a:lvl2pPr>
            <a:lvl3pPr marL="546100" indent="-228600">
              <a:defRPr sz="1200"/>
            </a:lvl3pPr>
            <a:lvl4pPr marL="801688" indent="-228600">
              <a:tabLst/>
              <a:defRPr sz="1100"/>
            </a:lvl4pPr>
            <a:lvl5pPr marL="977900" indent="-228600">
              <a:defRPr sz="1000"/>
            </a:lvl5pPr>
          </a:lstStyle>
          <a:p>
            <a:pPr lvl="0"/>
            <a:r>
              <a:rPr lang="en-US" dirty="0"/>
              <a:t>Edit Master text styles</a:t>
            </a:r>
          </a:p>
          <a:p>
            <a:pPr lvl="1"/>
            <a:r>
              <a:rPr lang="en-US" dirty="0"/>
              <a:t>Second level</a:t>
            </a:r>
          </a:p>
        </p:txBody>
      </p:sp>
      <p:pic>
        <p:nvPicPr>
          <p:cNvPr id="14" name="Picture 13">
            <a:extLst>
              <a:ext uri="{FF2B5EF4-FFF2-40B4-BE49-F238E27FC236}">
                <a16:creationId xmlns:a16="http://schemas.microsoft.com/office/drawing/2014/main" id="{AF2DB510-31DB-40A2-9A4E-93F10BA5F10F}"/>
              </a:ext>
            </a:extLst>
          </p:cNvPr>
          <p:cNvPicPr>
            <a:picLocks noChangeAspect="1"/>
          </p:cNvPicPr>
          <p:nvPr userDrawn="1"/>
        </p:nvPicPr>
        <p:blipFill>
          <a:blip r:embed="rId2"/>
          <a:stretch>
            <a:fillRect/>
          </a:stretch>
        </p:blipFill>
        <p:spPr>
          <a:xfrm>
            <a:off x="353580" y="4098175"/>
            <a:ext cx="320295" cy="320295"/>
          </a:xfrm>
          <a:prstGeom prst="rect">
            <a:avLst/>
          </a:prstGeom>
        </p:spPr>
      </p:pic>
      <p:pic>
        <p:nvPicPr>
          <p:cNvPr id="38" name="Picture 37">
            <a:extLst>
              <a:ext uri="{FF2B5EF4-FFF2-40B4-BE49-F238E27FC236}">
                <a16:creationId xmlns:a16="http://schemas.microsoft.com/office/drawing/2014/main" id="{7DDBF7B8-104B-4C8F-BE5E-F3A90BA18A00}"/>
              </a:ext>
            </a:extLst>
          </p:cNvPr>
          <p:cNvPicPr>
            <a:picLocks noChangeAspect="1"/>
          </p:cNvPicPr>
          <p:nvPr userDrawn="1"/>
        </p:nvPicPr>
        <p:blipFill>
          <a:blip r:embed="rId3"/>
          <a:stretch>
            <a:fillRect/>
          </a:stretch>
        </p:blipFill>
        <p:spPr>
          <a:xfrm>
            <a:off x="6451341" y="1033624"/>
            <a:ext cx="320295" cy="320295"/>
          </a:xfrm>
          <a:prstGeom prst="rect">
            <a:avLst/>
          </a:prstGeom>
        </p:spPr>
      </p:pic>
      <p:pic>
        <p:nvPicPr>
          <p:cNvPr id="40" name="Picture 39">
            <a:extLst>
              <a:ext uri="{FF2B5EF4-FFF2-40B4-BE49-F238E27FC236}">
                <a16:creationId xmlns:a16="http://schemas.microsoft.com/office/drawing/2014/main" id="{2C27BECB-F18D-4AEA-B3DE-D885255F40F6}"/>
              </a:ext>
            </a:extLst>
          </p:cNvPr>
          <p:cNvPicPr>
            <a:picLocks noChangeAspect="1"/>
          </p:cNvPicPr>
          <p:nvPr userDrawn="1"/>
        </p:nvPicPr>
        <p:blipFill>
          <a:blip r:embed="rId4"/>
          <a:stretch>
            <a:fillRect/>
          </a:stretch>
        </p:blipFill>
        <p:spPr>
          <a:xfrm>
            <a:off x="324276" y="1001244"/>
            <a:ext cx="371498" cy="371498"/>
          </a:xfrm>
          <a:prstGeom prst="rect">
            <a:avLst/>
          </a:prstGeom>
        </p:spPr>
      </p:pic>
      <p:sp>
        <p:nvSpPr>
          <p:cNvPr id="42" name="Title Placeholder 1">
            <a:extLst>
              <a:ext uri="{FF2B5EF4-FFF2-40B4-BE49-F238E27FC236}">
                <a16:creationId xmlns:a16="http://schemas.microsoft.com/office/drawing/2014/main" id="{E80CD9BA-FB08-43A4-BE50-0A46F5BD6282}"/>
              </a:ext>
            </a:extLst>
          </p:cNvPr>
          <p:cNvSpPr>
            <a:spLocks noGrp="1"/>
          </p:cNvSpPr>
          <p:nvPr>
            <p:ph type="title"/>
          </p:nvPr>
        </p:nvSpPr>
        <p:spPr>
          <a:xfrm>
            <a:off x="0" y="1"/>
            <a:ext cx="6209731" cy="858128"/>
          </a:xfrm>
          <a:prstGeom prst="rect">
            <a:avLst/>
          </a:prstGeom>
        </p:spPr>
        <p:txBody>
          <a:bodyPr vert="horz" wrap="square" lIns="146304" tIns="91440" rIns="146304" bIns="91440" rtlCol="0" anchor="t">
            <a:noAutofit/>
          </a:bodyPr>
          <a:lstStyle/>
          <a:p>
            <a:r>
              <a:rPr lang="en-US" dirty="0"/>
              <a:t>Click to edit Master title style</a:t>
            </a:r>
          </a:p>
        </p:txBody>
      </p:sp>
      <p:sp>
        <p:nvSpPr>
          <p:cNvPr id="17" name="Rectangle 16">
            <a:extLst>
              <a:ext uri="{FF2B5EF4-FFF2-40B4-BE49-F238E27FC236}">
                <a16:creationId xmlns:a16="http://schemas.microsoft.com/office/drawing/2014/main" id="{8BBA4FF9-C2D5-453F-BA5E-1C7015D26E08}"/>
              </a:ext>
            </a:extLst>
          </p:cNvPr>
          <p:cNvSpPr/>
          <p:nvPr userDrawn="1"/>
        </p:nvSpPr>
        <p:spPr>
          <a:xfrm>
            <a:off x="2703" y="6738868"/>
            <a:ext cx="1725152" cy="261610"/>
          </a:xfrm>
          <a:prstGeom prst="rect">
            <a:avLst/>
          </a:prstGeom>
        </p:spPr>
        <p:txBody>
          <a:bodyPr wrap="none">
            <a:spAutoFit/>
          </a:bodyPr>
          <a:lstStyle/>
          <a:p>
            <a:r>
              <a:rPr lang="en-NZ" sz="1100" b="1" dirty="0"/>
              <a:t>Microsoft Confidential</a:t>
            </a:r>
            <a:endParaRPr lang="en-NZ" sz="1100" dirty="0"/>
          </a:p>
        </p:txBody>
      </p:sp>
    </p:spTree>
    <p:extLst>
      <p:ext uri="{BB962C8B-B14F-4D97-AF65-F5344CB8AC3E}">
        <p14:creationId xmlns:p14="http://schemas.microsoft.com/office/powerpoint/2010/main" val="2908065293"/>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23838074"/>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914" y="1466097"/>
            <a:ext cx="5316593" cy="1682523"/>
          </a:xfrm>
        </p:spPr>
        <p:txBody>
          <a:bodyPr wrap="square">
            <a:spAutoFit/>
          </a:bodyPr>
          <a:lstStyle>
            <a:lvl1pPr marL="236387" indent="-236387">
              <a:spcBef>
                <a:spcPts val="1248"/>
              </a:spcBef>
              <a:buClr>
                <a:schemeClr val="tx1"/>
              </a:buClr>
              <a:buFont typeface="Wingdings" panose="05000000000000000000" pitchFamily="2" charset="2"/>
              <a:buChar char=""/>
              <a:defRPr sz="2856" b="0">
                <a:latin typeface="Segoe UI Semilight" panose="020B0402040204020203" pitchFamily="34" charset="0"/>
                <a:cs typeface="Segoe UI Semilight" panose="020B0402040204020203" pitchFamily="34" charset="0"/>
              </a:defRPr>
            </a:lvl1pPr>
            <a:lvl2pPr marL="435536" indent="-174862">
              <a:buFont typeface="Wingdings" panose="05000000000000000000" pitchFamily="2" charset="2"/>
              <a:buChar char=""/>
              <a:defRPr sz="2040" b="0"/>
            </a:lvl2pPr>
            <a:lvl3pPr marL="652494" indent="-192672">
              <a:buFont typeface="Wingdings" panose="05000000000000000000" pitchFamily="2" charset="2"/>
              <a:buChar char=""/>
              <a:tabLst/>
              <a:defRPr sz="1632" b="0"/>
            </a:lvl3pPr>
            <a:lvl4pPr marL="845166" indent="-179720">
              <a:buFont typeface="Wingdings" panose="05000000000000000000" pitchFamily="2" charset="2"/>
              <a:buChar char=""/>
              <a:defRPr sz="1428" b="0"/>
            </a:lvl4pPr>
            <a:lvl5pPr marL="1044314" indent="-173243">
              <a:buFont typeface="Wingdings" panose="05000000000000000000" pitchFamily="2" charset="2"/>
              <a:buChar char=""/>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518045" y="1466097"/>
            <a:ext cx="5316593" cy="1682523"/>
          </a:xfrm>
        </p:spPr>
        <p:txBody>
          <a:bodyPr wrap="square">
            <a:spAutoFit/>
          </a:bodyPr>
          <a:lstStyle>
            <a:lvl1pPr marL="236387" indent="-236387">
              <a:spcBef>
                <a:spcPts val="1248"/>
              </a:spcBef>
              <a:buClr>
                <a:schemeClr val="tx1"/>
              </a:buClr>
              <a:buFont typeface="Wingdings" panose="05000000000000000000" pitchFamily="2" charset="2"/>
              <a:buChar char=""/>
              <a:defRPr sz="2856" b="0">
                <a:latin typeface="Segoe UI Semilight" panose="020B0402040204020203" pitchFamily="34" charset="0"/>
                <a:cs typeface="Segoe UI Semilight" panose="020B0402040204020203" pitchFamily="34" charset="0"/>
              </a:defRPr>
            </a:lvl1pPr>
            <a:lvl2pPr marL="435536" indent="-174862">
              <a:buFont typeface="Wingdings" panose="05000000000000000000" pitchFamily="2" charset="2"/>
              <a:buChar char=""/>
              <a:defRPr sz="2040" b="0"/>
            </a:lvl2pPr>
            <a:lvl3pPr marL="652494" indent="-192672">
              <a:buFont typeface="Wingdings" panose="05000000000000000000" pitchFamily="2" charset="2"/>
              <a:buChar char=""/>
              <a:tabLst/>
              <a:defRPr sz="1632" b="0"/>
            </a:lvl3pPr>
            <a:lvl4pPr marL="845166" indent="-179720">
              <a:buFont typeface="Wingdings" panose="05000000000000000000" pitchFamily="2" charset="2"/>
              <a:buChar char=""/>
              <a:defRPr sz="1428" b="0"/>
            </a:lvl4pPr>
            <a:lvl5pPr marL="1044314" indent="-173243">
              <a:buFont typeface="Wingdings" panose="05000000000000000000" pitchFamily="2" charset="2"/>
              <a:buChar char=""/>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58626018"/>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65401353"/>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Tree>
    <p:extLst>
      <p:ext uri="{BB962C8B-B14F-4D97-AF65-F5344CB8AC3E}">
        <p14:creationId xmlns:p14="http://schemas.microsoft.com/office/powerpoint/2010/main" val="2951996143"/>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61245912"/>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5" y="466302"/>
            <a:ext cx="5618874" cy="379824"/>
          </a:xfrm>
        </p:spPr>
        <p:txBody>
          <a:bodyPr tIns="64008"/>
          <a:lstStyle>
            <a:lvl1pPr>
              <a:defRPr sz="204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619475157"/>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915" y="2065976"/>
            <a:ext cx="4245437" cy="1130053"/>
          </a:xfrm>
        </p:spPr>
        <p:txBody>
          <a:bodyPr wrap="square" rIns="0" anchor="b">
            <a:spAutoFit/>
          </a:bodyPr>
          <a:lstStyle>
            <a:lvl1pPr>
              <a:lnSpc>
                <a:spcPct val="100000"/>
              </a:lnSpc>
              <a:defRPr sz="3672" b="0" spc="-5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915" y="3605925"/>
            <a:ext cx="4245890" cy="313904"/>
          </a:xfrm>
        </p:spPr>
        <p:txBody>
          <a:bodyPr/>
          <a:lstStyle>
            <a:lvl1pPr marL="0" indent="0">
              <a:buNone/>
              <a:defRPr sz="2040">
                <a:latin typeface="+mn-lt"/>
              </a:defRPr>
            </a:lvl1pPr>
            <a:lvl2pPr marL="233149" indent="0">
              <a:buNone/>
              <a:defRPr/>
            </a:lvl2pPr>
            <a:lvl3pPr marL="466298" indent="0">
              <a:buNone/>
              <a:defRPr/>
            </a:lvl3pPr>
            <a:lvl4pPr marL="675162" indent="0">
              <a:buNone/>
              <a:defRPr/>
            </a:lvl4pPr>
            <a:lvl5pPr marL="872691"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440958" y="0"/>
            <a:ext cx="6995517" cy="6994525"/>
          </a:xfrm>
          <a:blipFill>
            <a:blip r:embed="rId2"/>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231573601"/>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737" y="2932236"/>
            <a:ext cx="4245437" cy="1130053"/>
          </a:xfrm>
        </p:spPr>
        <p:txBody>
          <a:bodyPr wrap="square" rIns="0" anchor="ctr" anchorCtr="0">
            <a:spAutoFit/>
          </a:bodyPr>
          <a:lstStyle>
            <a:lvl1pPr>
              <a:lnSpc>
                <a:spcPct val="100000"/>
              </a:lnSpc>
              <a:defRPr sz="3672" b="0" spc="-5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440958" y="0"/>
            <a:ext cx="6995517" cy="6994525"/>
          </a:xfrm>
          <a:blipFill>
            <a:blip r:embed="rId2"/>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044072390"/>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914" y="3040994"/>
            <a:ext cx="4243947" cy="878930"/>
          </a:xfrm>
        </p:spPr>
        <p:txBody>
          <a:bodyPr wrap="square" anchor="t">
            <a:spAutoFit/>
          </a:bodyPr>
          <a:lstStyle>
            <a:lvl1pPr>
              <a:lnSpc>
                <a:spcPct val="100000"/>
              </a:lnSpc>
              <a:defRPr sz="2856"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440958" y="0"/>
            <a:ext cx="6995517" cy="6994525"/>
          </a:xfrm>
          <a:blipFill>
            <a:blip r:embed="rId2"/>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038995054"/>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6249329" cy="508524"/>
          </a:xfrm>
          <a:noFill/>
        </p:spPr>
        <p:txBody>
          <a:bodyPr wrap="square"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8"/>
            <a:ext cx="6249329" cy="313904"/>
          </a:xfrm>
          <a:noFill/>
        </p:spPr>
        <p:txBody>
          <a:bodyPr wrap="square" lIns="0" tIns="0" rIns="0" bIns="0">
            <a:spAutoFit/>
          </a:bodyPr>
          <a:lstStyle>
            <a:lvl1pPr marL="0" indent="0">
              <a:spcBef>
                <a:spcPts val="0"/>
              </a:spcBef>
              <a:spcAft>
                <a:spcPts val="0"/>
              </a:spcAft>
              <a:buFont typeface="Arial" panose="020B0604020202020204" pitchFamily="34" charset="0"/>
              <a:buNone/>
              <a:defRPr sz="2040" spc="0" baseline="0">
                <a:gradFill>
                  <a:gsLst>
                    <a:gs pos="0">
                      <a:schemeClr val="tx1"/>
                    </a:gs>
                    <a:gs pos="100000">
                      <a:schemeClr val="tx1"/>
                    </a:gs>
                  </a:gsLst>
                  <a:lin ang="5400000" scaled="0"/>
                </a:gradFill>
                <a:latin typeface="+mn-lt"/>
              </a:defRPr>
            </a:lvl1pPr>
          </a:lstStyle>
          <a:p>
            <a:pPr lvl="0"/>
            <a:r>
              <a:rPr lang="en-US"/>
              <a:t>Speaker name</a:t>
            </a:r>
          </a:p>
        </p:txBody>
      </p:sp>
      <p:pic>
        <p:nvPicPr>
          <p:cNvPr id="4" name="Picture 3">
            <a:extLst>
              <a:ext uri="{FF2B5EF4-FFF2-40B4-BE49-F238E27FC236}">
                <a16:creationId xmlns:a16="http://schemas.microsoft.com/office/drawing/2014/main" id="{6557066C-5133-4E22-AE58-F2101DA24DED}"/>
              </a:ext>
            </a:extLst>
          </p:cNvPr>
          <p:cNvPicPr>
            <a:picLocks noChangeAspect="1"/>
          </p:cNvPicPr>
          <p:nvPr userDrawn="1"/>
        </p:nvPicPr>
        <p:blipFill rotWithShape="1">
          <a:blip r:embed="rId2"/>
          <a:srcRect l="487" t="16931" r="33333" b="24211"/>
          <a:stretch/>
        </p:blipFill>
        <p:spPr bwMode="invGray">
          <a:xfrm>
            <a:off x="5200347" y="597450"/>
            <a:ext cx="7236127" cy="6397074"/>
          </a:xfrm>
          <a:prstGeom prst="rect">
            <a:avLst/>
          </a:prstGeom>
        </p:spPr>
      </p:pic>
    </p:spTree>
    <p:extLst>
      <p:ext uri="{BB962C8B-B14F-4D97-AF65-F5344CB8AC3E}">
        <p14:creationId xmlns:p14="http://schemas.microsoft.com/office/powerpoint/2010/main" val="34854241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Achitecture bulleted text small icons">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0B69ED4-2E0D-437C-8F62-BB8A9AD99ABB}"/>
              </a:ext>
            </a:extLst>
          </p:cNvPr>
          <p:cNvSpPr/>
          <p:nvPr userDrawn="1"/>
        </p:nvSpPr>
        <p:spPr bwMode="auto">
          <a:xfrm>
            <a:off x="6013190" y="4552237"/>
            <a:ext cx="2045550" cy="219251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NZ"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0" name="Rectangle 39">
            <a:extLst>
              <a:ext uri="{FF2B5EF4-FFF2-40B4-BE49-F238E27FC236}">
                <a16:creationId xmlns:a16="http://schemas.microsoft.com/office/drawing/2014/main" id="{ACAA9361-4AFF-4548-BFC6-08980EF94246}"/>
              </a:ext>
            </a:extLst>
          </p:cNvPr>
          <p:cNvSpPr/>
          <p:nvPr userDrawn="1"/>
        </p:nvSpPr>
        <p:spPr bwMode="auto">
          <a:xfrm>
            <a:off x="8129338" y="4552237"/>
            <a:ext cx="2045550" cy="219251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NZ"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a:extLst>
              <a:ext uri="{FF2B5EF4-FFF2-40B4-BE49-F238E27FC236}">
                <a16:creationId xmlns:a16="http://schemas.microsoft.com/office/drawing/2014/main" id="{43AFDCA2-9D37-4C8E-8711-D4F973E582E9}"/>
              </a:ext>
            </a:extLst>
          </p:cNvPr>
          <p:cNvSpPr/>
          <p:nvPr userDrawn="1"/>
        </p:nvSpPr>
        <p:spPr bwMode="auto">
          <a:xfrm>
            <a:off x="10245486" y="4552237"/>
            <a:ext cx="2045550" cy="219251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NZ"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Picture Placeholder 6">
            <a:extLst>
              <a:ext uri="{FF2B5EF4-FFF2-40B4-BE49-F238E27FC236}">
                <a16:creationId xmlns:a16="http://schemas.microsoft.com/office/drawing/2014/main" id="{2957799B-E6DA-445A-A9E8-BB799C7DDC59}"/>
              </a:ext>
            </a:extLst>
          </p:cNvPr>
          <p:cNvSpPr>
            <a:spLocks noGrp="1"/>
          </p:cNvSpPr>
          <p:nvPr>
            <p:ph type="pic" sz="quarter" idx="12"/>
          </p:nvPr>
        </p:nvSpPr>
        <p:spPr>
          <a:xfrm>
            <a:off x="252497" y="1363312"/>
            <a:ext cx="5489134" cy="3505552"/>
          </a:xfrm>
        </p:spPr>
        <p:txBody>
          <a:bodyPr/>
          <a:lstStyle>
            <a:lvl1pPr>
              <a:defRPr/>
            </a:lvl1pPr>
          </a:lstStyle>
          <a:p>
            <a:endParaRPr lang="en-NZ" dirty="0"/>
          </a:p>
        </p:txBody>
      </p:sp>
      <p:sp>
        <p:nvSpPr>
          <p:cNvPr id="13" name="Text Placeholder 11">
            <a:extLst>
              <a:ext uri="{FF2B5EF4-FFF2-40B4-BE49-F238E27FC236}">
                <a16:creationId xmlns:a16="http://schemas.microsoft.com/office/drawing/2014/main" id="{10FB3752-DB55-4E18-98CA-DF8C201F9AA8}"/>
              </a:ext>
            </a:extLst>
          </p:cNvPr>
          <p:cNvSpPr>
            <a:spLocks noGrp="1"/>
          </p:cNvSpPr>
          <p:nvPr>
            <p:ph type="body" sz="quarter" idx="22" hasCustomPrompt="1"/>
          </p:nvPr>
        </p:nvSpPr>
        <p:spPr>
          <a:xfrm>
            <a:off x="6039670" y="4552239"/>
            <a:ext cx="2019069" cy="433965"/>
          </a:xfrm>
        </p:spPr>
        <p:txBody>
          <a:bodyPr/>
          <a:lstStyle>
            <a:lvl1pPr marL="0" indent="0">
              <a:buNone/>
              <a:defRPr sz="1800">
                <a:solidFill>
                  <a:srgbClr val="00188F"/>
                </a:solidFill>
                <a:latin typeface="+mn-lt"/>
              </a:defRPr>
            </a:lvl1pPr>
          </a:lstStyle>
          <a:p>
            <a:pPr lvl="0"/>
            <a:r>
              <a:rPr lang="en-US" dirty="0"/>
              <a:t>Option 1</a:t>
            </a:r>
            <a:endParaRPr lang="en-NZ" dirty="0"/>
          </a:p>
        </p:txBody>
      </p:sp>
      <p:sp>
        <p:nvSpPr>
          <p:cNvPr id="25" name="Text Placeholder 3">
            <a:extLst>
              <a:ext uri="{FF2B5EF4-FFF2-40B4-BE49-F238E27FC236}">
                <a16:creationId xmlns:a16="http://schemas.microsoft.com/office/drawing/2014/main" id="{F1282667-D149-4979-9013-C69BB2B102EB}"/>
              </a:ext>
            </a:extLst>
          </p:cNvPr>
          <p:cNvSpPr>
            <a:spLocks noGrp="1"/>
          </p:cNvSpPr>
          <p:nvPr>
            <p:ph idx="24" hasCustomPrompt="1"/>
          </p:nvPr>
        </p:nvSpPr>
        <p:spPr>
          <a:xfrm>
            <a:off x="6039671" y="4963562"/>
            <a:ext cx="2019068" cy="786369"/>
          </a:xfrm>
          <a:prstGeom prst="rect">
            <a:avLst/>
          </a:prstGeom>
        </p:spPr>
        <p:txBody>
          <a:bodyPr vert="horz" wrap="square" lIns="146304" tIns="91440" rIns="146304" bIns="91440" rtlCol="0">
            <a:spAutoFit/>
          </a:bodyPr>
          <a:lstStyle>
            <a:lvl1pPr>
              <a:defRPr sz="1400">
                <a:solidFill>
                  <a:schemeClr val="tx1"/>
                </a:solidFill>
                <a:latin typeface="+mn-lt"/>
              </a:defRPr>
            </a:lvl1pPr>
            <a:lvl2pPr marL="273050" indent="-241300">
              <a:lnSpc>
                <a:spcPct val="70000"/>
              </a:lnSpc>
              <a:defRPr sz="1200"/>
            </a:lvl2pPr>
            <a:lvl3pPr marL="546100" indent="-228600">
              <a:lnSpc>
                <a:spcPct val="70000"/>
              </a:lnSpc>
              <a:defRPr sz="1200"/>
            </a:lvl3pPr>
            <a:lvl4pPr marL="801688" indent="-228600">
              <a:lnSpc>
                <a:spcPct val="70000"/>
              </a:lnSpc>
              <a:tabLst/>
              <a:defRPr sz="1100"/>
            </a:lvl4pPr>
            <a:lvl5pPr marL="977900" indent="-228600">
              <a:lnSpc>
                <a:spcPct val="80000"/>
              </a:lnSpc>
              <a:defRPr sz="1000"/>
            </a:lvl5pPr>
          </a:lstStyle>
          <a:p>
            <a:pPr lvl="1"/>
            <a:r>
              <a:rPr lang="en-US" dirty="0"/>
              <a:t>Second level</a:t>
            </a:r>
          </a:p>
          <a:p>
            <a:pPr lvl="2"/>
            <a:r>
              <a:rPr lang="en-US" dirty="0"/>
              <a:t>Third level</a:t>
            </a:r>
          </a:p>
          <a:p>
            <a:pPr lvl="3"/>
            <a:r>
              <a:rPr lang="en-US" dirty="0"/>
              <a:t>Fourth level</a:t>
            </a:r>
          </a:p>
          <a:p>
            <a:pPr lvl="4"/>
            <a:r>
              <a:rPr lang="en-US" dirty="0"/>
              <a:t>Fifth level</a:t>
            </a:r>
          </a:p>
        </p:txBody>
      </p:sp>
      <p:sp>
        <p:nvSpPr>
          <p:cNvPr id="26" name="Text Placeholder 11">
            <a:extLst>
              <a:ext uri="{FF2B5EF4-FFF2-40B4-BE49-F238E27FC236}">
                <a16:creationId xmlns:a16="http://schemas.microsoft.com/office/drawing/2014/main" id="{592BB2CB-4F52-4346-9782-91842ADF0070}"/>
              </a:ext>
            </a:extLst>
          </p:cNvPr>
          <p:cNvSpPr>
            <a:spLocks noGrp="1"/>
          </p:cNvSpPr>
          <p:nvPr>
            <p:ph type="body" sz="quarter" idx="25" hasCustomPrompt="1"/>
          </p:nvPr>
        </p:nvSpPr>
        <p:spPr>
          <a:xfrm>
            <a:off x="8129337" y="4552238"/>
            <a:ext cx="2069253" cy="433965"/>
          </a:xfrm>
        </p:spPr>
        <p:txBody>
          <a:bodyPr/>
          <a:lstStyle>
            <a:lvl1pPr marL="0" indent="0">
              <a:buNone/>
              <a:defRPr sz="1800">
                <a:solidFill>
                  <a:srgbClr val="00188F"/>
                </a:solidFill>
                <a:latin typeface="+mn-lt"/>
              </a:defRPr>
            </a:lvl1pPr>
          </a:lstStyle>
          <a:p>
            <a:pPr lvl="0"/>
            <a:r>
              <a:rPr lang="en-US" dirty="0"/>
              <a:t>Option 2</a:t>
            </a:r>
            <a:endParaRPr lang="en-NZ" dirty="0"/>
          </a:p>
        </p:txBody>
      </p:sp>
      <p:sp>
        <p:nvSpPr>
          <p:cNvPr id="27" name="Text Placeholder 3">
            <a:extLst>
              <a:ext uri="{FF2B5EF4-FFF2-40B4-BE49-F238E27FC236}">
                <a16:creationId xmlns:a16="http://schemas.microsoft.com/office/drawing/2014/main" id="{ED25AB7E-F10A-4EC3-BB2E-645031F9464F}"/>
              </a:ext>
            </a:extLst>
          </p:cNvPr>
          <p:cNvSpPr>
            <a:spLocks noGrp="1"/>
          </p:cNvSpPr>
          <p:nvPr>
            <p:ph idx="26" hasCustomPrompt="1"/>
          </p:nvPr>
        </p:nvSpPr>
        <p:spPr>
          <a:xfrm>
            <a:off x="8129338" y="4963561"/>
            <a:ext cx="2045550" cy="789447"/>
          </a:xfrm>
          <a:prstGeom prst="rect">
            <a:avLst/>
          </a:prstGeom>
        </p:spPr>
        <p:txBody>
          <a:bodyPr vert="horz" wrap="square" lIns="146304" tIns="91440" rIns="146304" bIns="91440" rtlCol="0">
            <a:spAutoFit/>
          </a:bodyPr>
          <a:lstStyle>
            <a:lvl1pPr>
              <a:defRPr sz="1400">
                <a:solidFill>
                  <a:schemeClr val="tx1"/>
                </a:solidFill>
                <a:latin typeface="+mn-lt"/>
              </a:defRPr>
            </a:lvl1pPr>
            <a:lvl2pPr marL="273050" indent="-241300">
              <a:lnSpc>
                <a:spcPct val="70000"/>
              </a:lnSpc>
              <a:defRPr sz="1200"/>
            </a:lvl2pPr>
            <a:lvl3pPr marL="546100" indent="-228600">
              <a:lnSpc>
                <a:spcPct val="80000"/>
              </a:lnSpc>
              <a:defRPr sz="1200"/>
            </a:lvl3pPr>
            <a:lvl4pPr marL="801688" indent="-228600">
              <a:lnSpc>
                <a:spcPct val="70000"/>
              </a:lnSpc>
              <a:tabLst/>
              <a:defRPr sz="1100"/>
            </a:lvl4pPr>
            <a:lvl5pPr marL="977900" indent="-228600">
              <a:lnSpc>
                <a:spcPct val="70000"/>
              </a:lnSpc>
              <a:defRPr sz="1000"/>
            </a:lvl5pPr>
          </a:lstStyle>
          <a:p>
            <a:pPr lvl="1"/>
            <a:r>
              <a:rPr lang="en-US" dirty="0"/>
              <a:t>Second level</a:t>
            </a:r>
          </a:p>
          <a:p>
            <a:pPr lvl="2"/>
            <a:r>
              <a:rPr lang="en-US" dirty="0"/>
              <a:t>Third level</a:t>
            </a:r>
          </a:p>
          <a:p>
            <a:pPr lvl="3"/>
            <a:r>
              <a:rPr lang="en-US" dirty="0"/>
              <a:t>Fourth level</a:t>
            </a:r>
          </a:p>
          <a:p>
            <a:pPr lvl="4"/>
            <a:r>
              <a:rPr lang="en-US" dirty="0"/>
              <a:t>Fifth level</a:t>
            </a:r>
          </a:p>
        </p:txBody>
      </p:sp>
      <p:sp>
        <p:nvSpPr>
          <p:cNvPr id="28" name="Text Placeholder 11">
            <a:extLst>
              <a:ext uri="{FF2B5EF4-FFF2-40B4-BE49-F238E27FC236}">
                <a16:creationId xmlns:a16="http://schemas.microsoft.com/office/drawing/2014/main" id="{A9DC65B4-51F7-46DA-9421-E8D1821B1F66}"/>
              </a:ext>
            </a:extLst>
          </p:cNvPr>
          <p:cNvSpPr>
            <a:spLocks noGrp="1"/>
          </p:cNvSpPr>
          <p:nvPr>
            <p:ph type="body" sz="quarter" idx="27" hasCustomPrompt="1"/>
          </p:nvPr>
        </p:nvSpPr>
        <p:spPr>
          <a:xfrm>
            <a:off x="10269188" y="4552238"/>
            <a:ext cx="2021847" cy="433965"/>
          </a:xfrm>
        </p:spPr>
        <p:txBody>
          <a:bodyPr/>
          <a:lstStyle>
            <a:lvl1pPr marL="0" indent="0">
              <a:buNone/>
              <a:defRPr sz="1800">
                <a:solidFill>
                  <a:srgbClr val="00188F"/>
                </a:solidFill>
                <a:latin typeface="+mn-lt"/>
              </a:defRPr>
            </a:lvl1pPr>
          </a:lstStyle>
          <a:p>
            <a:pPr lvl="0"/>
            <a:r>
              <a:rPr lang="en-US" dirty="0"/>
              <a:t>Option 3</a:t>
            </a:r>
            <a:endParaRPr lang="en-NZ" dirty="0"/>
          </a:p>
        </p:txBody>
      </p:sp>
      <p:sp>
        <p:nvSpPr>
          <p:cNvPr id="29" name="Text Placeholder 3">
            <a:extLst>
              <a:ext uri="{FF2B5EF4-FFF2-40B4-BE49-F238E27FC236}">
                <a16:creationId xmlns:a16="http://schemas.microsoft.com/office/drawing/2014/main" id="{CC2196D6-CD5B-4811-A63D-8D11A05B0C53}"/>
              </a:ext>
            </a:extLst>
          </p:cNvPr>
          <p:cNvSpPr>
            <a:spLocks noGrp="1"/>
          </p:cNvSpPr>
          <p:nvPr>
            <p:ph idx="28" hasCustomPrompt="1"/>
          </p:nvPr>
        </p:nvSpPr>
        <p:spPr>
          <a:xfrm>
            <a:off x="10269188" y="4963561"/>
            <a:ext cx="2021847" cy="840230"/>
          </a:xfrm>
          <a:prstGeom prst="rect">
            <a:avLst/>
          </a:prstGeom>
        </p:spPr>
        <p:txBody>
          <a:bodyPr vert="horz" wrap="square" lIns="146304" tIns="91440" rIns="146304" bIns="91440" rtlCol="0">
            <a:spAutoFit/>
          </a:bodyPr>
          <a:lstStyle>
            <a:lvl1pPr>
              <a:defRPr sz="1400">
                <a:solidFill>
                  <a:schemeClr val="tx1"/>
                </a:solidFill>
                <a:latin typeface="+mn-lt"/>
              </a:defRPr>
            </a:lvl1pPr>
            <a:lvl2pPr marL="273050" indent="-241300">
              <a:lnSpc>
                <a:spcPct val="80000"/>
              </a:lnSpc>
              <a:defRPr sz="1200"/>
            </a:lvl2pPr>
            <a:lvl3pPr marL="546100" indent="-228600">
              <a:lnSpc>
                <a:spcPct val="80000"/>
              </a:lnSpc>
              <a:defRPr sz="1200"/>
            </a:lvl3pPr>
            <a:lvl4pPr marL="801688" indent="-228600">
              <a:lnSpc>
                <a:spcPct val="80000"/>
              </a:lnSpc>
              <a:tabLst/>
              <a:defRPr sz="1100"/>
            </a:lvl4pPr>
            <a:lvl5pPr marL="977900" indent="-228600">
              <a:lnSpc>
                <a:spcPct val="80000"/>
              </a:lnSpc>
              <a:defRPr sz="1000"/>
            </a:lvl5pPr>
          </a:lstStyle>
          <a:p>
            <a:pPr lvl="1"/>
            <a:r>
              <a:rPr lang="en-US" dirty="0"/>
              <a:t>Second level</a:t>
            </a:r>
          </a:p>
          <a:p>
            <a:pPr lvl="2"/>
            <a:r>
              <a:rPr lang="en-US" dirty="0"/>
              <a:t>Third level</a:t>
            </a:r>
          </a:p>
          <a:p>
            <a:pPr lvl="3"/>
            <a:r>
              <a:rPr lang="en-US" dirty="0"/>
              <a:t>Fourth level</a:t>
            </a:r>
          </a:p>
          <a:p>
            <a:pPr lvl="4"/>
            <a:r>
              <a:rPr lang="en-US" dirty="0"/>
              <a:t>Fifth level</a:t>
            </a:r>
          </a:p>
        </p:txBody>
      </p:sp>
      <p:cxnSp>
        <p:nvCxnSpPr>
          <p:cNvPr id="4" name="Straight Connector 3">
            <a:extLst>
              <a:ext uri="{FF2B5EF4-FFF2-40B4-BE49-F238E27FC236}">
                <a16:creationId xmlns:a16="http://schemas.microsoft.com/office/drawing/2014/main" id="{4FA73D9C-1149-47FD-9212-7EC139081035}"/>
              </a:ext>
            </a:extLst>
          </p:cNvPr>
          <p:cNvCxnSpPr>
            <a:cxnSpLocks/>
          </p:cNvCxnSpPr>
          <p:nvPr userDrawn="1"/>
        </p:nvCxnSpPr>
        <p:spPr>
          <a:xfrm flipV="1">
            <a:off x="5873291" y="871057"/>
            <a:ext cx="0" cy="5684122"/>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A78E9AE0-6229-4689-812C-F9603EA15AB8}"/>
              </a:ext>
            </a:extLst>
          </p:cNvPr>
          <p:cNvSpPr txBox="1"/>
          <p:nvPr userDrawn="1"/>
        </p:nvSpPr>
        <p:spPr>
          <a:xfrm>
            <a:off x="571316" y="831992"/>
            <a:ext cx="2428359" cy="544765"/>
          </a:xfrm>
          <a:prstGeom prst="rect">
            <a:avLst/>
          </a:prstGeom>
          <a:noFill/>
        </p:spPr>
        <p:txBody>
          <a:bodyPr wrap="square" lIns="182880" tIns="146304" rIns="182880" bIns="146304" rtlCol="0">
            <a:spAutoFit/>
          </a:bodyPr>
          <a:lstStyle/>
          <a:p>
            <a:pPr>
              <a:lnSpc>
                <a:spcPct val="90000"/>
              </a:lnSpc>
              <a:spcAft>
                <a:spcPts val="600"/>
              </a:spcAft>
            </a:pPr>
            <a:r>
              <a:rPr lang="en-NZ" sz="1800" dirty="0">
                <a:solidFill>
                  <a:srgbClr val="00188F"/>
                </a:solidFill>
              </a:rPr>
              <a:t>Architecture</a:t>
            </a:r>
          </a:p>
        </p:txBody>
      </p:sp>
      <p:sp>
        <p:nvSpPr>
          <p:cNvPr id="38" name="TextBox 37">
            <a:extLst>
              <a:ext uri="{FF2B5EF4-FFF2-40B4-BE49-F238E27FC236}">
                <a16:creationId xmlns:a16="http://schemas.microsoft.com/office/drawing/2014/main" id="{5126B462-7D8B-4CE0-BDC6-BC534AEB0F8D}"/>
              </a:ext>
            </a:extLst>
          </p:cNvPr>
          <p:cNvSpPr txBox="1"/>
          <p:nvPr userDrawn="1"/>
        </p:nvSpPr>
        <p:spPr>
          <a:xfrm>
            <a:off x="6343907" y="839482"/>
            <a:ext cx="2428359" cy="544765"/>
          </a:xfrm>
          <a:prstGeom prst="rect">
            <a:avLst/>
          </a:prstGeom>
          <a:noFill/>
        </p:spPr>
        <p:txBody>
          <a:bodyPr wrap="square" lIns="182880" tIns="146304" rIns="182880" bIns="146304" rtlCol="0">
            <a:spAutoFit/>
          </a:bodyPr>
          <a:lstStyle/>
          <a:p>
            <a:pPr>
              <a:lnSpc>
                <a:spcPct val="90000"/>
              </a:lnSpc>
              <a:spcAft>
                <a:spcPts val="600"/>
              </a:spcAft>
            </a:pPr>
            <a:r>
              <a:rPr lang="en-NZ" sz="1800" dirty="0">
                <a:solidFill>
                  <a:srgbClr val="00188F"/>
                </a:solidFill>
              </a:rPr>
              <a:t>Summary</a:t>
            </a:r>
          </a:p>
        </p:txBody>
      </p:sp>
      <p:sp>
        <p:nvSpPr>
          <p:cNvPr id="22" name="Text Placeholder 3">
            <a:extLst>
              <a:ext uri="{FF2B5EF4-FFF2-40B4-BE49-F238E27FC236}">
                <a16:creationId xmlns:a16="http://schemas.microsoft.com/office/drawing/2014/main" id="{FF139276-4149-44A5-8A40-0633EE1D4FDB}"/>
              </a:ext>
            </a:extLst>
          </p:cNvPr>
          <p:cNvSpPr>
            <a:spLocks noGrp="1"/>
          </p:cNvSpPr>
          <p:nvPr>
            <p:ph idx="29" hasCustomPrompt="1"/>
          </p:nvPr>
        </p:nvSpPr>
        <p:spPr>
          <a:xfrm>
            <a:off x="6313102" y="57595"/>
            <a:ext cx="6109446" cy="692497"/>
          </a:xfrm>
          <a:prstGeom prst="rect">
            <a:avLst/>
          </a:prstGeom>
        </p:spPr>
        <p:txBody>
          <a:bodyPr vert="horz" wrap="square" lIns="146304" tIns="91440" rIns="146304" bIns="91440" rtlCol="0">
            <a:spAutoFit/>
          </a:bodyPr>
          <a:lstStyle>
            <a:lvl1pPr>
              <a:defRPr sz="2200">
                <a:solidFill>
                  <a:schemeClr val="tx1"/>
                </a:solidFill>
                <a:latin typeface="+mj-lt"/>
              </a:defRPr>
            </a:lvl1pPr>
            <a:lvl2pPr marL="31750" indent="0">
              <a:buNone/>
              <a:defRPr sz="1200"/>
            </a:lvl2pPr>
            <a:lvl3pPr marL="546100" indent="-228600">
              <a:defRPr sz="1200"/>
            </a:lvl3pPr>
            <a:lvl4pPr marL="801688" indent="-228600">
              <a:tabLst/>
              <a:defRPr sz="1100"/>
            </a:lvl4pPr>
            <a:lvl5pPr marL="977900" indent="-228600">
              <a:defRPr sz="1000"/>
            </a:lvl5pPr>
          </a:lstStyle>
          <a:p>
            <a:pPr lvl="0"/>
            <a:r>
              <a:rPr lang="en-US" dirty="0"/>
              <a:t>Edit Master text styles</a:t>
            </a:r>
          </a:p>
          <a:p>
            <a:pPr lvl="1"/>
            <a:r>
              <a:rPr lang="en-US" dirty="0"/>
              <a:t>Second level</a:t>
            </a:r>
          </a:p>
        </p:txBody>
      </p:sp>
      <p:sp>
        <p:nvSpPr>
          <p:cNvPr id="23" name="Text Placeholder 3">
            <a:extLst>
              <a:ext uri="{FF2B5EF4-FFF2-40B4-BE49-F238E27FC236}">
                <a16:creationId xmlns:a16="http://schemas.microsoft.com/office/drawing/2014/main" id="{F1E95E90-E07E-4849-9A32-5A790BF76BD2}"/>
              </a:ext>
            </a:extLst>
          </p:cNvPr>
          <p:cNvSpPr>
            <a:spLocks noGrp="1"/>
          </p:cNvSpPr>
          <p:nvPr>
            <p:ph idx="21" hasCustomPrompt="1"/>
          </p:nvPr>
        </p:nvSpPr>
        <p:spPr>
          <a:xfrm>
            <a:off x="6011778" y="1398101"/>
            <a:ext cx="6279257" cy="1593770"/>
          </a:xfrm>
          <a:prstGeom prst="rect">
            <a:avLst/>
          </a:prstGeom>
        </p:spPr>
        <p:txBody>
          <a:bodyPr vert="horz" wrap="square" lIns="146304" tIns="91440" rIns="146304" bIns="91440" rtlCol="0">
            <a:spAutoFit/>
          </a:bodyPr>
          <a:lstStyle>
            <a:lvl1pPr marL="0" indent="180000" algn="just">
              <a:lnSpc>
                <a:spcPct val="110000"/>
              </a:lnSpc>
              <a:spcBef>
                <a:spcPts val="800"/>
              </a:spcBef>
              <a:defRPr sz="1200">
                <a:solidFill>
                  <a:schemeClr val="tx1"/>
                </a:solidFill>
                <a:latin typeface="+mn-lt"/>
              </a:defRPr>
            </a:lvl1pPr>
            <a:lvl2pPr marL="0" indent="180000" algn="just">
              <a:lnSpc>
                <a:spcPct val="110000"/>
              </a:lnSpc>
              <a:spcBef>
                <a:spcPts val="800"/>
              </a:spcBef>
              <a:defRPr sz="1200"/>
            </a:lvl2pPr>
            <a:lvl3pPr marL="0" indent="180000" algn="just">
              <a:lnSpc>
                <a:spcPct val="110000"/>
              </a:lnSpc>
              <a:spcBef>
                <a:spcPts val="800"/>
              </a:spcBef>
              <a:defRPr sz="1100"/>
            </a:lvl3pPr>
            <a:lvl4pPr marL="0" indent="180000" algn="just">
              <a:lnSpc>
                <a:spcPct val="110000"/>
              </a:lnSpc>
              <a:spcBef>
                <a:spcPts val="800"/>
              </a:spcBef>
              <a:tabLst/>
              <a:defRPr sz="1050"/>
            </a:lvl4pPr>
            <a:lvl5pPr marL="0" indent="180000" algn="just">
              <a:lnSpc>
                <a:spcPct val="110000"/>
              </a:lnSpc>
              <a:spcBef>
                <a:spcPts val="800"/>
              </a:spcBef>
              <a:defRPr sz="10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0" name="Text Placeholder 3">
            <a:extLst>
              <a:ext uri="{FF2B5EF4-FFF2-40B4-BE49-F238E27FC236}">
                <a16:creationId xmlns:a16="http://schemas.microsoft.com/office/drawing/2014/main" id="{12E9646F-A930-4316-B37B-5A371C076863}"/>
              </a:ext>
            </a:extLst>
          </p:cNvPr>
          <p:cNvSpPr>
            <a:spLocks noGrp="1"/>
          </p:cNvSpPr>
          <p:nvPr>
            <p:ph idx="30" hasCustomPrompt="1"/>
          </p:nvPr>
        </p:nvSpPr>
        <p:spPr>
          <a:xfrm>
            <a:off x="252497" y="4963561"/>
            <a:ext cx="5506894" cy="1534523"/>
          </a:xfrm>
          <a:prstGeom prst="rect">
            <a:avLst/>
          </a:prstGeom>
        </p:spPr>
        <p:txBody>
          <a:bodyPr vert="horz" wrap="square" lIns="146304" tIns="91440" rIns="146304" bIns="91440" rtlCol="0">
            <a:spAutoFit/>
          </a:bodyPr>
          <a:lstStyle>
            <a:lvl1pPr algn="l">
              <a:lnSpc>
                <a:spcPct val="110000"/>
              </a:lnSpc>
              <a:spcBef>
                <a:spcPts val="800"/>
              </a:spcBef>
              <a:defRPr sz="1200">
                <a:solidFill>
                  <a:schemeClr val="tx1"/>
                </a:solidFill>
                <a:latin typeface="+mn-lt"/>
              </a:defRPr>
            </a:lvl1pPr>
            <a:lvl2pPr marL="273050" indent="-241300" algn="l">
              <a:lnSpc>
                <a:spcPct val="110000"/>
              </a:lnSpc>
              <a:spcBef>
                <a:spcPts val="800"/>
              </a:spcBef>
              <a:defRPr sz="1200"/>
            </a:lvl2pPr>
            <a:lvl3pPr marL="546100" indent="-228600" algn="l">
              <a:lnSpc>
                <a:spcPct val="110000"/>
              </a:lnSpc>
              <a:spcBef>
                <a:spcPts val="800"/>
              </a:spcBef>
              <a:defRPr sz="1100"/>
            </a:lvl3pPr>
            <a:lvl4pPr marL="801688" indent="-228600" algn="l">
              <a:lnSpc>
                <a:spcPct val="110000"/>
              </a:lnSpc>
              <a:spcBef>
                <a:spcPts val="800"/>
              </a:spcBef>
              <a:tabLst/>
              <a:defRPr sz="1050"/>
            </a:lvl4pPr>
            <a:lvl5pPr marL="977900" indent="-228600" algn="l">
              <a:lnSpc>
                <a:spcPct val="110000"/>
              </a:lnSpc>
              <a:spcBef>
                <a:spcPts val="800"/>
              </a:spcBef>
              <a:defRPr sz="10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31" name="Picture 30">
            <a:extLst>
              <a:ext uri="{FF2B5EF4-FFF2-40B4-BE49-F238E27FC236}">
                <a16:creationId xmlns:a16="http://schemas.microsoft.com/office/drawing/2014/main" id="{7E316045-E7F7-4CEC-B026-22E4977E8BF5}"/>
              </a:ext>
            </a:extLst>
          </p:cNvPr>
          <p:cNvPicPr>
            <a:picLocks noChangeAspect="1"/>
          </p:cNvPicPr>
          <p:nvPr userDrawn="1"/>
        </p:nvPicPr>
        <p:blipFill>
          <a:blip r:embed="rId2"/>
          <a:stretch>
            <a:fillRect/>
          </a:stretch>
        </p:blipFill>
        <p:spPr>
          <a:xfrm>
            <a:off x="6109905" y="951200"/>
            <a:ext cx="320295" cy="320295"/>
          </a:xfrm>
          <a:prstGeom prst="rect">
            <a:avLst/>
          </a:prstGeom>
        </p:spPr>
      </p:pic>
      <p:pic>
        <p:nvPicPr>
          <p:cNvPr id="34" name="Picture 33">
            <a:extLst>
              <a:ext uri="{FF2B5EF4-FFF2-40B4-BE49-F238E27FC236}">
                <a16:creationId xmlns:a16="http://schemas.microsoft.com/office/drawing/2014/main" id="{B3C2EB0B-9B74-481A-B9DE-D91C7159983A}"/>
              </a:ext>
            </a:extLst>
          </p:cNvPr>
          <p:cNvPicPr>
            <a:picLocks noChangeAspect="1"/>
          </p:cNvPicPr>
          <p:nvPr userDrawn="1"/>
        </p:nvPicPr>
        <p:blipFill>
          <a:blip r:embed="rId3"/>
          <a:stretch>
            <a:fillRect/>
          </a:stretch>
        </p:blipFill>
        <p:spPr>
          <a:xfrm>
            <a:off x="300624" y="911951"/>
            <a:ext cx="371498" cy="371498"/>
          </a:xfrm>
          <a:prstGeom prst="rect">
            <a:avLst/>
          </a:prstGeom>
        </p:spPr>
      </p:pic>
      <p:sp>
        <p:nvSpPr>
          <p:cNvPr id="36" name="Title Placeholder 1">
            <a:extLst>
              <a:ext uri="{FF2B5EF4-FFF2-40B4-BE49-F238E27FC236}">
                <a16:creationId xmlns:a16="http://schemas.microsoft.com/office/drawing/2014/main" id="{5F14F612-C0DC-45FE-9641-23EDD77949E6}"/>
              </a:ext>
            </a:extLst>
          </p:cNvPr>
          <p:cNvSpPr>
            <a:spLocks noGrp="1"/>
          </p:cNvSpPr>
          <p:nvPr>
            <p:ph type="title"/>
          </p:nvPr>
        </p:nvSpPr>
        <p:spPr>
          <a:xfrm>
            <a:off x="0" y="1"/>
            <a:ext cx="6209731" cy="858128"/>
          </a:xfrm>
          <a:prstGeom prst="rect">
            <a:avLst/>
          </a:prstGeom>
        </p:spPr>
        <p:txBody>
          <a:bodyPr vert="horz" wrap="square" lIns="146304" tIns="91440" rIns="146304" bIns="91440" rtlCol="0" anchor="t">
            <a:noAutofit/>
          </a:bodyPr>
          <a:lstStyle/>
          <a:p>
            <a:r>
              <a:rPr lang="en-US" dirty="0"/>
              <a:t>Click to edit Master title style</a:t>
            </a:r>
          </a:p>
        </p:txBody>
      </p:sp>
      <p:sp>
        <p:nvSpPr>
          <p:cNvPr id="24" name="Rectangle 23">
            <a:extLst>
              <a:ext uri="{FF2B5EF4-FFF2-40B4-BE49-F238E27FC236}">
                <a16:creationId xmlns:a16="http://schemas.microsoft.com/office/drawing/2014/main" id="{8BBA4FF9-C2D5-453F-BA5E-1C7015D26E08}"/>
              </a:ext>
            </a:extLst>
          </p:cNvPr>
          <p:cNvSpPr/>
          <p:nvPr userDrawn="1"/>
        </p:nvSpPr>
        <p:spPr>
          <a:xfrm>
            <a:off x="2703" y="6738868"/>
            <a:ext cx="1725152" cy="261610"/>
          </a:xfrm>
          <a:prstGeom prst="rect">
            <a:avLst/>
          </a:prstGeom>
        </p:spPr>
        <p:txBody>
          <a:bodyPr wrap="none">
            <a:spAutoFit/>
          </a:bodyPr>
          <a:lstStyle/>
          <a:p>
            <a:r>
              <a:rPr lang="en-NZ" sz="1100" b="1" dirty="0"/>
              <a:t>Microsoft Confidential</a:t>
            </a:r>
            <a:endParaRPr lang="en-NZ" sz="1100" dirty="0"/>
          </a:p>
        </p:txBody>
      </p:sp>
    </p:spTree>
    <p:extLst>
      <p:ext uri="{BB962C8B-B14F-4D97-AF65-F5344CB8AC3E}">
        <p14:creationId xmlns:p14="http://schemas.microsoft.com/office/powerpoint/2010/main" val="3004147252"/>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6249329" cy="508524"/>
          </a:xfrm>
          <a:noFill/>
        </p:spPr>
        <p:txBody>
          <a:bodyPr lIns="0" tIns="0" rIns="0" bIns="0" anchor="t"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pic>
        <p:nvPicPr>
          <p:cNvPr id="3" name="Picture 2">
            <a:extLst>
              <a:ext uri="{FF2B5EF4-FFF2-40B4-BE49-F238E27FC236}">
                <a16:creationId xmlns:a16="http://schemas.microsoft.com/office/drawing/2014/main" id="{6AC853EF-249B-4DEC-B679-038CCEA0B936}"/>
              </a:ext>
            </a:extLst>
          </p:cNvPr>
          <p:cNvPicPr>
            <a:picLocks noChangeAspect="1"/>
          </p:cNvPicPr>
          <p:nvPr userDrawn="1"/>
        </p:nvPicPr>
        <p:blipFill rotWithShape="1">
          <a:blip r:embed="rId2"/>
          <a:srcRect l="487" t="16931" r="33333" b="24211"/>
          <a:stretch/>
        </p:blipFill>
        <p:spPr bwMode="invGray">
          <a:xfrm>
            <a:off x="5200347" y="597450"/>
            <a:ext cx="7236127" cy="6397074"/>
          </a:xfrm>
          <a:prstGeom prst="rect">
            <a:avLst/>
          </a:prstGeom>
        </p:spPr>
      </p:pic>
    </p:spTree>
    <p:extLst>
      <p:ext uri="{BB962C8B-B14F-4D97-AF65-F5344CB8AC3E}">
        <p14:creationId xmlns:p14="http://schemas.microsoft.com/office/powerpoint/2010/main" val="28985027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4701" cy="508524"/>
          </a:xfrm>
          <a:noFill/>
        </p:spPr>
        <p:txBody>
          <a:bodyPr wrap="square" lIns="0" tIns="0" rIns="0" bIns="0" anchor="t"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7721289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37656" cy="508524"/>
          </a:xfrm>
          <a:noFill/>
        </p:spPr>
        <p:txBody>
          <a:bodyPr wrap="square" lIns="0" tIns="0" rIns="0" bIns="0" anchor="t"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9224157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654775"/>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12060398"/>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hasCustomPrompt="1"/>
          </p:nvPr>
        </p:nvSpPr>
        <p:spPr/>
        <p:txBody>
          <a:bodyPr/>
          <a:lstStyle>
            <a:lvl1pPr>
              <a:defRPr/>
            </a:lvl1pPr>
          </a:lstStyle>
          <a:p>
            <a:r>
              <a:rPr lang="en-US"/>
              <a:t>Confidentiality slide</a:t>
            </a:r>
          </a:p>
        </p:txBody>
      </p:sp>
      <p:sp>
        <p:nvSpPr>
          <p:cNvPr id="3" name="TextBox 2">
            <a:extLst>
              <a:ext uri="{FF2B5EF4-FFF2-40B4-BE49-F238E27FC236}">
                <a16:creationId xmlns:a16="http://schemas.microsoft.com/office/drawing/2014/main" id="{DBD07666-5C5E-4C40-8C68-86D1F3CAB0C5}"/>
              </a:ext>
            </a:extLst>
          </p:cNvPr>
          <p:cNvSpPr txBox="1"/>
          <p:nvPr userDrawn="1"/>
        </p:nvSpPr>
        <p:spPr>
          <a:xfrm>
            <a:off x="595914" y="4244907"/>
            <a:ext cx="11243610" cy="2160180"/>
          </a:xfrm>
          <a:prstGeom prst="rect">
            <a:avLst/>
          </a:prstGeom>
          <a:noFill/>
        </p:spPr>
        <p:txBody>
          <a:bodyPr wrap="square" lIns="186521" tIns="149217" rIns="186521" bIns="149217" rtlCol="0" anchor="ctr">
            <a:spAutoFit/>
          </a:bodyPr>
          <a:lstStyle/>
          <a:p>
            <a:pPr algn="ctr">
              <a:lnSpc>
                <a:spcPct val="90000"/>
              </a:lnSpc>
              <a:spcBef>
                <a:spcPts val="1224"/>
              </a:spcBef>
              <a:spcAft>
                <a:spcPts val="612"/>
              </a:spcAft>
            </a:pPr>
            <a:r>
              <a:rPr lang="en-US" sz="2040">
                <a:gradFill>
                  <a:gsLst>
                    <a:gs pos="2917">
                      <a:schemeClr val="tx1"/>
                    </a:gs>
                    <a:gs pos="30000">
                      <a:schemeClr val="tx1"/>
                    </a:gs>
                  </a:gsLst>
                  <a:lin ang="5400000" scaled="0"/>
                </a:gradFill>
              </a:rPr>
              <a:t>Microsoft Ready content is </a:t>
            </a:r>
            <a:r>
              <a:rPr lang="en-US" sz="204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1224"/>
              </a:spcBef>
              <a:spcAft>
                <a:spcPts val="612"/>
              </a:spcAft>
            </a:pPr>
            <a:r>
              <a:rPr lang="en-US" sz="204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40">
                <a:gradFill>
                  <a:gsLst>
                    <a:gs pos="2917">
                      <a:schemeClr val="tx1"/>
                    </a:gs>
                    <a:gs pos="30000">
                      <a:schemeClr val="tx1"/>
                    </a:gs>
                  </a:gsLst>
                  <a:lin ang="5400000" scaled="0"/>
                </a:gradFill>
              </a:rPr>
              <a:t>post Microsoft Ready content to any blogs or external websites</a:t>
            </a:r>
          </a:p>
          <a:p>
            <a:pPr algn="ctr">
              <a:lnSpc>
                <a:spcPct val="90000"/>
              </a:lnSpc>
              <a:spcBef>
                <a:spcPts val="1224"/>
              </a:spcBef>
              <a:spcAft>
                <a:spcPts val="612"/>
              </a:spcAft>
            </a:pPr>
            <a:r>
              <a:rPr lang="en-US" sz="204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40">
                <a:gradFill>
                  <a:gsLst>
                    <a:gs pos="2917">
                      <a:schemeClr val="tx1"/>
                    </a:gs>
                    <a:gs pos="30000">
                      <a:schemeClr val="tx1"/>
                    </a:gs>
                  </a:gsLst>
                  <a:lin ang="5400000" scaled="0"/>
                </a:gradFill>
              </a:rPr>
              <a:t>take photos or video of sessions or slides throughout the Microsoft Ready event</a:t>
            </a:r>
          </a:p>
          <a:p>
            <a:pPr algn="ctr">
              <a:lnSpc>
                <a:spcPct val="90000"/>
              </a:lnSpc>
              <a:spcBef>
                <a:spcPts val="1224"/>
              </a:spcBef>
              <a:spcAft>
                <a:spcPts val="612"/>
              </a:spcAft>
            </a:pPr>
            <a:r>
              <a:rPr lang="en-US" sz="2040">
                <a:gradFill>
                  <a:gsLst>
                    <a:gs pos="2917">
                      <a:schemeClr val="tx1"/>
                    </a:gs>
                    <a:gs pos="30000">
                      <a:schemeClr val="tx1"/>
                    </a:gs>
                  </a:gsLst>
                  <a:lin ang="5400000" scaled="0"/>
                </a:gradFill>
              </a:rPr>
              <a:t>Content will be available to internal audiences on-demand post-event</a:t>
            </a:r>
          </a:p>
        </p:txBody>
      </p:sp>
      <p:sp>
        <p:nvSpPr>
          <p:cNvPr id="61" name="Oval 60">
            <a:extLst>
              <a:ext uri="{FF2B5EF4-FFF2-40B4-BE49-F238E27FC236}">
                <a16:creationId xmlns:a16="http://schemas.microsoft.com/office/drawing/2014/main" id="{A6B1A30E-72AA-4A8F-A97F-FD4B4989FC97}"/>
              </a:ext>
            </a:extLst>
          </p:cNvPr>
          <p:cNvSpPr/>
          <p:nvPr userDrawn="1"/>
        </p:nvSpPr>
        <p:spPr bwMode="gray">
          <a:xfrm>
            <a:off x="2751185" y="1826348"/>
            <a:ext cx="1635020" cy="1634787"/>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7551" rIns="0" bIns="47551" numCol="1" rtlCol="0" anchor="ctr" anchorCtr="0" compatLnSpc="1">
            <a:prstTxWarp prst="textNoShape">
              <a:avLst/>
            </a:prstTxWarp>
          </a:bodyPr>
          <a:lstStyle/>
          <a:p>
            <a:pPr marL="0" marR="0" lvl="0" indent="0" algn="ctr" defTabSz="950663" rtl="0"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4" name="Oval 123">
            <a:extLst>
              <a:ext uri="{FF2B5EF4-FFF2-40B4-BE49-F238E27FC236}">
                <a16:creationId xmlns:a16="http://schemas.microsoft.com/office/drawing/2014/main" id="{86F400F5-9FA0-4CE6-B207-5F2FF50C7927}"/>
              </a:ext>
            </a:extLst>
          </p:cNvPr>
          <p:cNvSpPr/>
          <p:nvPr userDrawn="1"/>
        </p:nvSpPr>
        <p:spPr bwMode="gray">
          <a:xfrm>
            <a:off x="5424708" y="1826348"/>
            <a:ext cx="1635020" cy="1634787"/>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7551" rIns="0" bIns="47551" numCol="1" rtlCol="0" anchor="ctr" anchorCtr="0" compatLnSpc="1">
            <a:prstTxWarp prst="textNoShape">
              <a:avLst/>
            </a:prstTxWarp>
          </a:bodyPr>
          <a:lstStyle/>
          <a:p>
            <a:pPr marR="0" lvl="0" indent="0" algn="ctr" defTabSz="950663" fontAlgn="base">
              <a:lnSpc>
                <a:spcPct val="100000"/>
              </a:lnSpc>
              <a:spcBef>
                <a:spcPct val="0"/>
              </a:spcBef>
              <a:spcAft>
                <a:spcPct val="0"/>
              </a:spcAft>
              <a:buClrTx/>
              <a:buSzTx/>
              <a:buFontTx/>
              <a:buNone/>
              <a:tabLst/>
            </a:pPr>
            <a:endParaRPr kumimoji="0" lang="en-US" sz="204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123" name="Group 122">
            <a:extLst>
              <a:ext uri="{FF2B5EF4-FFF2-40B4-BE49-F238E27FC236}">
                <a16:creationId xmlns:a16="http://schemas.microsoft.com/office/drawing/2014/main" id="{BA797159-0B2F-4995-81D8-EBFFD05AB617}"/>
              </a:ext>
            </a:extLst>
          </p:cNvPr>
          <p:cNvGrpSpPr/>
          <p:nvPr userDrawn="1"/>
        </p:nvGrpSpPr>
        <p:grpSpPr bwMode="gray">
          <a:xfrm flipH="1">
            <a:off x="6019823" y="2221804"/>
            <a:ext cx="444788" cy="843875"/>
            <a:chOff x="5200650" y="1722438"/>
            <a:chExt cx="1797050" cy="3409950"/>
          </a:xfrm>
        </p:grpSpPr>
        <p:sp>
          <p:nvSpPr>
            <p:cNvPr id="105" name="Freeform 26">
              <a:extLst>
                <a:ext uri="{FF2B5EF4-FFF2-40B4-BE49-F238E27FC236}">
                  <a16:creationId xmlns:a16="http://schemas.microsoft.com/office/drawing/2014/main" id="{D5EE552A-CFE9-4D35-BDE3-A939AA559C23}"/>
                </a:ext>
              </a:extLst>
            </p:cNvPr>
            <p:cNvSpPr>
              <a:spLocks/>
            </p:cNvSpPr>
            <p:nvPr userDrawn="1"/>
          </p:nvSpPr>
          <p:spPr bwMode="gray">
            <a:xfrm>
              <a:off x="5200650" y="1722438"/>
              <a:ext cx="1797050" cy="3409950"/>
            </a:xfrm>
            <a:custGeom>
              <a:avLst/>
              <a:gdLst>
                <a:gd name="T0" fmla="*/ 497 w 543"/>
                <a:gd name="T1" fmla="*/ 0 h 1030"/>
                <a:gd name="T2" fmla="*/ 46 w 543"/>
                <a:gd name="T3" fmla="*/ 0 h 1030"/>
                <a:gd name="T4" fmla="*/ 0 w 543"/>
                <a:gd name="T5" fmla="*/ 46 h 1030"/>
                <a:gd name="T6" fmla="*/ 0 w 543"/>
                <a:gd name="T7" fmla="*/ 983 h 1030"/>
                <a:gd name="T8" fmla="*/ 46 w 543"/>
                <a:gd name="T9" fmla="*/ 1030 h 1030"/>
                <a:gd name="T10" fmla="*/ 497 w 543"/>
                <a:gd name="T11" fmla="*/ 1030 h 1030"/>
                <a:gd name="T12" fmla="*/ 543 w 543"/>
                <a:gd name="T13" fmla="*/ 983 h 1030"/>
                <a:gd name="T14" fmla="*/ 543 w 543"/>
                <a:gd name="T15" fmla="*/ 46 h 1030"/>
                <a:gd name="T16" fmla="*/ 497 w 543"/>
                <a:gd name="T17" fmla="*/ 0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3" h="1030">
                  <a:moveTo>
                    <a:pt x="497" y="0"/>
                  </a:moveTo>
                  <a:cubicBezTo>
                    <a:pt x="46" y="0"/>
                    <a:pt x="46" y="0"/>
                    <a:pt x="46" y="0"/>
                  </a:cubicBezTo>
                  <a:cubicBezTo>
                    <a:pt x="21" y="0"/>
                    <a:pt x="0" y="21"/>
                    <a:pt x="0" y="46"/>
                  </a:cubicBezTo>
                  <a:cubicBezTo>
                    <a:pt x="0" y="983"/>
                    <a:pt x="0" y="983"/>
                    <a:pt x="0" y="983"/>
                  </a:cubicBezTo>
                  <a:cubicBezTo>
                    <a:pt x="0" y="1009"/>
                    <a:pt x="21" y="1030"/>
                    <a:pt x="46" y="1030"/>
                  </a:cubicBezTo>
                  <a:cubicBezTo>
                    <a:pt x="497" y="1030"/>
                    <a:pt x="497" y="1030"/>
                    <a:pt x="497" y="1030"/>
                  </a:cubicBezTo>
                  <a:cubicBezTo>
                    <a:pt x="522" y="1030"/>
                    <a:pt x="543" y="1009"/>
                    <a:pt x="543" y="983"/>
                  </a:cubicBezTo>
                  <a:cubicBezTo>
                    <a:pt x="543" y="46"/>
                    <a:pt x="543" y="46"/>
                    <a:pt x="543" y="46"/>
                  </a:cubicBezTo>
                  <a:cubicBezTo>
                    <a:pt x="543" y="21"/>
                    <a:pt x="522" y="0"/>
                    <a:pt x="497" y="0"/>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06" name="Freeform 27">
              <a:extLst>
                <a:ext uri="{FF2B5EF4-FFF2-40B4-BE49-F238E27FC236}">
                  <a16:creationId xmlns:a16="http://schemas.microsoft.com/office/drawing/2014/main" id="{62561F91-9D8C-4635-B806-AE2D11196147}"/>
                </a:ext>
              </a:extLst>
            </p:cNvPr>
            <p:cNvSpPr>
              <a:spLocks/>
            </p:cNvSpPr>
            <p:nvPr userDrawn="1"/>
          </p:nvSpPr>
          <p:spPr bwMode="gray">
            <a:xfrm>
              <a:off x="5310188" y="2262188"/>
              <a:ext cx="1577975" cy="2433638"/>
            </a:xfrm>
            <a:custGeom>
              <a:avLst/>
              <a:gdLst>
                <a:gd name="T0" fmla="*/ 0 w 994"/>
                <a:gd name="T1" fmla="*/ 1533 h 1533"/>
                <a:gd name="T2" fmla="*/ 994 w 994"/>
                <a:gd name="T3" fmla="*/ 1533 h 1533"/>
                <a:gd name="T4" fmla="*/ 994 w 994"/>
                <a:gd name="T5" fmla="*/ 62 h 1533"/>
                <a:gd name="T6" fmla="*/ 498 w 994"/>
                <a:gd name="T7" fmla="*/ 0 h 1533"/>
                <a:gd name="T8" fmla="*/ 0 w 994"/>
                <a:gd name="T9" fmla="*/ 62 h 1533"/>
                <a:gd name="T10" fmla="*/ 0 w 994"/>
                <a:gd name="T11" fmla="*/ 1533 h 1533"/>
              </a:gdLst>
              <a:ahLst/>
              <a:cxnLst>
                <a:cxn ang="0">
                  <a:pos x="T0" y="T1"/>
                </a:cxn>
                <a:cxn ang="0">
                  <a:pos x="T2" y="T3"/>
                </a:cxn>
                <a:cxn ang="0">
                  <a:pos x="T4" y="T5"/>
                </a:cxn>
                <a:cxn ang="0">
                  <a:pos x="T6" y="T7"/>
                </a:cxn>
                <a:cxn ang="0">
                  <a:pos x="T8" y="T9"/>
                </a:cxn>
                <a:cxn ang="0">
                  <a:pos x="T10" y="T11"/>
                </a:cxn>
              </a:cxnLst>
              <a:rect l="0" t="0" r="r" b="b"/>
              <a:pathLst>
                <a:path w="994" h="1533">
                  <a:moveTo>
                    <a:pt x="0" y="1533"/>
                  </a:moveTo>
                  <a:lnTo>
                    <a:pt x="994" y="1533"/>
                  </a:lnTo>
                  <a:lnTo>
                    <a:pt x="994" y="62"/>
                  </a:lnTo>
                  <a:lnTo>
                    <a:pt x="498" y="0"/>
                  </a:lnTo>
                  <a:lnTo>
                    <a:pt x="0" y="62"/>
                  </a:lnTo>
                  <a:lnTo>
                    <a:pt x="0" y="1533"/>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07" name="Rectangle 28">
              <a:extLst>
                <a:ext uri="{FF2B5EF4-FFF2-40B4-BE49-F238E27FC236}">
                  <a16:creationId xmlns:a16="http://schemas.microsoft.com/office/drawing/2014/main" id="{71C38A4E-A7CA-4FC4-B76A-394814BBAD30}"/>
                </a:ext>
              </a:extLst>
            </p:cNvPr>
            <p:cNvSpPr>
              <a:spLocks noChangeArrowheads="1"/>
            </p:cNvSpPr>
            <p:nvPr userDrawn="1"/>
          </p:nvSpPr>
          <p:spPr bwMode="gray">
            <a:xfrm>
              <a:off x="5310188" y="2006601"/>
              <a:ext cx="1577975" cy="3540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08" name="Rectangle 29">
              <a:extLst>
                <a:ext uri="{FF2B5EF4-FFF2-40B4-BE49-F238E27FC236}">
                  <a16:creationId xmlns:a16="http://schemas.microsoft.com/office/drawing/2014/main" id="{0EB3CFB9-1B4F-40C4-8527-07696A24C42D}"/>
                </a:ext>
              </a:extLst>
            </p:cNvPr>
            <p:cNvSpPr>
              <a:spLocks noChangeArrowheads="1"/>
            </p:cNvSpPr>
            <p:nvPr userDrawn="1"/>
          </p:nvSpPr>
          <p:spPr bwMode="gray">
            <a:xfrm>
              <a:off x="5942013" y="3522663"/>
              <a:ext cx="804863"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09" name="Rectangle 30">
              <a:extLst>
                <a:ext uri="{FF2B5EF4-FFF2-40B4-BE49-F238E27FC236}">
                  <a16:creationId xmlns:a16="http://schemas.microsoft.com/office/drawing/2014/main" id="{A6E51830-661E-42FF-A82A-D30745B76D13}"/>
                </a:ext>
              </a:extLst>
            </p:cNvPr>
            <p:cNvSpPr>
              <a:spLocks noChangeArrowheads="1"/>
            </p:cNvSpPr>
            <p:nvPr userDrawn="1"/>
          </p:nvSpPr>
          <p:spPr bwMode="gray">
            <a:xfrm>
              <a:off x="5419725" y="3689351"/>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10" name="Rectangle 31">
              <a:extLst>
                <a:ext uri="{FF2B5EF4-FFF2-40B4-BE49-F238E27FC236}">
                  <a16:creationId xmlns:a16="http://schemas.microsoft.com/office/drawing/2014/main" id="{95201EB4-D463-4472-9390-C70DD9F565CA}"/>
                </a:ext>
              </a:extLst>
            </p:cNvPr>
            <p:cNvSpPr>
              <a:spLocks noChangeArrowheads="1"/>
            </p:cNvSpPr>
            <p:nvPr userDrawn="1"/>
          </p:nvSpPr>
          <p:spPr bwMode="gray">
            <a:xfrm>
              <a:off x="5419725" y="3851276"/>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11" name="Rectangle 32">
              <a:extLst>
                <a:ext uri="{FF2B5EF4-FFF2-40B4-BE49-F238E27FC236}">
                  <a16:creationId xmlns:a16="http://schemas.microsoft.com/office/drawing/2014/main" id="{B130CDDD-D0C4-4E72-B76C-DB9845238263}"/>
                </a:ext>
              </a:extLst>
            </p:cNvPr>
            <p:cNvSpPr>
              <a:spLocks noChangeArrowheads="1"/>
            </p:cNvSpPr>
            <p:nvPr userDrawn="1"/>
          </p:nvSpPr>
          <p:spPr bwMode="gray">
            <a:xfrm>
              <a:off x="5419725" y="4013201"/>
              <a:ext cx="730250" cy="428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12" name="Rectangle 33">
              <a:extLst>
                <a:ext uri="{FF2B5EF4-FFF2-40B4-BE49-F238E27FC236}">
                  <a16:creationId xmlns:a16="http://schemas.microsoft.com/office/drawing/2014/main" id="{65FB6058-8B32-4371-95BE-A2B310C6B8FB}"/>
                </a:ext>
              </a:extLst>
            </p:cNvPr>
            <p:cNvSpPr>
              <a:spLocks noChangeArrowheads="1"/>
            </p:cNvSpPr>
            <p:nvPr userDrawn="1"/>
          </p:nvSpPr>
          <p:spPr bwMode="gray">
            <a:xfrm>
              <a:off x="5419725" y="4178301"/>
              <a:ext cx="132715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13" name="Rectangle 34">
              <a:extLst>
                <a:ext uri="{FF2B5EF4-FFF2-40B4-BE49-F238E27FC236}">
                  <a16:creationId xmlns:a16="http://schemas.microsoft.com/office/drawing/2014/main" id="{FB2303C7-0661-4CF0-B491-D2E9D47EE15A}"/>
                </a:ext>
              </a:extLst>
            </p:cNvPr>
            <p:cNvSpPr>
              <a:spLocks noChangeArrowheads="1"/>
            </p:cNvSpPr>
            <p:nvPr userDrawn="1"/>
          </p:nvSpPr>
          <p:spPr bwMode="gray">
            <a:xfrm>
              <a:off x="6149975" y="4341813"/>
              <a:ext cx="59690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14" name="Rectangle 35">
              <a:extLst>
                <a:ext uri="{FF2B5EF4-FFF2-40B4-BE49-F238E27FC236}">
                  <a16:creationId xmlns:a16="http://schemas.microsoft.com/office/drawing/2014/main" id="{C3FA6748-9371-4617-9A5E-AEF6112AB5DA}"/>
                </a:ext>
              </a:extLst>
            </p:cNvPr>
            <p:cNvSpPr>
              <a:spLocks noChangeArrowheads="1"/>
            </p:cNvSpPr>
            <p:nvPr userDrawn="1"/>
          </p:nvSpPr>
          <p:spPr bwMode="gray">
            <a:xfrm>
              <a:off x="5932488" y="2509838"/>
              <a:ext cx="836613"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15" name="Rectangle 36">
              <a:extLst>
                <a:ext uri="{FF2B5EF4-FFF2-40B4-BE49-F238E27FC236}">
                  <a16:creationId xmlns:a16="http://schemas.microsoft.com/office/drawing/2014/main" id="{22819134-DC28-4E40-9A2C-B052D6FE6E78}"/>
                </a:ext>
              </a:extLst>
            </p:cNvPr>
            <p:cNvSpPr>
              <a:spLocks noChangeArrowheads="1"/>
            </p:cNvSpPr>
            <p:nvPr userDrawn="1"/>
          </p:nvSpPr>
          <p:spPr bwMode="gray">
            <a:xfrm>
              <a:off x="5429250" y="2509838"/>
              <a:ext cx="171450"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16" name="Rectangle 37">
              <a:extLst>
                <a:ext uri="{FF2B5EF4-FFF2-40B4-BE49-F238E27FC236}">
                  <a16:creationId xmlns:a16="http://schemas.microsoft.com/office/drawing/2014/main" id="{A8AB1BAE-A549-4C2D-90AE-29E7A84F30C2}"/>
                </a:ext>
              </a:extLst>
            </p:cNvPr>
            <p:cNvSpPr>
              <a:spLocks noChangeArrowheads="1"/>
            </p:cNvSpPr>
            <p:nvPr userDrawn="1"/>
          </p:nvSpPr>
          <p:spPr bwMode="gray">
            <a:xfrm>
              <a:off x="5680075" y="2509838"/>
              <a:ext cx="173038"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17" name="Rectangle 38">
              <a:extLst>
                <a:ext uri="{FF2B5EF4-FFF2-40B4-BE49-F238E27FC236}">
                  <a16:creationId xmlns:a16="http://schemas.microsoft.com/office/drawing/2014/main" id="{6BB21AAD-BEBD-464D-9425-DFCE1A810212}"/>
                </a:ext>
              </a:extLst>
            </p:cNvPr>
            <p:cNvSpPr>
              <a:spLocks noChangeArrowheads="1"/>
            </p:cNvSpPr>
            <p:nvPr userDrawn="1"/>
          </p:nvSpPr>
          <p:spPr bwMode="gray">
            <a:xfrm>
              <a:off x="6650038" y="2125663"/>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18" name="Rectangle 39">
              <a:extLst>
                <a:ext uri="{FF2B5EF4-FFF2-40B4-BE49-F238E27FC236}">
                  <a16:creationId xmlns:a16="http://schemas.microsoft.com/office/drawing/2014/main" id="{82C133A5-90DA-4452-B1C2-96A28D1B3B2D}"/>
                </a:ext>
              </a:extLst>
            </p:cNvPr>
            <p:cNvSpPr>
              <a:spLocks noChangeArrowheads="1"/>
            </p:cNvSpPr>
            <p:nvPr userDrawn="1"/>
          </p:nvSpPr>
          <p:spPr bwMode="gray">
            <a:xfrm>
              <a:off x="6650038" y="2168526"/>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19" name="Rectangle 40">
              <a:extLst>
                <a:ext uri="{FF2B5EF4-FFF2-40B4-BE49-F238E27FC236}">
                  <a16:creationId xmlns:a16="http://schemas.microsoft.com/office/drawing/2014/main" id="{9EC959C0-2ED1-429D-9343-6B03D72EC2DB}"/>
                </a:ext>
              </a:extLst>
            </p:cNvPr>
            <p:cNvSpPr>
              <a:spLocks noChangeArrowheads="1"/>
            </p:cNvSpPr>
            <p:nvPr userDrawn="1"/>
          </p:nvSpPr>
          <p:spPr bwMode="gray">
            <a:xfrm>
              <a:off x="6650038" y="2216151"/>
              <a:ext cx="152400" cy="12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20" name="Rectangle 41">
              <a:extLst>
                <a:ext uri="{FF2B5EF4-FFF2-40B4-BE49-F238E27FC236}">
                  <a16:creationId xmlns:a16="http://schemas.microsoft.com/office/drawing/2014/main" id="{27EB350B-78EC-4CE4-9803-6981B8ABF253}"/>
                </a:ext>
              </a:extLst>
            </p:cNvPr>
            <p:cNvSpPr>
              <a:spLocks noChangeArrowheads="1"/>
            </p:cNvSpPr>
            <p:nvPr userDrawn="1"/>
          </p:nvSpPr>
          <p:spPr bwMode="gray">
            <a:xfrm>
              <a:off x="6027738" y="4837113"/>
              <a:ext cx="142875" cy="1460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21" name="Freeform 42">
              <a:extLst>
                <a:ext uri="{FF2B5EF4-FFF2-40B4-BE49-F238E27FC236}">
                  <a16:creationId xmlns:a16="http://schemas.microsoft.com/office/drawing/2014/main" id="{E19CD1BB-BAEF-4D84-8870-955840A2D735}"/>
                </a:ext>
              </a:extLst>
            </p:cNvPr>
            <p:cNvSpPr>
              <a:spLocks/>
            </p:cNvSpPr>
            <p:nvPr userDrawn="1"/>
          </p:nvSpPr>
          <p:spPr bwMode="gray">
            <a:xfrm>
              <a:off x="5783263" y="1841501"/>
              <a:ext cx="631825" cy="36513"/>
            </a:xfrm>
            <a:custGeom>
              <a:avLst/>
              <a:gdLst>
                <a:gd name="T0" fmla="*/ 185 w 191"/>
                <a:gd name="T1" fmla="*/ 11 h 11"/>
                <a:gd name="T2" fmla="*/ 6 w 191"/>
                <a:gd name="T3" fmla="*/ 11 h 11"/>
                <a:gd name="T4" fmla="*/ 0 w 191"/>
                <a:gd name="T5" fmla="*/ 6 h 11"/>
                <a:gd name="T6" fmla="*/ 6 w 191"/>
                <a:gd name="T7" fmla="*/ 0 h 11"/>
                <a:gd name="T8" fmla="*/ 185 w 191"/>
                <a:gd name="T9" fmla="*/ 0 h 11"/>
                <a:gd name="T10" fmla="*/ 191 w 191"/>
                <a:gd name="T11" fmla="*/ 6 h 11"/>
                <a:gd name="T12" fmla="*/ 185 w 191"/>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91" h="11">
                  <a:moveTo>
                    <a:pt x="185" y="11"/>
                  </a:moveTo>
                  <a:cubicBezTo>
                    <a:pt x="6" y="11"/>
                    <a:pt x="6" y="11"/>
                    <a:pt x="6" y="11"/>
                  </a:cubicBezTo>
                  <a:cubicBezTo>
                    <a:pt x="2" y="11"/>
                    <a:pt x="0" y="9"/>
                    <a:pt x="0" y="6"/>
                  </a:cubicBezTo>
                  <a:cubicBezTo>
                    <a:pt x="0" y="2"/>
                    <a:pt x="2" y="0"/>
                    <a:pt x="6" y="0"/>
                  </a:cubicBezTo>
                  <a:cubicBezTo>
                    <a:pt x="185" y="0"/>
                    <a:pt x="185" y="0"/>
                    <a:pt x="185" y="0"/>
                  </a:cubicBezTo>
                  <a:cubicBezTo>
                    <a:pt x="189" y="0"/>
                    <a:pt x="191" y="2"/>
                    <a:pt x="191" y="6"/>
                  </a:cubicBezTo>
                  <a:cubicBezTo>
                    <a:pt x="191" y="9"/>
                    <a:pt x="189" y="11"/>
                    <a:pt x="185" y="11"/>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22" name="Rectangle 43">
              <a:extLst>
                <a:ext uri="{FF2B5EF4-FFF2-40B4-BE49-F238E27FC236}">
                  <a16:creationId xmlns:a16="http://schemas.microsoft.com/office/drawing/2014/main" id="{AB3A5491-F398-47CB-BBBC-35E96F4E414D}"/>
                </a:ext>
              </a:extLst>
            </p:cNvPr>
            <p:cNvSpPr>
              <a:spLocks noChangeArrowheads="1"/>
            </p:cNvSpPr>
            <p:nvPr userDrawn="1"/>
          </p:nvSpPr>
          <p:spPr bwMode="gray">
            <a:xfrm>
              <a:off x="5429250" y="2722563"/>
              <a:ext cx="1339850" cy="6286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grpSp>
      <p:sp>
        <p:nvSpPr>
          <p:cNvPr id="149" name="Oval 148">
            <a:extLst>
              <a:ext uri="{FF2B5EF4-FFF2-40B4-BE49-F238E27FC236}">
                <a16:creationId xmlns:a16="http://schemas.microsoft.com/office/drawing/2014/main" id="{88B05F2C-2F66-43AA-A9E2-803B1F843606}"/>
              </a:ext>
            </a:extLst>
          </p:cNvPr>
          <p:cNvSpPr/>
          <p:nvPr userDrawn="1"/>
        </p:nvSpPr>
        <p:spPr bwMode="gray">
          <a:xfrm>
            <a:off x="8050273" y="1826348"/>
            <a:ext cx="1635020" cy="1634787"/>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7551" rIns="0" bIns="47551" numCol="1" rtlCol="0" anchor="ctr" anchorCtr="0" compatLnSpc="1">
            <a:prstTxWarp prst="textNoShape">
              <a:avLst/>
            </a:prstTxWarp>
          </a:bodyPr>
          <a:lstStyle/>
          <a:p>
            <a:pPr marR="0" lvl="0" indent="0" algn="ctr" defTabSz="950663" fontAlgn="base">
              <a:lnSpc>
                <a:spcPct val="100000"/>
              </a:lnSpc>
              <a:spcBef>
                <a:spcPct val="0"/>
              </a:spcBef>
              <a:spcAft>
                <a:spcPct val="0"/>
              </a:spcAft>
              <a:buClrTx/>
              <a:buSzTx/>
              <a:buFontTx/>
              <a:buNone/>
              <a:tabLst/>
            </a:pPr>
            <a:endParaRPr kumimoji="0" lang="en-US" sz="204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148" name="Group 147">
            <a:extLst>
              <a:ext uri="{FF2B5EF4-FFF2-40B4-BE49-F238E27FC236}">
                <a16:creationId xmlns:a16="http://schemas.microsoft.com/office/drawing/2014/main" id="{E88D9ECD-A4C6-4CFD-BE83-83D944C0F97B}"/>
              </a:ext>
            </a:extLst>
          </p:cNvPr>
          <p:cNvGrpSpPr/>
          <p:nvPr userDrawn="1"/>
        </p:nvGrpSpPr>
        <p:grpSpPr bwMode="gray">
          <a:xfrm>
            <a:off x="8281096" y="2332367"/>
            <a:ext cx="1173375" cy="622749"/>
            <a:chOff x="6151563" y="1584325"/>
            <a:chExt cx="4276725" cy="2270126"/>
          </a:xfrm>
        </p:grpSpPr>
        <p:sp>
          <p:nvSpPr>
            <p:cNvPr id="129" name="Rectangle 47">
              <a:extLst>
                <a:ext uri="{FF2B5EF4-FFF2-40B4-BE49-F238E27FC236}">
                  <a16:creationId xmlns:a16="http://schemas.microsoft.com/office/drawing/2014/main" id="{26C055B8-93FF-46DA-B415-D8D54497176C}"/>
                </a:ext>
              </a:extLst>
            </p:cNvPr>
            <p:cNvSpPr>
              <a:spLocks noChangeArrowheads="1"/>
            </p:cNvSpPr>
            <p:nvPr userDrawn="1"/>
          </p:nvSpPr>
          <p:spPr bwMode="gray">
            <a:xfrm>
              <a:off x="6630988" y="1584325"/>
              <a:ext cx="3317875" cy="208438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30" name="Rectangle 48">
              <a:extLst>
                <a:ext uri="{FF2B5EF4-FFF2-40B4-BE49-F238E27FC236}">
                  <a16:creationId xmlns:a16="http://schemas.microsoft.com/office/drawing/2014/main" id="{CFE4BDC0-DE0F-4728-875B-177D4395AAE0}"/>
                </a:ext>
              </a:extLst>
            </p:cNvPr>
            <p:cNvSpPr>
              <a:spLocks noChangeArrowheads="1"/>
            </p:cNvSpPr>
            <p:nvPr userDrawn="1"/>
          </p:nvSpPr>
          <p:spPr bwMode="gray">
            <a:xfrm>
              <a:off x="6848476" y="1785938"/>
              <a:ext cx="2879725" cy="17637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31" name="Freeform 49">
              <a:extLst>
                <a:ext uri="{FF2B5EF4-FFF2-40B4-BE49-F238E27FC236}">
                  <a16:creationId xmlns:a16="http://schemas.microsoft.com/office/drawing/2014/main" id="{DF9925D4-DE10-40F0-8BA3-16B00AE6C44D}"/>
                </a:ext>
              </a:extLst>
            </p:cNvPr>
            <p:cNvSpPr>
              <a:spLocks/>
            </p:cNvSpPr>
            <p:nvPr userDrawn="1"/>
          </p:nvSpPr>
          <p:spPr bwMode="gray">
            <a:xfrm>
              <a:off x="6151563" y="3668713"/>
              <a:ext cx="4276725" cy="185738"/>
            </a:xfrm>
            <a:custGeom>
              <a:avLst/>
              <a:gdLst>
                <a:gd name="T0" fmla="*/ 1265 w 1295"/>
                <a:gd name="T1" fmla="*/ 56 h 56"/>
                <a:gd name="T2" fmla="*/ 29 w 1295"/>
                <a:gd name="T3" fmla="*/ 56 h 56"/>
                <a:gd name="T4" fmla="*/ 0 w 1295"/>
                <a:gd name="T5" fmla="*/ 26 h 56"/>
                <a:gd name="T6" fmla="*/ 0 w 1295"/>
                <a:gd name="T7" fmla="*/ 0 h 56"/>
                <a:gd name="T8" fmla="*/ 1295 w 1295"/>
                <a:gd name="T9" fmla="*/ 0 h 56"/>
                <a:gd name="T10" fmla="*/ 1295 w 1295"/>
                <a:gd name="T11" fmla="*/ 26 h 56"/>
                <a:gd name="T12" fmla="*/ 1265 w 1295"/>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1295" h="56">
                  <a:moveTo>
                    <a:pt x="1265" y="56"/>
                  </a:moveTo>
                  <a:cubicBezTo>
                    <a:pt x="29" y="56"/>
                    <a:pt x="29" y="56"/>
                    <a:pt x="29" y="56"/>
                  </a:cubicBezTo>
                  <a:cubicBezTo>
                    <a:pt x="13" y="56"/>
                    <a:pt x="0" y="43"/>
                    <a:pt x="0" y="26"/>
                  </a:cubicBezTo>
                  <a:cubicBezTo>
                    <a:pt x="0" y="0"/>
                    <a:pt x="0" y="0"/>
                    <a:pt x="0" y="0"/>
                  </a:cubicBezTo>
                  <a:cubicBezTo>
                    <a:pt x="1295" y="0"/>
                    <a:pt x="1295" y="0"/>
                    <a:pt x="1295" y="0"/>
                  </a:cubicBezTo>
                  <a:cubicBezTo>
                    <a:pt x="1295" y="26"/>
                    <a:pt x="1295" y="26"/>
                    <a:pt x="1295" y="26"/>
                  </a:cubicBezTo>
                  <a:cubicBezTo>
                    <a:pt x="1295" y="43"/>
                    <a:pt x="1282" y="56"/>
                    <a:pt x="1265" y="5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round/>
                  <a:headEnd/>
                  <a:tailEnd/>
                </a14:hiddenLine>
              </a:ext>
            </a:extLst>
          </p:spPr>
          <p:txBody>
            <a:bodyPr/>
            <a:lstStyle/>
            <a:p>
              <a:pPr lvl="0"/>
              <a:endParaRPr lang="en-US" sz="1836"/>
            </a:p>
          </p:txBody>
        </p:sp>
        <p:sp>
          <p:nvSpPr>
            <p:cNvPr id="132" name="Rectangle 50">
              <a:extLst>
                <a:ext uri="{FF2B5EF4-FFF2-40B4-BE49-F238E27FC236}">
                  <a16:creationId xmlns:a16="http://schemas.microsoft.com/office/drawing/2014/main" id="{E95E9909-20A7-4A13-8FBC-BB76A4AAD529}"/>
                </a:ext>
              </a:extLst>
            </p:cNvPr>
            <p:cNvSpPr>
              <a:spLocks noChangeArrowheads="1"/>
            </p:cNvSpPr>
            <p:nvPr userDrawn="1"/>
          </p:nvSpPr>
          <p:spPr bwMode="gray">
            <a:xfrm>
              <a:off x="7353301" y="2098675"/>
              <a:ext cx="865188" cy="3302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33" name="Rectangle 51">
              <a:extLst>
                <a:ext uri="{FF2B5EF4-FFF2-40B4-BE49-F238E27FC236}">
                  <a16:creationId xmlns:a16="http://schemas.microsoft.com/office/drawing/2014/main" id="{2FD4C439-4658-45FA-AB12-5252FC20915B}"/>
                </a:ext>
              </a:extLst>
            </p:cNvPr>
            <p:cNvSpPr>
              <a:spLocks noChangeArrowheads="1"/>
            </p:cNvSpPr>
            <p:nvPr userDrawn="1"/>
          </p:nvSpPr>
          <p:spPr bwMode="gray">
            <a:xfrm>
              <a:off x="7086601" y="2098675"/>
              <a:ext cx="266700" cy="330200"/>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34" name="Rectangle 52">
              <a:extLst>
                <a:ext uri="{FF2B5EF4-FFF2-40B4-BE49-F238E27FC236}">
                  <a16:creationId xmlns:a16="http://schemas.microsoft.com/office/drawing/2014/main" id="{D9CFF0E1-0AE6-43B7-BC45-CB587EB544AE}"/>
                </a:ext>
              </a:extLst>
            </p:cNvPr>
            <p:cNvSpPr>
              <a:spLocks noChangeArrowheads="1"/>
            </p:cNvSpPr>
            <p:nvPr userDrawn="1"/>
          </p:nvSpPr>
          <p:spPr bwMode="gray">
            <a:xfrm>
              <a:off x="7086601" y="2559050"/>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35" name="Rectangle 53">
              <a:extLst>
                <a:ext uri="{FF2B5EF4-FFF2-40B4-BE49-F238E27FC236}">
                  <a16:creationId xmlns:a16="http://schemas.microsoft.com/office/drawing/2014/main" id="{E57A2468-B3CA-4D73-B693-76A85B0F761F}"/>
                </a:ext>
              </a:extLst>
            </p:cNvPr>
            <p:cNvSpPr>
              <a:spLocks noChangeArrowheads="1"/>
            </p:cNvSpPr>
            <p:nvPr userDrawn="1"/>
          </p:nvSpPr>
          <p:spPr bwMode="gray">
            <a:xfrm>
              <a:off x="7086601" y="2744788"/>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36" name="Rectangle 54">
              <a:extLst>
                <a:ext uri="{FF2B5EF4-FFF2-40B4-BE49-F238E27FC236}">
                  <a16:creationId xmlns:a16="http://schemas.microsoft.com/office/drawing/2014/main" id="{590B34AA-176F-4A9B-8492-C9062CEEB0A2}"/>
                </a:ext>
              </a:extLst>
            </p:cNvPr>
            <p:cNvSpPr>
              <a:spLocks noChangeArrowheads="1"/>
            </p:cNvSpPr>
            <p:nvPr userDrawn="1"/>
          </p:nvSpPr>
          <p:spPr bwMode="gray">
            <a:xfrm>
              <a:off x="7086601" y="2925763"/>
              <a:ext cx="1131888" cy="1063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37" name="Rectangle 55">
              <a:extLst>
                <a:ext uri="{FF2B5EF4-FFF2-40B4-BE49-F238E27FC236}">
                  <a16:creationId xmlns:a16="http://schemas.microsoft.com/office/drawing/2014/main" id="{B478D54E-B6DE-4ACF-B271-59436F9D78D0}"/>
                </a:ext>
              </a:extLst>
            </p:cNvPr>
            <p:cNvSpPr>
              <a:spLocks noChangeArrowheads="1"/>
            </p:cNvSpPr>
            <p:nvPr userDrawn="1"/>
          </p:nvSpPr>
          <p:spPr bwMode="gray">
            <a:xfrm>
              <a:off x="7086601" y="3111500"/>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38" name="Rectangle 56">
              <a:extLst>
                <a:ext uri="{FF2B5EF4-FFF2-40B4-BE49-F238E27FC236}">
                  <a16:creationId xmlns:a16="http://schemas.microsoft.com/office/drawing/2014/main" id="{10E94144-47B6-4CC4-8ACA-8555C206329A}"/>
                </a:ext>
              </a:extLst>
            </p:cNvPr>
            <p:cNvSpPr>
              <a:spLocks noChangeArrowheads="1"/>
            </p:cNvSpPr>
            <p:nvPr userDrawn="1"/>
          </p:nvSpPr>
          <p:spPr bwMode="gray">
            <a:xfrm>
              <a:off x="7086601" y="3297238"/>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39" name="Rectangle 57">
              <a:extLst>
                <a:ext uri="{FF2B5EF4-FFF2-40B4-BE49-F238E27FC236}">
                  <a16:creationId xmlns:a16="http://schemas.microsoft.com/office/drawing/2014/main" id="{884B7082-B3DA-41C6-888E-340C61D061D8}"/>
                </a:ext>
              </a:extLst>
            </p:cNvPr>
            <p:cNvSpPr>
              <a:spLocks noChangeArrowheads="1"/>
            </p:cNvSpPr>
            <p:nvPr userDrawn="1"/>
          </p:nvSpPr>
          <p:spPr bwMode="gray">
            <a:xfrm>
              <a:off x="8337551"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40" name="Rectangle 58">
              <a:extLst>
                <a:ext uri="{FF2B5EF4-FFF2-40B4-BE49-F238E27FC236}">
                  <a16:creationId xmlns:a16="http://schemas.microsoft.com/office/drawing/2014/main" id="{EAB98FDB-F070-4FD8-8674-449941060C9E}"/>
                </a:ext>
              </a:extLst>
            </p:cNvPr>
            <p:cNvSpPr>
              <a:spLocks noChangeArrowheads="1"/>
            </p:cNvSpPr>
            <p:nvPr userDrawn="1"/>
          </p:nvSpPr>
          <p:spPr bwMode="gray">
            <a:xfrm>
              <a:off x="8764588" y="2098675"/>
              <a:ext cx="312738"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41" name="Rectangle 59">
              <a:extLst>
                <a:ext uri="{FF2B5EF4-FFF2-40B4-BE49-F238E27FC236}">
                  <a16:creationId xmlns:a16="http://schemas.microsoft.com/office/drawing/2014/main" id="{B045539F-5CE5-47A9-A17E-1643D4CD9B2A}"/>
                </a:ext>
              </a:extLst>
            </p:cNvPr>
            <p:cNvSpPr>
              <a:spLocks noChangeArrowheads="1"/>
            </p:cNvSpPr>
            <p:nvPr userDrawn="1"/>
          </p:nvSpPr>
          <p:spPr bwMode="gray">
            <a:xfrm>
              <a:off x="9193213"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42" name="Rectangle 60">
              <a:extLst>
                <a:ext uri="{FF2B5EF4-FFF2-40B4-BE49-F238E27FC236}">
                  <a16:creationId xmlns:a16="http://schemas.microsoft.com/office/drawing/2014/main" id="{C0C7BB4D-3B48-4D4F-B494-4C1EE0FD7C1C}"/>
                </a:ext>
              </a:extLst>
            </p:cNvPr>
            <p:cNvSpPr>
              <a:spLocks noChangeArrowheads="1"/>
            </p:cNvSpPr>
            <p:nvPr userDrawn="1"/>
          </p:nvSpPr>
          <p:spPr bwMode="gray">
            <a:xfrm>
              <a:off x="8337551"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43" name="Rectangle 61">
              <a:extLst>
                <a:ext uri="{FF2B5EF4-FFF2-40B4-BE49-F238E27FC236}">
                  <a16:creationId xmlns:a16="http://schemas.microsoft.com/office/drawing/2014/main" id="{0BFA0E04-B61F-491E-8CEE-282132478766}"/>
                </a:ext>
              </a:extLst>
            </p:cNvPr>
            <p:cNvSpPr>
              <a:spLocks noChangeArrowheads="1"/>
            </p:cNvSpPr>
            <p:nvPr userDrawn="1"/>
          </p:nvSpPr>
          <p:spPr bwMode="gray">
            <a:xfrm>
              <a:off x="8764588" y="2581275"/>
              <a:ext cx="312738"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44" name="Rectangle 62">
              <a:extLst>
                <a:ext uri="{FF2B5EF4-FFF2-40B4-BE49-F238E27FC236}">
                  <a16:creationId xmlns:a16="http://schemas.microsoft.com/office/drawing/2014/main" id="{AFB42A0A-BD91-43E7-988D-573EEC534564}"/>
                </a:ext>
              </a:extLst>
            </p:cNvPr>
            <p:cNvSpPr>
              <a:spLocks noChangeArrowheads="1"/>
            </p:cNvSpPr>
            <p:nvPr userDrawn="1"/>
          </p:nvSpPr>
          <p:spPr bwMode="gray">
            <a:xfrm>
              <a:off x="9193213"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45" name="Rectangle 63">
              <a:extLst>
                <a:ext uri="{FF2B5EF4-FFF2-40B4-BE49-F238E27FC236}">
                  <a16:creationId xmlns:a16="http://schemas.microsoft.com/office/drawing/2014/main" id="{BA15039E-DBE6-4F6E-80B1-70B510D54B0F}"/>
                </a:ext>
              </a:extLst>
            </p:cNvPr>
            <p:cNvSpPr>
              <a:spLocks noChangeArrowheads="1"/>
            </p:cNvSpPr>
            <p:nvPr userDrawn="1"/>
          </p:nvSpPr>
          <p:spPr bwMode="gray">
            <a:xfrm>
              <a:off x="8337551"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46" name="Rectangle 64">
              <a:extLst>
                <a:ext uri="{FF2B5EF4-FFF2-40B4-BE49-F238E27FC236}">
                  <a16:creationId xmlns:a16="http://schemas.microsoft.com/office/drawing/2014/main" id="{265A4B65-72CE-4B68-9D58-5199411F4C96}"/>
                </a:ext>
              </a:extLst>
            </p:cNvPr>
            <p:cNvSpPr>
              <a:spLocks noChangeArrowheads="1"/>
            </p:cNvSpPr>
            <p:nvPr userDrawn="1"/>
          </p:nvSpPr>
          <p:spPr bwMode="gray">
            <a:xfrm>
              <a:off x="8764588" y="3062288"/>
              <a:ext cx="312738"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47" name="Rectangle 65">
              <a:extLst>
                <a:ext uri="{FF2B5EF4-FFF2-40B4-BE49-F238E27FC236}">
                  <a16:creationId xmlns:a16="http://schemas.microsoft.com/office/drawing/2014/main" id="{9602881A-C071-4CA3-9947-55E1E8A8C5B1}"/>
                </a:ext>
              </a:extLst>
            </p:cNvPr>
            <p:cNvSpPr>
              <a:spLocks noChangeArrowheads="1"/>
            </p:cNvSpPr>
            <p:nvPr userDrawn="1"/>
          </p:nvSpPr>
          <p:spPr bwMode="gray">
            <a:xfrm>
              <a:off x="9193213"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grpSp>
      <p:sp>
        <p:nvSpPr>
          <p:cNvPr id="205" name="Multiplication Sign 204">
            <a:extLst>
              <a:ext uri="{FF2B5EF4-FFF2-40B4-BE49-F238E27FC236}">
                <a16:creationId xmlns:a16="http://schemas.microsoft.com/office/drawing/2014/main" id="{464A0F58-5D65-499E-8280-34A9DFF27F4A}"/>
              </a:ext>
            </a:extLst>
          </p:cNvPr>
          <p:cNvSpPr/>
          <p:nvPr userDrawn="1"/>
        </p:nvSpPr>
        <p:spPr bwMode="ltGray">
          <a:xfrm>
            <a:off x="3716299" y="2887412"/>
            <a:ext cx="729576" cy="729468"/>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211" name="Multiplication Sign 210">
            <a:extLst>
              <a:ext uri="{FF2B5EF4-FFF2-40B4-BE49-F238E27FC236}">
                <a16:creationId xmlns:a16="http://schemas.microsoft.com/office/drawing/2014/main" id="{69338860-60E4-44A3-B6C1-0BC1315BA942}"/>
              </a:ext>
            </a:extLst>
          </p:cNvPr>
          <p:cNvSpPr/>
          <p:nvPr userDrawn="1"/>
        </p:nvSpPr>
        <p:spPr bwMode="ltGray">
          <a:xfrm>
            <a:off x="6397656" y="2887412"/>
            <a:ext cx="729576" cy="729468"/>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214" name="Multiplication Sign 213">
            <a:extLst>
              <a:ext uri="{FF2B5EF4-FFF2-40B4-BE49-F238E27FC236}">
                <a16:creationId xmlns:a16="http://schemas.microsoft.com/office/drawing/2014/main" id="{DFD379AB-2220-4E7F-85FE-EBBE910DB5C2}"/>
              </a:ext>
            </a:extLst>
          </p:cNvPr>
          <p:cNvSpPr/>
          <p:nvPr userDrawn="1"/>
        </p:nvSpPr>
        <p:spPr bwMode="ltGray">
          <a:xfrm>
            <a:off x="9003621" y="2887412"/>
            <a:ext cx="729576" cy="729468"/>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grpSp>
        <p:nvGrpSpPr>
          <p:cNvPr id="4" name="Group 3">
            <a:extLst>
              <a:ext uri="{FF2B5EF4-FFF2-40B4-BE49-F238E27FC236}">
                <a16:creationId xmlns:a16="http://schemas.microsoft.com/office/drawing/2014/main" id="{8971C9C6-D4A9-4DFA-9E2D-9E501DB092DC}"/>
              </a:ext>
            </a:extLst>
          </p:cNvPr>
          <p:cNvGrpSpPr/>
          <p:nvPr userDrawn="1"/>
        </p:nvGrpSpPr>
        <p:grpSpPr bwMode="gray">
          <a:xfrm>
            <a:off x="3195087" y="2343998"/>
            <a:ext cx="732605" cy="555390"/>
            <a:chOff x="3132278" y="2298246"/>
            <a:chExt cx="718204" cy="544549"/>
          </a:xfrm>
        </p:grpSpPr>
        <p:sp>
          <p:nvSpPr>
            <p:cNvPr id="79" name="Freeform: Shape 78">
              <a:extLst>
                <a:ext uri="{FF2B5EF4-FFF2-40B4-BE49-F238E27FC236}">
                  <a16:creationId xmlns:a16="http://schemas.microsoft.com/office/drawing/2014/main" id="{19123BC5-D4FA-46FE-A2AC-4D6533EA9AB2}"/>
                </a:ext>
              </a:extLst>
            </p:cNvPr>
            <p:cNvSpPr/>
            <p:nvPr/>
          </p:nvSpPr>
          <p:spPr bwMode="gray">
            <a:xfrm>
              <a:off x="3194451" y="2298246"/>
              <a:ext cx="107195" cy="171511"/>
            </a:xfrm>
            <a:custGeom>
              <a:avLst/>
              <a:gdLst/>
              <a:ahLst/>
              <a:cxnLst/>
              <a:rect l="0" t="0" r="0" b="0"/>
              <a:pathLst>
                <a:path w="95250" h="152400">
                  <a:moveTo>
                    <a:pt x="81439" y="147161"/>
                  </a:moveTo>
                  <a:lnTo>
                    <a:pt x="20479" y="147161"/>
                  </a:lnTo>
                  <a:cubicBezTo>
                    <a:pt x="13811" y="147161"/>
                    <a:pt x="7144" y="141446"/>
                    <a:pt x="7144" y="133826"/>
                  </a:cubicBezTo>
                  <a:lnTo>
                    <a:pt x="7144" y="19526"/>
                  </a:lnTo>
                  <a:cubicBezTo>
                    <a:pt x="7144" y="12859"/>
                    <a:pt x="12859" y="7144"/>
                    <a:pt x="20479" y="7144"/>
                  </a:cubicBezTo>
                  <a:lnTo>
                    <a:pt x="81439" y="7144"/>
                  </a:lnTo>
                  <a:cubicBezTo>
                    <a:pt x="88106" y="7144"/>
                    <a:pt x="94774" y="12859"/>
                    <a:pt x="94774" y="20479"/>
                  </a:cubicBezTo>
                  <a:lnTo>
                    <a:pt x="94774" y="134779"/>
                  </a:lnTo>
                  <a:cubicBezTo>
                    <a:pt x="94774" y="141446"/>
                    <a:pt x="88106" y="147161"/>
                    <a:pt x="81439" y="1471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80" name="Freeform: Shape 79">
              <a:extLst>
                <a:ext uri="{FF2B5EF4-FFF2-40B4-BE49-F238E27FC236}">
                  <a16:creationId xmlns:a16="http://schemas.microsoft.com/office/drawing/2014/main" id="{5711D87E-2859-4301-A153-9C62DB528E0B}"/>
                </a:ext>
              </a:extLst>
            </p:cNvPr>
            <p:cNvSpPr/>
            <p:nvPr/>
          </p:nvSpPr>
          <p:spPr bwMode="gray">
            <a:xfrm>
              <a:off x="3293070" y="2417233"/>
              <a:ext cx="557412" cy="407339"/>
            </a:xfrm>
            <a:custGeom>
              <a:avLst/>
              <a:gdLst/>
              <a:ahLst/>
              <a:cxnLst/>
              <a:rect l="0" t="0" r="0" b="0"/>
              <a:pathLst>
                <a:path w="495300" h="361950">
                  <a:moveTo>
                    <a:pt x="488156" y="31909"/>
                  </a:moveTo>
                  <a:lnTo>
                    <a:pt x="439579" y="7144"/>
                  </a:lnTo>
                  <a:lnTo>
                    <a:pt x="7144" y="7144"/>
                  </a:lnTo>
                  <a:lnTo>
                    <a:pt x="7144" y="356711"/>
                  </a:lnTo>
                  <a:lnTo>
                    <a:pt x="433864" y="356711"/>
                  </a:lnTo>
                  <a:lnTo>
                    <a:pt x="488156" y="32813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81" name="Freeform: Shape 80">
              <a:extLst>
                <a:ext uri="{FF2B5EF4-FFF2-40B4-BE49-F238E27FC236}">
                  <a16:creationId xmlns:a16="http://schemas.microsoft.com/office/drawing/2014/main" id="{A4F64010-C37F-4B0B-8C4B-E5CD5398E636}"/>
                </a:ext>
              </a:extLst>
            </p:cNvPr>
            <p:cNvSpPr/>
            <p:nvPr/>
          </p:nvSpPr>
          <p:spPr bwMode="gray">
            <a:xfrm>
              <a:off x="3293070" y="2392577"/>
              <a:ext cx="557412" cy="64317"/>
            </a:xfrm>
            <a:custGeom>
              <a:avLst/>
              <a:gdLst/>
              <a:ahLst/>
              <a:cxnLst/>
              <a:rect l="0" t="0" r="0" b="0"/>
              <a:pathLst>
                <a:path w="495300" h="57150">
                  <a:moveTo>
                    <a:pt x="488156" y="53816"/>
                  </a:moveTo>
                  <a:lnTo>
                    <a:pt x="488156" y="49054"/>
                  </a:lnTo>
                  <a:cubicBezTo>
                    <a:pt x="488156" y="26194"/>
                    <a:pt x="469106" y="7144"/>
                    <a:pt x="446246" y="7144"/>
                  </a:cubicBezTo>
                  <a:lnTo>
                    <a:pt x="7144" y="7144"/>
                  </a:lnTo>
                  <a:lnTo>
                    <a:pt x="7144" y="53816"/>
                  </a:lnTo>
                  <a:lnTo>
                    <a:pt x="488156" y="5381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82" name="Freeform: Shape 81">
              <a:extLst>
                <a:ext uri="{FF2B5EF4-FFF2-40B4-BE49-F238E27FC236}">
                  <a16:creationId xmlns:a16="http://schemas.microsoft.com/office/drawing/2014/main" id="{DF5111A6-FF13-4B86-9A02-4968F86EFDFC}"/>
                </a:ext>
              </a:extLst>
            </p:cNvPr>
            <p:cNvSpPr/>
            <p:nvPr/>
          </p:nvSpPr>
          <p:spPr bwMode="gray">
            <a:xfrm>
              <a:off x="3293070" y="2778478"/>
              <a:ext cx="557412" cy="64317"/>
            </a:xfrm>
            <a:custGeom>
              <a:avLst/>
              <a:gdLst/>
              <a:ahLst/>
              <a:cxnLst/>
              <a:rect l="0" t="0" r="0" b="0"/>
              <a:pathLst>
                <a:path w="495300" h="57150">
                  <a:moveTo>
                    <a:pt x="7144" y="7144"/>
                  </a:moveTo>
                  <a:lnTo>
                    <a:pt x="7144" y="57626"/>
                  </a:lnTo>
                  <a:lnTo>
                    <a:pt x="446246" y="57626"/>
                  </a:lnTo>
                  <a:cubicBezTo>
                    <a:pt x="469106" y="57626"/>
                    <a:pt x="488156" y="38576"/>
                    <a:pt x="488156" y="15716"/>
                  </a:cubicBezTo>
                  <a:lnTo>
                    <a:pt x="488156"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83" name="Freeform: Shape 82">
              <a:extLst>
                <a:ext uri="{FF2B5EF4-FFF2-40B4-BE49-F238E27FC236}">
                  <a16:creationId xmlns:a16="http://schemas.microsoft.com/office/drawing/2014/main" id="{D46C1B4E-7932-4411-ADEE-738D4EB9AB4F}"/>
                </a:ext>
              </a:extLst>
            </p:cNvPr>
            <p:cNvSpPr/>
            <p:nvPr/>
          </p:nvSpPr>
          <p:spPr bwMode="gray">
            <a:xfrm>
              <a:off x="3132278" y="2346484"/>
              <a:ext cx="235828" cy="482376"/>
            </a:xfrm>
            <a:custGeom>
              <a:avLst/>
              <a:gdLst/>
              <a:ahLst/>
              <a:cxnLst/>
              <a:rect l="0" t="0" r="0" b="0"/>
              <a:pathLst>
                <a:path w="209550" h="428625">
                  <a:moveTo>
                    <a:pt x="205264" y="391001"/>
                  </a:moveTo>
                  <a:lnTo>
                    <a:pt x="109061" y="428149"/>
                  </a:lnTo>
                  <a:lnTo>
                    <a:pt x="7144" y="391001"/>
                  </a:lnTo>
                  <a:lnTo>
                    <a:pt x="7144" y="48101"/>
                  </a:lnTo>
                  <a:lnTo>
                    <a:pt x="106204" y="7144"/>
                  </a:lnTo>
                  <a:lnTo>
                    <a:pt x="205264" y="48101"/>
                  </a:ln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84" name="Freeform: Shape 83">
              <a:extLst>
                <a:ext uri="{FF2B5EF4-FFF2-40B4-BE49-F238E27FC236}">
                  <a16:creationId xmlns:a16="http://schemas.microsoft.com/office/drawing/2014/main" id="{403E67C2-61A7-4327-B9AE-EB39024D08C9}"/>
                </a:ext>
              </a:extLst>
            </p:cNvPr>
            <p:cNvSpPr/>
            <p:nvPr/>
          </p:nvSpPr>
          <p:spPr bwMode="gray">
            <a:xfrm>
              <a:off x="3132278" y="2327189"/>
              <a:ext cx="235828" cy="75036"/>
            </a:xfrm>
            <a:custGeom>
              <a:avLst/>
              <a:gdLst/>
              <a:ahLst/>
              <a:cxnLst/>
              <a:rect l="0" t="0" r="0" b="0"/>
              <a:pathLst>
                <a:path w="209550" h="66675">
                  <a:moveTo>
                    <a:pt x="205264" y="65246"/>
                  </a:moveTo>
                  <a:lnTo>
                    <a:pt x="205264" y="44291"/>
                  </a:lnTo>
                  <a:cubicBezTo>
                    <a:pt x="205264" y="23336"/>
                    <a:pt x="188119" y="7144"/>
                    <a:pt x="168116" y="7144"/>
                  </a:cubicBezTo>
                  <a:lnTo>
                    <a:pt x="44291" y="7144"/>
                  </a:lnTo>
                  <a:cubicBezTo>
                    <a:pt x="24289" y="7144"/>
                    <a:pt x="7144" y="24289"/>
                    <a:pt x="7144" y="44291"/>
                  </a:cubicBezTo>
                  <a:lnTo>
                    <a:pt x="7144" y="65246"/>
                  </a:lnTo>
                  <a:lnTo>
                    <a:pt x="205264" y="6524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85" name="Freeform: Shape 84">
              <a:extLst>
                <a:ext uri="{FF2B5EF4-FFF2-40B4-BE49-F238E27FC236}">
                  <a16:creationId xmlns:a16="http://schemas.microsoft.com/office/drawing/2014/main" id="{6D3A9CA2-5D0F-4251-A1DB-C27B4C28C03D}"/>
                </a:ext>
              </a:extLst>
            </p:cNvPr>
            <p:cNvSpPr/>
            <p:nvPr/>
          </p:nvSpPr>
          <p:spPr bwMode="gray">
            <a:xfrm>
              <a:off x="3132278" y="2778478"/>
              <a:ext cx="235828" cy="64317"/>
            </a:xfrm>
            <a:custGeom>
              <a:avLst/>
              <a:gdLst/>
              <a:ahLst/>
              <a:cxnLst/>
              <a:rect l="0" t="0" r="0" b="0"/>
              <a:pathLst>
                <a:path w="209550" h="57150">
                  <a:moveTo>
                    <a:pt x="7144" y="7144"/>
                  </a:moveTo>
                  <a:lnTo>
                    <a:pt x="7144" y="19526"/>
                  </a:lnTo>
                  <a:cubicBezTo>
                    <a:pt x="7144" y="40481"/>
                    <a:pt x="24289" y="56674"/>
                    <a:pt x="44291" y="56674"/>
                  </a:cubicBezTo>
                  <a:lnTo>
                    <a:pt x="167164" y="56674"/>
                  </a:lnTo>
                  <a:cubicBezTo>
                    <a:pt x="188119" y="56674"/>
                    <a:pt x="204311" y="39529"/>
                    <a:pt x="204311" y="19526"/>
                  </a:cubicBezTo>
                  <a:lnTo>
                    <a:pt x="204311"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86" name="Freeform: Shape 85">
              <a:extLst>
                <a:ext uri="{FF2B5EF4-FFF2-40B4-BE49-F238E27FC236}">
                  <a16:creationId xmlns:a16="http://schemas.microsoft.com/office/drawing/2014/main" id="{139DA858-1E17-41E2-A370-09FD78386FD7}"/>
                </a:ext>
              </a:extLst>
            </p:cNvPr>
            <p:cNvSpPr/>
            <p:nvPr/>
          </p:nvSpPr>
          <p:spPr bwMode="gray">
            <a:xfrm>
              <a:off x="3407769" y="2427952"/>
              <a:ext cx="375181" cy="375181"/>
            </a:xfrm>
            <a:custGeom>
              <a:avLst/>
              <a:gdLst/>
              <a:ahLst/>
              <a:cxnLst/>
              <a:rect l="0" t="0" r="0" b="0"/>
              <a:pathLst>
                <a:path w="333375" h="333375">
                  <a:moveTo>
                    <a:pt x="329089" y="168116"/>
                  </a:moveTo>
                  <a:cubicBezTo>
                    <a:pt x="329089" y="257019"/>
                    <a:pt x="257019" y="329089"/>
                    <a:pt x="168116" y="329089"/>
                  </a:cubicBezTo>
                  <a:cubicBezTo>
                    <a:pt x="79214" y="329089"/>
                    <a:pt x="7144" y="257019"/>
                    <a:pt x="7144" y="168116"/>
                  </a:cubicBezTo>
                  <a:cubicBezTo>
                    <a:pt x="7144" y="79214"/>
                    <a:pt x="79214" y="7144"/>
                    <a:pt x="168116" y="7144"/>
                  </a:cubicBezTo>
                  <a:cubicBezTo>
                    <a:pt x="257019" y="7144"/>
                    <a:pt x="329089" y="79214"/>
                    <a:pt x="329089" y="168116"/>
                  </a:cubicBez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87" name="Freeform: Shape 86">
              <a:extLst>
                <a:ext uri="{FF2B5EF4-FFF2-40B4-BE49-F238E27FC236}">
                  <a16:creationId xmlns:a16="http://schemas.microsoft.com/office/drawing/2014/main" id="{B982D7D2-16E2-4E71-A0C9-3E8F510C3D69}"/>
                </a:ext>
              </a:extLst>
            </p:cNvPr>
            <p:cNvSpPr/>
            <p:nvPr/>
          </p:nvSpPr>
          <p:spPr bwMode="gray">
            <a:xfrm>
              <a:off x="3436711" y="2456894"/>
              <a:ext cx="310864" cy="310864"/>
            </a:xfrm>
            <a:custGeom>
              <a:avLst/>
              <a:gdLst/>
              <a:ahLst/>
              <a:cxnLst/>
              <a:rect l="0" t="0" r="0" b="0"/>
              <a:pathLst>
                <a:path w="276225" h="276225">
                  <a:moveTo>
                    <a:pt x="277654" y="142399"/>
                  </a:moveTo>
                  <a:cubicBezTo>
                    <a:pt x="277654" y="217098"/>
                    <a:pt x="217098" y="277654"/>
                    <a:pt x="142399" y="277654"/>
                  </a:cubicBezTo>
                  <a:cubicBezTo>
                    <a:pt x="67699" y="277654"/>
                    <a:pt x="7144" y="217098"/>
                    <a:pt x="7144" y="142399"/>
                  </a:cubicBezTo>
                  <a:cubicBezTo>
                    <a:pt x="7144" y="67699"/>
                    <a:pt x="67699" y="7144"/>
                    <a:pt x="142399" y="7144"/>
                  </a:cubicBezTo>
                  <a:cubicBezTo>
                    <a:pt x="217098" y="7144"/>
                    <a:pt x="277654" y="67699"/>
                    <a:pt x="277654" y="142399"/>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88" name="Freeform: Shape 87">
              <a:extLst>
                <a:ext uri="{FF2B5EF4-FFF2-40B4-BE49-F238E27FC236}">
                  <a16:creationId xmlns:a16="http://schemas.microsoft.com/office/drawing/2014/main" id="{A6D67E79-9064-4B8F-BA3E-B5213A78A1AD}"/>
                </a:ext>
              </a:extLst>
            </p:cNvPr>
            <p:cNvSpPr/>
            <p:nvPr/>
          </p:nvSpPr>
          <p:spPr bwMode="gray">
            <a:xfrm>
              <a:off x="3588927" y="2609110"/>
              <a:ext cx="160792" cy="160792"/>
            </a:xfrm>
            <a:custGeom>
              <a:avLst/>
              <a:gdLst/>
              <a:ahLst/>
              <a:cxnLst/>
              <a:rect l="0" t="0" r="0" b="0"/>
              <a:pathLst>
                <a:path w="142875" h="142875">
                  <a:moveTo>
                    <a:pt x="7144" y="141446"/>
                  </a:moveTo>
                  <a:lnTo>
                    <a:pt x="7144" y="7144"/>
                  </a:lnTo>
                  <a:lnTo>
                    <a:pt x="142399" y="7144"/>
                  </a:lnTo>
                  <a:lnTo>
                    <a:pt x="142399" y="7144"/>
                  </a:lnTo>
                  <a:cubicBezTo>
                    <a:pt x="142399" y="81439"/>
                    <a:pt x="82391" y="141446"/>
                    <a:pt x="7144" y="141446"/>
                  </a:cubicBezTo>
                  <a:lnTo>
                    <a:pt x="7144" y="14144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89" name="Freeform: Shape 88">
              <a:extLst>
                <a:ext uri="{FF2B5EF4-FFF2-40B4-BE49-F238E27FC236}">
                  <a16:creationId xmlns:a16="http://schemas.microsoft.com/office/drawing/2014/main" id="{9881B2B0-E706-40DB-902E-6B6B6D6A4E6C}"/>
                </a:ext>
              </a:extLst>
            </p:cNvPr>
            <p:cNvSpPr/>
            <p:nvPr/>
          </p:nvSpPr>
          <p:spPr bwMode="gray">
            <a:xfrm>
              <a:off x="3497812" y="2517996"/>
              <a:ext cx="192950" cy="192950"/>
            </a:xfrm>
            <a:custGeom>
              <a:avLst/>
              <a:gdLst/>
              <a:ahLst/>
              <a:cxnLst/>
              <a:rect l="0" t="0" r="0" b="0"/>
              <a:pathLst>
                <a:path w="171450" h="171450">
                  <a:moveTo>
                    <a:pt x="169069" y="88106"/>
                  </a:moveTo>
                  <a:cubicBezTo>
                    <a:pt x="169069" y="132821"/>
                    <a:pt x="132821" y="169069"/>
                    <a:pt x="88106" y="169069"/>
                  </a:cubicBezTo>
                  <a:cubicBezTo>
                    <a:pt x="43392" y="169069"/>
                    <a:pt x="7144" y="132821"/>
                    <a:pt x="7144" y="88106"/>
                  </a:cubicBezTo>
                  <a:cubicBezTo>
                    <a:pt x="7144" y="43392"/>
                    <a:pt x="43392" y="7144"/>
                    <a:pt x="88106" y="7144"/>
                  </a:cubicBezTo>
                  <a:cubicBezTo>
                    <a:pt x="132821" y="7144"/>
                    <a:pt x="169069" y="43392"/>
                    <a:pt x="169069" y="8810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90" name="Freeform: Shape 89">
              <a:extLst>
                <a:ext uri="{FF2B5EF4-FFF2-40B4-BE49-F238E27FC236}">
                  <a16:creationId xmlns:a16="http://schemas.microsoft.com/office/drawing/2014/main" id="{A2AA46AB-18A0-4251-B4B2-A28EA46FABC6}"/>
                </a:ext>
              </a:extLst>
            </p:cNvPr>
            <p:cNvSpPr/>
            <p:nvPr/>
          </p:nvSpPr>
          <p:spPr bwMode="gray">
            <a:xfrm>
              <a:off x="3528898" y="2549081"/>
              <a:ext cx="75036" cy="75036"/>
            </a:xfrm>
            <a:custGeom>
              <a:avLst/>
              <a:gdLst/>
              <a:ahLst/>
              <a:cxnLst/>
              <a:rect l="0" t="0" r="0" b="0"/>
              <a:pathLst>
                <a:path w="66675" h="66675">
                  <a:moveTo>
                    <a:pt x="68104" y="37624"/>
                  </a:moveTo>
                  <a:cubicBezTo>
                    <a:pt x="68104" y="54457"/>
                    <a:pt x="54457" y="68104"/>
                    <a:pt x="37624" y="68104"/>
                  </a:cubicBezTo>
                  <a:cubicBezTo>
                    <a:pt x="20790" y="68104"/>
                    <a:pt x="7144" y="54457"/>
                    <a:pt x="7144" y="37624"/>
                  </a:cubicBezTo>
                  <a:cubicBezTo>
                    <a:pt x="7144" y="20790"/>
                    <a:pt x="20790" y="7144"/>
                    <a:pt x="37624" y="7144"/>
                  </a:cubicBezTo>
                  <a:cubicBezTo>
                    <a:pt x="54457" y="7144"/>
                    <a:pt x="68104" y="20790"/>
                    <a:pt x="68104" y="37624"/>
                  </a:cubicBezTo>
                  <a:close/>
                </a:path>
              </a:pathLst>
            </a:custGeom>
            <a:solidFill>
              <a:srgbClr val="FFFFFF"/>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91" name="Freeform: Shape 90">
              <a:extLst>
                <a:ext uri="{FF2B5EF4-FFF2-40B4-BE49-F238E27FC236}">
                  <a16:creationId xmlns:a16="http://schemas.microsoft.com/office/drawing/2014/main" id="{EF43424F-38F4-432B-AE52-7BC0881813F7}"/>
                </a:ext>
              </a:extLst>
            </p:cNvPr>
            <p:cNvSpPr/>
            <p:nvPr/>
          </p:nvSpPr>
          <p:spPr bwMode="gray">
            <a:xfrm>
              <a:off x="3388474" y="2416160"/>
              <a:ext cx="64317" cy="64317"/>
            </a:xfrm>
            <a:custGeom>
              <a:avLst/>
              <a:gdLst/>
              <a:ahLst/>
              <a:cxnLst/>
              <a:rect l="0" t="0" r="0" b="0"/>
              <a:pathLst>
                <a:path w="57150" h="57150">
                  <a:moveTo>
                    <a:pt x="58579" y="32861"/>
                  </a:moveTo>
                  <a:cubicBezTo>
                    <a:pt x="58579" y="47065"/>
                    <a:pt x="47065" y="58579"/>
                    <a:pt x="32861" y="58579"/>
                  </a:cubicBezTo>
                  <a:cubicBezTo>
                    <a:pt x="18658" y="58579"/>
                    <a:pt x="7144" y="47065"/>
                    <a:pt x="7144" y="32861"/>
                  </a:cubicBezTo>
                  <a:cubicBezTo>
                    <a:pt x="7144" y="18658"/>
                    <a:pt x="18658" y="7144"/>
                    <a:pt x="32861" y="7144"/>
                  </a:cubicBezTo>
                  <a:cubicBezTo>
                    <a:pt x="47065" y="7144"/>
                    <a:pt x="58579" y="18658"/>
                    <a:pt x="58579" y="328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92" name="Freeform: Shape 91">
              <a:extLst>
                <a:ext uri="{FF2B5EF4-FFF2-40B4-BE49-F238E27FC236}">
                  <a16:creationId xmlns:a16="http://schemas.microsoft.com/office/drawing/2014/main" id="{CA05F177-6194-465B-BE2A-800E5ED64142}"/>
                </a:ext>
              </a:extLst>
            </p:cNvPr>
            <p:cNvSpPr/>
            <p:nvPr/>
          </p:nvSpPr>
          <p:spPr bwMode="gray">
            <a:xfrm>
              <a:off x="3132278" y="2392577"/>
              <a:ext cx="96475" cy="396620"/>
            </a:xfrm>
            <a:custGeom>
              <a:avLst/>
              <a:gdLst/>
              <a:ahLst/>
              <a:cxnLst/>
              <a:rect l="0" t="0" r="0" b="0"/>
              <a:pathLst>
                <a:path w="85725" h="352425">
                  <a:moveTo>
                    <a:pt x="7144" y="7144"/>
                  </a:moveTo>
                  <a:lnTo>
                    <a:pt x="83344" y="7144"/>
                  </a:lnTo>
                  <a:lnTo>
                    <a:pt x="83344" y="350044"/>
                  </a:lnTo>
                  <a:lnTo>
                    <a:pt x="7144" y="35004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93" name="Freeform: Shape 92">
              <a:extLst>
                <a:ext uri="{FF2B5EF4-FFF2-40B4-BE49-F238E27FC236}">
                  <a16:creationId xmlns:a16="http://schemas.microsoft.com/office/drawing/2014/main" id="{83D552AA-E188-4FE9-820E-7624D3B5EABD}"/>
                </a:ext>
              </a:extLst>
            </p:cNvPr>
            <p:cNvSpPr/>
            <p:nvPr/>
          </p:nvSpPr>
          <p:spPr bwMode="gray">
            <a:xfrm>
              <a:off x="3451718" y="2316470"/>
              <a:ext cx="289425" cy="85756"/>
            </a:xfrm>
            <a:custGeom>
              <a:avLst/>
              <a:gdLst/>
              <a:ahLst/>
              <a:cxnLst/>
              <a:rect l="0" t="0" r="0" b="0"/>
              <a:pathLst>
                <a:path w="257175" h="76200">
                  <a:moveTo>
                    <a:pt x="251936" y="75724"/>
                  </a:moveTo>
                  <a:lnTo>
                    <a:pt x="7144" y="75724"/>
                  </a:lnTo>
                  <a:lnTo>
                    <a:pt x="41434" y="17621"/>
                  </a:lnTo>
                  <a:cubicBezTo>
                    <a:pt x="45244" y="10954"/>
                    <a:pt x="52864" y="7144"/>
                    <a:pt x="60484" y="7144"/>
                  </a:cubicBezTo>
                  <a:lnTo>
                    <a:pt x="198596" y="7144"/>
                  </a:lnTo>
                  <a:cubicBezTo>
                    <a:pt x="206216" y="7144"/>
                    <a:pt x="213836" y="10954"/>
                    <a:pt x="217646" y="17621"/>
                  </a:cubicBezTo>
                  <a:lnTo>
                    <a:pt x="251936" y="7572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grpSp>
    </p:spTree>
    <p:extLst>
      <p:ext uri="{BB962C8B-B14F-4D97-AF65-F5344CB8AC3E}">
        <p14:creationId xmlns:p14="http://schemas.microsoft.com/office/powerpoint/2010/main" val="373335946"/>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1465289"/>
            <a:ext cx="11239464" cy="1946203"/>
          </a:xfrm>
        </p:spPr>
        <p:txBody>
          <a:bodyPr/>
          <a:lstStyle>
            <a:lvl1pPr marL="0" indent="0">
              <a:buNone/>
              <a:defRPr sz="285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449"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241"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773"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912"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29977459"/>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Tree>
    <p:extLst>
      <p:ext uri="{BB962C8B-B14F-4D97-AF65-F5344CB8AC3E}">
        <p14:creationId xmlns:p14="http://schemas.microsoft.com/office/powerpoint/2010/main" val="77719230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4" y="1465289"/>
            <a:ext cx="11239789" cy="2260106"/>
          </a:xfrm>
        </p:spPr>
        <p:txBody>
          <a:bodyPr>
            <a:spAutoFit/>
          </a:bodyPr>
          <a:lstStyle>
            <a:lvl1pPr>
              <a:defRPr sz="3672">
                <a:latin typeface="+mn-lt"/>
              </a:defRPr>
            </a:lvl1pPr>
            <a:lvl2pPr>
              <a:defRPr sz="2856">
                <a:latin typeface="+mn-lt"/>
              </a:defRPr>
            </a:lvl2pPr>
            <a:lvl3pPr>
              <a:defRPr sz="2448">
                <a:latin typeface="+mn-lt"/>
              </a:defRPr>
            </a:lvl3pPr>
            <a:lvl4pPr>
              <a:defRPr sz="2040">
                <a:latin typeface="+mn-lt"/>
              </a:defRPr>
            </a:lvl4pPr>
            <a:lvl5pPr>
              <a:defRPr sz="1836">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393839"/>
            <a:ext cx="12436476"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25687786"/>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userDrawn="1"/>
        </p:nvSpPr>
        <p:spPr bwMode="black">
          <a:xfrm>
            <a:off x="4419578" y="6696087"/>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279474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No Icons bulleted text">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30875D73-5F58-4835-9192-38099082BAC9}"/>
              </a:ext>
            </a:extLst>
          </p:cNvPr>
          <p:cNvCxnSpPr>
            <a:cxnSpLocks/>
          </p:cNvCxnSpPr>
          <p:nvPr userDrawn="1"/>
        </p:nvCxnSpPr>
        <p:spPr>
          <a:xfrm flipV="1">
            <a:off x="6224482" y="830978"/>
            <a:ext cx="0" cy="5684122"/>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1">
            <a:extLst>
              <a:ext uri="{FF2B5EF4-FFF2-40B4-BE49-F238E27FC236}">
                <a16:creationId xmlns:a16="http://schemas.microsoft.com/office/drawing/2014/main" id="{3A025B78-F9CB-4578-A6D3-96BA469F9168}"/>
              </a:ext>
            </a:extLst>
          </p:cNvPr>
          <p:cNvSpPr>
            <a:spLocks noGrp="1"/>
          </p:cNvSpPr>
          <p:nvPr>
            <p:ph type="body" sz="quarter" idx="14"/>
          </p:nvPr>
        </p:nvSpPr>
        <p:spPr>
          <a:xfrm>
            <a:off x="227045" y="891995"/>
            <a:ext cx="5875517" cy="433965"/>
          </a:xfrm>
        </p:spPr>
        <p:txBody>
          <a:bodyPr/>
          <a:lstStyle>
            <a:lvl1pPr marL="0" indent="0">
              <a:buNone/>
              <a:defRPr>
                <a:solidFill>
                  <a:srgbClr val="00188F"/>
                </a:solidFill>
                <a:latin typeface="+mn-lt"/>
              </a:defRPr>
            </a:lvl1pPr>
          </a:lstStyle>
          <a:p>
            <a:pPr lvl="0"/>
            <a:r>
              <a:rPr lang="en-US" dirty="0"/>
              <a:t>Edit Master text styles</a:t>
            </a:r>
            <a:endParaRPr lang="en-NZ" dirty="0"/>
          </a:p>
        </p:txBody>
      </p:sp>
      <p:sp>
        <p:nvSpPr>
          <p:cNvPr id="15" name="Text Placeholder 11">
            <a:extLst>
              <a:ext uri="{FF2B5EF4-FFF2-40B4-BE49-F238E27FC236}">
                <a16:creationId xmlns:a16="http://schemas.microsoft.com/office/drawing/2014/main" id="{05E44398-AE16-430B-A853-28B287E1D119}"/>
              </a:ext>
            </a:extLst>
          </p:cNvPr>
          <p:cNvSpPr>
            <a:spLocks noGrp="1"/>
          </p:cNvSpPr>
          <p:nvPr>
            <p:ph type="body" sz="quarter" idx="19"/>
          </p:nvPr>
        </p:nvSpPr>
        <p:spPr>
          <a:xfrm>
            <a:off x="6346403" y="891995"/>
            <a:ext cx="5875517" cy="433965"/>
          </a:xfrm>
        </p:spPr>
        <p:txBody>
          <a:bodyPr/>
          <a:lstStyle>
            <a:lvl1pPr marL="0" indent="0">
              <a:buNone/>
              <a:defRPr>
                <a:solidFill>
                  <a:srgbClr val="00188F"/>
                </a:solidFill>
                <a:latin typeface="+mn-lt"/>
              </a:defRPr>
            </a:lvl1pPr>
          </a:lstStyle>
          <a:p>
            <a:pPr lvl="0"/>
            <a:r>
              <a:rPr lang="en-US" dirty="0"/>
              <a:t>Edit Master text styles</a:t>
            </a:r>
            <a:endParaRPr lang="en-NZ" dirty="0"/>
          </a:p>
        </p:txBody>
      </p:sp>
      <p:sp>
        <p:nvSpPr>
          <p:cNvPr id="18" name="Text Placeholder 3">
            <a:extLst>
              <a:ext uri="{FF2B5EF4-FFF2-40B4-BE49-F238E27FC236}">
                <a16:creationId xmlns:a16="http://schemas.microsoft.com/office/drawing/2014/main" id="{2DE37A7F-8E98-49F5-B63A-A876E0D94349}"/>
              </a:ext>
            </a:extLst>
          </p:cNvPr>
          <p:cNvSpPr>
            <a:spLocks noGrp="1"/>
          </p:cNvSpPr>
          <p:nvPr>
            <p:ph idx="21" hasCustomPrompt="1"/>
          </p:nvPr>
        </p:nvSpPr>
        <p:spPr>
          <a:xfrm>
            <a:off x="226499" y="1308766"/>
            <a:ext cx="5875249" cy="1593770"/>
          </a:xfrm>
          <a:prstGeom prst="rect">
            <a:avLst/>
          </a:prstGeom>
        </p:spPr>
        <p:txBody>
          <a:bodyPr vert="horz" wrap="square" lIns="146304" tIns="91440" rIns="146304" bIns="91440" rtlCol="0">
            <a:spAutoFit/>
          </a:bodyPr>
          <a:lstStyle>
            <a:lvl1pPr indent="180000" algn="just">
              <a:lnSpc>
                <a:spcPct val="110000"/>
              </a:lnSpc>
              <a:spcBef>
                <a:spcPts val="800"/>
              </a:spcBef>
              <a:defRPr sz="1200">
                <a:solidFill>
                  <a:schemeClr val="tx1"/>
                </a:solidFill>
                <a:latin typeface="+mn-lt"/>
              </a:defRPr>
            </a:lvl1pPr>
            <a:lvl2pPr marL="273050" indent="180000" algn="just">
              <a:lnSpc>
                <a:spcPct val="110000"/>
              </a:lnSpc>
              <a:spcBef>
                <a:spcPts val="800"/>
              </a:spcBef>
              <a:defRPr sz="1200"/>
            </a:lvl2pPr>
            <a:lvl3pPr marL="546100" indent="180000" algn="just">
              <a:lnSpc>
                <a:spcPct val="110000"/>
              </a:lnSpc>
              <a:spcBef>
                <a:spcPts val="800"/>
              </a:spcBef>
              <a:defRPr sz="1100"/>
            </a:lvl3pPr>
            <a:lvl4pPr marL="801688" indent="180000" algn="just">
              <a:lnSpc>
                <a:spcPct val="110000"/>
              </a:lnSpc>
              <a:spcBef>
                <a:spcPts val="800"/>
              </a:spcBef>
              <a:tabLst/>
              <a:defRPr sz="1050"/>
            </a:lvl4pPr>
            <a:lvl5pPr marL="977900" indent="180000" algn="just">
              <a:lnSpc>
                <a:spcPct val="110000"/>
              </a:lnSpc>
              <a:spcBef>
                <a:spcPts val="800"/>
              </a:spcBef>
              <a:defRPr sz="10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3" name="Text Placeholder 3">
            <a:extLst>
              <a:ext uri="{FF2B5EF4-FFF2-40B4-BE49-F238E27FC236}">
                <a16:creationId xmlns:a16="http://schemas.microsoft.com/office/drawing/2014/main" id="{D3A8A144-5C6C-42BD-9E7D-BC3A4CF54157}"/>
              </a:ext>
            </a:extLst>
          </p:cNvPr>
          <p:cNvSpPr>
            <a:spLocks noGrp="1"/>
          </p:cNvSpPr>
          <p:nvPr>
            <p:ph idx="22" hasCustomPrompt="1"/>
          </p:nvPr>
        </p:nvSpPr>
        <p:spPr>
          <a:xfrm>
            <a:off x="6346403" y="1308766"/>
            <a:ext cx="5875249" cy="1593770"/>
          </a:xfrm>
          <a:prstGeom prst="rect">
            <a:avLst/>
          </a:prstGeom>
        </p:spPr>
        <p:txBody>
          <a:bodyPr vert="horz" wrap="square" lIns="146304" tIns="91440" rIns="146304" bIns="91440" rtlCol="0">
            <a:spAutoFit/>
          </a:bodyPr>
          <a:lstStyle>
            <a:lvl1pPr indent="180000" algn="just">
              <a:lnSpc>
                <a:spcPct val="110000"/>
              </a:lnSpc>
              <a:spcBef>
                <a:spcPts val="800"/>
              </a:spcBef>
              <a:defRPr sz="1200">
                <a:solidFill>
                  <a:schemeClr val="tx1"/>
                </a:solidFill>
                <a:latin typeface="+mn-lt"/>
              </a:defRPr>
            </a:lvl1pPr>
            <a:lvl2pPr marL="273050" indent="180000" algn="just">
              <a:lnSpc>
                <a:spcPct val="110000"/>
              </a:lnSpc>
              <a:spcBef>
                <a:spcPts val="800"/>
              </a:spcBef>
              <a:defRPr sz="1200"/>
            </a:lvl2pPr>
            <a:lvl3pPr marL="546100" indent="180000" algn="just">
              <a:lnSpc>
                <a:spcPct val="110000"/>
              </a:lnSpc>
              <a:spcBef>
                <a:spcPts val="800"/>
              </a:spcBef>
              <a:defRPr sz="1100"/>
            </a:lvl3pPr>
            <a:lvl4pPr marL="801688" indent="180000" algn="just">
              <a:lnSpc>
                <a:spcPct val="110000"/>
              </a:lnSpc>
              <a:spcBef>
                <a:spcPts val="800"/>
              </a:spcBef>
              <a:tabLst/>
              <a:defRPr sz="1050"/>
            </a:lvl4pPr>
            <a:lvl5pPr marL="977900" indent="180000" algn="just">
              <a:lnSpc>
                <a:spcPct val="110000"/>
              </a:lnSpc>
              <a:spcBef>
                <a:spcPts val="800"/>
              </a:spcBef>
              <a:defRPr sz="10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4" name="Title Placeholder 1">
            <a:extLst>
              <a:ext uri="{FF2B5EF4-FFF2-40B4-BE49-F238E27FC236}">
                <a16:creationId xmlns:a16="http://schemas.microsoft.com/office/drawing/2014/main" id="{1FFE0F26-E862-4DA6-879B-DF3FA65DBB10}"/>
              </a:ext>
            </a:extLst>
          </p:cNvPr>
          <p:cNvSpPr>
            <a:spLocks noGrp="1"/>
          </p:cNvSpPr>
          <p:nvPr>
            <p:ph type="title"/>
          </p:nvPr>
        </p:nvSpPr>
        <p:spPr>
          <a:xfrm>
            <a:off x="0" y="1"/>
            <a:ext cx="12436475" cy="858128"/>
          </a:xfrm>
          <a:prstGeom prst="rect">
            <a:avLst/>
          </a:prstGeom>
        </p:spPr>
        <p:txBody>
          <a:bodyPr vert="horz" wrap="square" lIns="146304" tIns="91440" rIns="146304" bIns="91440" rtlCol="0" anchor="t">
            <a:noAutofit/>
          </a:bodyPr>
          <a:lstStyle/>
          <a:p>
            <a:r>
              <a:rPr lang="en-US" dirty="0"/>
              <a:t>Click to edit Master title style</a:t>
            </a:r>
          </a:p>
        </p:txBody>
      </p:sp>
      <p:sp>
        <p:nvSpPr>
          <p:cNvPr id="10" name="Rectangle 9">
            <a:extLst>
              <a:ext uri="{FF2B5EF4-FFF2-40B4-BE49-F238E27FC236}">
                <a16:creationId xmlns:a16="http://schemas.microsoft.com/office/drawing/2014/main" id="{8BBA4FF9-C2D5-453F-BA5E-1C7015D26E08}"/>
              </a:ext>
            </a:extLst>
          </p:cNvPr>
          <p:cNvSpPr/>
          <p:nvPr userDrawn="1"/>
        </p:nvSpPr>
        <p:spPr>
          <a:xfrm>
            <a:off x="2703" y="6738868"/>
            <a:ext cx="1725152" cy="261610"/>
          </a:xfrm>
          <a:prstGeom prst="rect">
            <a:avLst/>
          </a:prstGeom>
        </p:spPr>
        <p:txBody>
          <a:bodyPr wrap="none">
            <a:spAutoFit/>
          </a:bodyPr>
          <a:lstStyle/>
          <a:p>
            <a:r>
              <a:rPr lang="en-NZ" sz="1100" b="1" dirty="0"/>
              <a:t>Microsoft Confidential</a:t>
            </a:r>
            <a:endParaRPr lang="en-NZ" sz="1100" dirty="0"/>
          </a:p>
        </p:txBody>
      </p:sp>
    </p:spTree>
    <p:extLst>
      <p:ext uri="{BB962C8B-B14F-4D97-AF65-F5344CB8AC3E}">
        <p14:creationId xmlns:p14="http://schemas.microsoft.com/office/powerpoint/2010/main" val="1918839873"/>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74703" y="1211287"/>
            <a:ext cx="11888788" cy="164487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p:cNvSpPr txBox="1"/>
          <p:nvPr/>
        </p:nvSpPr>
        <p:spPr bwMode="black">
          <a:xfrm>
            <a:off x="4419578" y="6696087"/>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943606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cSld name="2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74703" y="1211287"/>
            <a:ext cx="11888788" cy="164487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p:cNvSpPr txBox="1"/>
          <p:nvPr/>
        </p:nvSpPr>
        <p:spPr bwMode="black">
          <a:xfrm>
            <a:off x="4419578" y="6696087"/>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125992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2" name="TextBox 7"/>
          <p:cNvSpPr txBox="1"/>
          <p:nvPr userDrawn="1"/>
        </p:nvSpPr>
        <p:spPr bwMode="black">
          <a:xfrm>
            <a:off x="4419578" y="6696087"/>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6703514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hree Column No Icons bulleted text">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E2108001-53FE-435F-A9B8-3CFE479D2E51}"/>
              </a:ext>
            </a:extLst>
          </p:cNvPr>
          <p:cNvSpPr>
            <a:spLocks noGrp="1"/>
          </p:cNvSpPr>
          <p:nvPr>
            <p:ph type="body" sz="quarter" idx="14"/>
          </p:nvPr>
        </p:nvSpPr>
        <p:spPr>
          <a:xfrm>
            <a:off x="225685" y="887396"/>
            <a:ext cx="3887487" cy="433965"/>
          </a:xfrm>
        </p:spPr>
        <p:txBody>
          <a:bodyPr/>
          <a:lstStyle>
            <a:lvl1pPr marL="0" indent="0">
              <a:buNone/>
              <a:defRPr>
                <a:solidFill>
                  <a:srgbClr val="00188F"/>
                </a:solidFill>
                <a:latin typeface="+mn-lt"/>
              </a:defRPr>
            </a:lvl1pPr>
          </a:lstStyle>
          <a:p>
            <a:pPr lvl="0"/>
            <a:r>
              <a:rPr lang="en-US" dirty="0"/>
              <a:t>Edit Master text styles</a:t>
            </a:r>
            <a:endParaRPr lang="en-NZ" dirty="0"/>
          </a:p>
        </p:txBody>
      </p:sp>
      <p:sp>
        <p:nvSpPr>
          <p:cNvPr id="23" name="Text Placeholder 3">
            <a:extLst>
              <a:ext uri="{FF2B5EF4-FFF2-40B4-BE49-F238E27FC236}">
                <a16:creationId xmlns:a16="http://schemas.microsoft.com/office/drawing/2014/main" id="{134B5788-F960-443A-98EB-E80504A2E167}"/>
              </a:ext>
            </a:extLst>
          </p:cNvPr>
          <p:cNvSpPr>
            <a:spLocks noGrp="1"/>
          </p:cNvSpPr>
          <p:nvPr>
            <p:ph idx="18" hasCustomPrompt="1"/>
          </p:nvPr>
        </p:nvSpPr>
        <p:spPr>
          <a:xfrm>
            <a:off x="226499" y="1308766"/>
            <a:ext cx="3887487" cy="1593770"/>
          </a:xfrm>
          <a:prstGeom prst="rect">
            <a:avLst/>
          </a:prstGeom>
        </p:spPr>
        <p:txBody>
          <a:bodyPr vert="horz" wrap="square" lIns="146304" tIns="91440" rIns="146304" bIns="91440" rtlCol="0">
            <a:spAutoFit/>
          </a:bodyPr>
          <a:lstStyle>
            <a:lvl1pPr indent="180000" algn="just">
              <a:lnSpc>
                <a:spcPct val="110000"/>
              </a:lnSpc>
              <a:spcBef>
                <a:spcPts val="800"/>
              </a:spcBef>
              <a:defRPr sz="1200">
                <a:solidFill>
                  <a:schemeClr val="tx1"/>
                </a:solidFill>
                <a:latin typeface="+mn-lt"/>
              </a:defRPr>
            </a:lvl1pPr>
            <a:lvl2pPr marL="273050" indent="180000" algn="just">
              <a:lnSpc>
                <a:spcPct val="110000"/>
              </a:lnSpc>
              <a:spcBef>
                <a:spcPts val="800"/>
              </a:spcBef>
              <a:defRPr sz="1200"/>
            </a:lvl2pPr>
            <a:lvl3pPr marL="546100" indent="180000" algn="just">
              <a:lnSpc>
                <a:spcPct val="110000"/>
              </a:lnSpc>
              <a:spcBef>
                <a:spcPts val="800"/>
              </a:spcBef>
              <a:defRPr sz="1100"/>
            </a:lvl3pPr>
            <a:lvl4pPr marL="801688" indent="180000" algn="just">
              <a:lnSpc>
                <a:spcPct val="110000"/>
              </a:lnSpc>
              <a:spcBef>
                <a:spcPts val="800"/>
              </a:spcBef>
              <a:tabLst/>
              <a:defRPr sz="1050"/>
            </a:lvl4pPr>
            <a:lvl5pPr marL="977900" indent="180000" algn="just">
              <a:lnSpc>
                <a:spcPct val="110000"/>
              </a:lnSpc>
              <a:spcBef>
                <a:spcPts val="800"/>
              </a:spcBef>
              <a:defRPr sz="10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10" name="Straight Connector 9">
            <a:extLst>
              <a:ext uri="{FF2B5EF4-FFF2-40B4-BE49-F238E27FC236}">
                <a16:creationId xmlns:a16="http://schemas.microsoft.com/office/drawing/2014/main" id="{84C2EA22-ACFD-48F2-A181-FCD4C44C7C99}"/>
              </a:ext>
            </a:extLst>
          </p:cNvPr>
          <p:cNvCxnSpPr>
            <a:cxnSpLocks/>
          </p:cNvCxnSpPr>
          <p:nvPr userDrawn="1"/>
        </p:nvCxnSpPr>
        <p:spPr>
          <a:xfrm flipV="1">
            <a:off x="4198090" y="871057"/>
            <a:ext cx="0" cy="5684122"/>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BD5E0CF8-7092-4690-94CE-2742E6CF06E9}"/>
              </a:ext>
            </a:extLst>
          </p:cNvPr>
          <p:cNvCxnSpPr>
            <a:cxnSpLocks/>
          </p:cNvCxnSpPr>
          <p:nvPr userDrawn="1"/>
        </p:nvCxnSpPr>
        <p:spPr>
          <a:xfrm flipV="1">
            <a:off x="8271730" y="871057"/>
            <a:ext cx="0" cy="5684122"/>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11">
            <a:extLst>
              <a:ext uri="{FF2B5EF4-FFF2-40B4-BE49-F238E27FC236}">
                <a16:creationId xmlns:a16="http://schemas.microsoft.com/office/drawing/2014/main" id="{728286F7-88FA-4A14-B3DB-8B173F259E24}"/>
              </a:ext>
            </a:extLst>
          </p:cNvPr>
          <p:cNvSpPr>
            <a:spLocks noGrp="1"/>
          </p:cNvSpPr>
          <p:nvPr>
            <p:ph type="body" sz="quarter" idx="19"/>
          </p:nvPr>
        </p:nvSpPr>
        <p:spPr>
          <a:xfrm>
            <a:off x="4302647" y="887396"/>
            <a:ext cx="3887487" cy="433965"/>
          </a:xfrm>
        </p:spPr>
        <p:txBody>
          <a:bodyPr/>
          <a:lstStyle>
            <a:lvl1pPr marL="0" indent="0">
              <a:buNone/>
              <a:defRPr>
                <a:solidFill>
                  <a:srgbClr val="00188F"/>
                </a:solidFill>
                <a:latin typeface="+mn-lt"/>
              </a:defRPr>
            </a:lvl1pPr>
          </a:lstStyle>
          <a:p>
            <a:pPr lvl="0"/>
            <a:r>
              <a:rPr lang="en-US" dirty="0"/>
              <a:t>Edit Master text styles</a:t>
            </a:r>
            <a:endParaRPr lang="en-NZ" dirty="0"/>
          </a:p>
        </p:txBody>
      </p:sp>
      <p:sp>
        <p:nvSpPr>
          <p:cNvPr id="15" name="Text Placeholder 11">
            <a:extLst>
              <a:ext uri="{FF2B5EF4-FFF2-40B4-BE49-F238E27FC236}">
                <a16:creationId xmlns:a16="http://schemas.microsoft.com/office/drawing/2014/main" id="{300C8B5A-AC2E-4F32-9D72-65B9546A4B61}"/>
              </a:ext>
            </a:extLst>
          </p:cNvPr>
          <p:cNvSpPr>
            <a:spLocks noGrp="1"/>
          </p:cNvSpPr>
          <p:nvPr>
            <p:ph type="body" sz="quarter" idx="21"/>
          </p:nvPr>
        </p:nvSpPr>
        <p:spPr>
          <a:xfrm>
            <a:off x="8352513" y="871057"/>
            <a:ext cx="3887487" cy="433965"/>
          </a:xfrm>
        </p:spPr>
        <p:txBody>
          <a:bodyPr/>
          <a:lstStyle>
            <a:lvl1pPr marL="0" indent="0">
              <a:buNone/>
              <a:defRPr>
                <a:solidFill>
                  <a:srgbClr val="00188F"/>
                </a:solidFill>
                <a:latin typeface="+mn-lt"/>
              </a:defRPr>
            </a:lvl1pPr>
          </a:lstStyle>
          <a:p>
            <a:pPr lvl="0"/>
            <a:r>
              <a:rPr lang="en-US" dirty="0"/>
              <a:t>Edit Master text styles</a:t>
            </a:r>
            <a:endParaRPr lang="en-NZ" dirty="0"/>
          </a:p>
        </p:txBody>
      </p:sp>
      <p:sp>
        <p:nvSpPr>
          <p:cNvPr id="20" name="Text Placeholder 3">
            <a:extLst>
              <a:ext uri="{FF2B5EF4-FFF2-40B4-BE49-F238E27FC236}">
                <a16:creationId xmlns:a16="http://schemas.microsoft.com/office/drawing/2014/main" id="{41113A4A-C88E-4BDA-A7AD-6BE257733D36}"/>
              </a:ext>
            </a:extLst>
          </p:cNvPr>
          <p:cNvSpPr>
            <a:spLocks noGrp="1"/>
          </p:cNvSpPr>
          <p:nvPr>
            <p:ph idx="22" hasCustomPrompt="1"/>
          </p:nvPr>
        </p:nvSpPr>
        <p:spPr>
          <a:xfrm>
            <a:off x="4291167" y="1308766"/>
            <a:ext cx="3887487" cy="1593770"/>
          </a:xfrm>
          <a:prstGeom prst="rect">
            <a:avLst/>
          </a:prstGeom>
        </p:spPr>
        <p:txBody>
          <a:bodyPr vert="horz" wrap="square" lIns="146304" tIns="91440" rIns="146304" bIns="91440" rtlCol="0">
            <a:spAutoFit/>
          </a:bodyPr>
          <a:lstStyle>
            <a:lvl1pPr indent="180000" algn="just">
              <a:lnSpc>
                <a:spcPct val="110000"/>
              </a:lnSpc>
              <a:spcBef>
                <a:spcPts val="800"/>
              </a:spcBef>
              <a:defRPr sz="1200">
                <a:solidFill>
                  <a:schemeClr val="tx1"/>
                </a:solidFill>
                <a:latin typeface="+mn-lt"/>
              </a:defRPr>
            </a:lvl1pPr>
            <a:lvl2pPr marL="273050" indent="180000" algn="just">
              <a:lnSpc>
                <a:spcPct val="110000"/>
              </a:lnSpc>
              <a:spcBef>
                <a:spcPts val="800"/>
              </a:spcBef>
              <a:defRPr sz="1200"/>
            </a:lvl2pPr>
            <a:lvl3pPr marL="546100" indent="180000" algn="just">
              <a:lnSpc>
                <a:spcPct val="110000"/>
              </a:lnSpc>
              <a:spcBef>
                <a:spcPts val="800"/>
              </a:spcBef>
              <a:defRPr sz="1100"/>
            </a:lvl3pPr>
            <a:lvl4pPr marL="801688" indent="180000" algn="just">
              <a:lnSpc>
                <a:spcPct val="110000"/>
              </a:lnSpc>
              <a:spcBef>
                <a:spcPts val="800"/>
              </a:spcBef>
              <a:tabLst/>
              <a:defRPr sz="1050"/>
            </a:lvl4pPr>
            <a:lvl5pPr marL="977900" indent="180000" algn="just">
              <a:lnSpc>
                <a:spcPct val="110000"/>
              </a:lnSpc>
              <a:spcBef>
                <a:spcPts val="800"/>
              </a:spcBef>
              <a:defRPr sz="10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Text Placeholder 3">
            <a:extLst>
              <a:ext uri="{FF2B5EF4-FFF2-40B4-BE49-F238E27FC236}">
                <a16:creationId xmlns:a16="http://schemas.microsoft.com/office/drawing/2014/main" id="{965D9E0E-6D1D-437B-84AD-4D245BCA61CF}"/>
              </a:ext>
            </a:extLst>
          </p:cNvPr>
          <p:cNvSpPr>
            <a:spLocks noGrp="1"/>
          </p:cNvSpPr>
          <p:nvPr>
            <p:ph idx="23" hasCustomPrompt="1"/>
          </p:nvPr>
        </p:nvSpPr>
        <p:spPr>
          <a:xfrm>
            <a:off x="8352513" y="1305022"/>
            <a:ext cx="3887487" cy="1593770"/>
          </a:xfrm>
          <a:prstGeom prst="rect">
            <a:avLst/>
          </a:prstGeom>
        </p:spPr>
        <p:txBody>
          <a:bodyPr vert="horz" wrap="square" lIns="146304" tIns="91440" rIns="146304" bIns="91440" rtlCol="0">
            <a:spAutoFit/>
          </a:bodyPr>
          <a:lstStyle>
            <a:lvl1pPr indent="180000" algn="just">
              <a:lnSpc>
                <a:spcPct val="110000"/>
              </a:lnSpc>
              <a:spcBef>
                <a:spcPts val="800"/>
              </a:spcBef>
              <a:defRPr sz="1200">
                <a:solidFill>
                  <a:schemeClr val="tx1"/>
                </a:solidFill>
                <a:latin typeface="+mn-lt"/>
              </a:defRPr>
            </a:lvl1pPr>
            <a:lvl2pPr marL="273050" indent="180000" algn="just">
              <a:lnSpc>
                <a:spcPct val="110000"/>
              </a:lnSpc>
              <a:spcBef>
                <a:spcPts val="800"/>
              </a:spcBef>
              <a:defRPr sz="1200"/>
            </a:lvl2pPr>
            <a:lvl3pPr marL="546100" indent="180000" algn="just">
              <a:lnSpc>
                <a:spcPct val="110000"/>
              </a:lnSpc>
              <a:spcBef>
                <a:spcPts val="800"/>
              </a:spcBef>
              <a:defRPr sz="1100"/>
            </a:lvl3pPr>
            <a:lvl4pPr marL="801688" indent="180000" algn="just">
              <a:lnSpc>
                <a:spcPct val="110000"/>
              </a:lnSpc>
              <a:spcBef>
                <a:spcPts val="800"/>
              </a:spcBef>
              <a:tabLst/>
              <a:defRPr sz="1050"/>
            </a:lvl4pPr>
            <a:lvl5pPr marL="977900" indent="180000" algn="just">
              <a:lnSpc>
                <a:spcPct val="110000"/>
              </a:lnSpc>
              <a:spcBef>
                <a:spcPts val="800"/>
              </a:spcBef>
              <a:defRPr sz="10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Title Placeholder 1">
            <a:extLst>
              <a:ext uri="{FF2B5EF4-FFF2-40B4-BE49-F238E27FC236}">
                <a16:creationId xmlns:a16="http://schemas.microsoft.com/office/drawing/2014/main" id="{2F9028EE-E635-459A-97D8-E894E12A76C4}"/>
              </a:ext>
            </a:extLst>
          </p:cNvPr>
          <p:cNvSpPr>
            <a:spLocks noGrp="1"/>
          </p:cNvSpPr>
          <p:nvPr>
            <p:ph type="title"/>
          </p:nvPr>
        </p:nvSpPr>
        <p:spPr>
          <a:xfrm>
            <a:off x="0" y="1"/>
            <a:ext cx="12436475" cy="858128"/>
          </a:xfrm>
          <a:prstGeom prst="rect">
            <a:avLst/>
          </a:prstGeom>
        </p:spPr>
        <p:txBody>
          <a:bodyPr vert="horz" wrap="square" lIns="146304" tIns="91440" rIns="146304" bIns="91440" rtlCol="0" anchor="t">
            <a:noAutofit/>
          </a:bodyPr>
          <a:lstStyle/>
          <a:p>
            <a:r>
              <a:rPr lang="en-US" dirty="0"/>
              <a:t>Click to edit Master title style</a:t>
            </a:r>
          </a:p>
        </p:txBody>
      </p:sp>
      <p:sp>
        <p:nvSpPr>
          <p:cNvPr id="16" name="Rectangle 15">
            <a:extLst>
              <a:ext uri="{FF2B5EF4-FFF2-40B4-BE49-F238E27FC236}">
                <a16:creationId xmlns:a16="http://schemas.microsoft.com/office/drawing/2014/main" id="{8BBA4FF9-C2D5-453F-BA5E-1C7015D26E08}"/>
              </a:ext>
            </a:extLst>
          </p:cNvPr>
          <p:cNvSpPr/>
          <p:nvPr userDrawn="1"/>
        </p:nvSpPr>
        <p:spPr>
          <a:xfrm>
            <a:off x="2703" y="6738868"/>
            <a:ext cx="1725152" cy="261610"/>
          </a:xfrm>
          <a:prstGeom prst="rect">
            <a:avLst/>
          </a:prstGeom>
        </p:spPr>
        <p:txBody>
          <a:bodyPr wrap="none">
            <a:spAutoFit/>
          </a:bodyPr>
          <a:lstStyle/>
          <a:p>
            <a:r>
              <a:rPr lang="en-NZ" sz="1100" b="1" dirty="0"/>
              <a:t>Microsoft Confidential</a:t>
            </a:r>
            <a:endParaRPr lang="en-NZ" sz="1100" dirty="0"/>
          </a:p>
        </p:txBody>
      </p:sp>
    </p:spTree>
    <p:extLst>
      <p:ext uri="{BB962C8B-B14F-4D97-AF65-F5344CB8AC3E}">
        <p14:creationId xmlns:p14="http://schemas.microsoft.com/office/powerpoint/2010/main" val="3723061767"/>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prstGeom prst="rect">
            <a:avLst/>
          </a:prstGeo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
        <p:nvSpPr>
          <p:cNvPr id="4" name="Rectangle 3">
            <a:extLst>
              <a:ext uri="{FF2B5EF4-FFF2-40B4-BE49-F238E27FC236}">
                <a16:creationId xmlns:a16="http://schemas.microsoft.com/office/drawing/2014/main" id="{8BBA4FF9-C2D5-453F-BA5E-1C7015D26E08}"/>
              </a:ext>
            </a:extLst>
          </p:cNvPr>
          <p:cNvSpPr/>
          <p:nvPr userDrawn="1"/>
        </p:nvSpPr>
        <p:spPr>
          <a:xfrm>
            <a:off x="2703" y="6738868"/>
            <a:ext cx="1725152" cy="261610"/>
          </a:xfrm>
          <a:prstGeom prst="rect">
            <a:avLst/>
          </a:prstGeom>
        </p:spPr>
        <p:txBody>
          <a:bodyPr wrap="none">
            <a:spAutoFit/>
          </a:bodyPr>
          <a:lstStyle/>
          <a:p>
            <a:r>
              <a:rPr lang="en-NZ" sz="1100" b="1" dirty="0"/>
              <a:t>Microsoft Confidential</a:t>
            </a:r>
            <a:endParaRPr lang="en-NZ" sz="1100" dirty="0"/>
          </a:p>
        </p:txBody>
      </p:sp>
    </p:spTree>
    <p:extLst>
      <p:ext uri="{BB962C8B-B14F-4D97-AF65-F5344CB8AC3E}">
        <p14:creationId xmlns:p14="http://schemas.microsoft.com/office/powerpoint/2010/main" val="1544788348"/>
      </p:ext>
    </p:extLst>
  </p:cSld>
  <p:clrMapOvr>
    <a:overrideClrMapping bg1="dk1" tx1="lt1" bg2="dk2" tx2="lt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image" Target="../media/image1.png"/><Relationship Id="rId3" Type="http://schemas.openxmlformats.org/officeDocument/2006/relationships/slideLayout" Target="../slideLayouts/slideLayout13.xml"/><Relationship Id="rId7" Type="http://schemas.openxmlformats.org/officeDocument/2006/relationships/slideLayout" Target="../slideLayouts/slideLayout17.xml"/><Relationship Id="rId12" Type="http://schemas.openxmlformats.org/officeDocument/2006/relationships/theme" Target="../theme/theme2.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5" Type="http://schemas.openxmlformats.org/officeDocument/2006/relationships/slideLayout" Target="../slideLayouts/slideLayout15.xml"/><Relationship Id="rId10" Type="http://schemas.openxmlformats.org/officeDocument/2006/relationships/slideLayout" Target="../slideLayouts/slideLayout20.xml"/><Relationship Id="rId4" Type="http://schemas.openxmlformats.org/officeDocument/2006/relationships/slideLayout" Target="../slideLayouts/slideLayout14.xml"/><Relationship Id="rId9" Type="http://schemas.openxmlformats.org/officeDocument/2006/relationships/slideLayout" Target="../slideLayouts/slideLayout19.xml"/><Relationship Id="rId14" Type="http://schemas.openxmlformats.org/officeDocument/2006/relationships/hyperlink" Target="mailto:msft-dbcompete@intergen.co.nz?subject=Feedback%20on%20Cloud%20DW%20Compete%20Deck%20v2.6" TargetMode="Externa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theme" Target="../theme/theme3.xml"/><Relationship Id="rId3" Type="http://schemas.openxmlformats.org/officeDocument/2006/relationships/slideLayout" Target="../slideLayouts/slideLayout24.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0" Type="http://schemas.openxmlformats.org/officeDocument/2006/relationships/slideLayout" Target="../slideLayouts/slideLayout31.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image" Target="../media/image8.emf"/></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slideLayout" Target="../slideLayouts/slideLayout57.xml"/><Relationship Id="rId18" Type="http://schemas.openxmlformats.org/officeDocument/2006/relationships/slideLayout" Target="../slideLayouts/slideLayout62.xml"/><Relationship Id="rId26" Type="http://schemas.openxmlformats.org/officeDocument/2006/relationships/slideLayout" Target="../slideLayouts/slideLayout70.xml"/><Relationship Id="rId3" Type="http://schemas.openxmlformats.org/officeDocument/2006/relationships/slideLayout" Target="../slideLayouts/slideLayout47.xml"/><Relationship Id="rId21" Type="http://schemas.openxmlformats.org/officeDocument/2006/relationships/slideLayout" Target="../slideLayouts/slideLayout65.xml"/><Relationship Id="rId7" Type="http://schemas.openxmlformats.org/officeDocument/2006/relationships/slideLayout" Target="../slideLayouts/slideLayout51.xml"/><Relationship Id="rId12" Type="http://schemas.openxmlformats.org/officeDocument/2006/relationships/slideLayout" Target="../slideLayouts/slideLayout56.xml"/><Relationship Id="rId17" Type="http://schemas.openxmlformats.org/officeDocument/2006/relationships/slideLayout" Target="../slideLayouts/slideLayout61.xml"/><Relationship Id="rId25" Type="http://schemas.openxmlformats.org/officeDocument/2006/relationships/slideLayout" Target="../slideLayouts/slideLayout69.xml"/><Relationship Id="rId2" Type="http://schemas.openxmlformats.org/officeDocument/2006/relationships/slideLayout" Target="../slideLayouts/slideLayout46.xml"/><Relationship Id="rId16" Type="http://schemas.openxmlformats.org/officeDocument/2006/relationships/slideLayout" Target="../slideLayouts/slideLayout60.xml"/><Relationship Id="rId20" Type="http://schemas.openxmlformats.org/officeDocument/2006/relationships/slideLayout" Target="../slideLayouts/slideLayout64.xml"/><Relationship Id="rId29" Type="http://schemas.openxmlformats.org/officeDocument/2006/relationships/theme" Target="../theme/theme5.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24" Type="http://schemas.openxmlformats.org/officeDocument/2006/relationships/slideLayout" Target="../slideLayouts/slideLayout68.xml"/><Relationship Id="rId5" Type="http://schemas.openxmlformats.org/officeDocument/2006/relationships/slideLayout" Target="../slideLayouts/slideLayout49.xml"/><Relationship Id="rId15" Type="http://schemas.openxmlformats.org/officeDocument/2006/relationships/slideLayout" Target="../slideLayouts/slideLayout59.xml"/><Relationship Id="rId23" Type="http://schemas.openxmlformats.org/officeDocument/2006/relationships/slideLayout" Target="../slideLayouts/slideLayout67.xml"/><Relationship Id="rId28" Type="http://schemas.openxmlformats.org/officeDocument/2006/relationships/slideLayout" Target="../slideLayouts/slideLayout72.xml"/><Relationship Id="rId10" Type="http://schemas.openxmlformats.org/officeDocument/2006/relationships/slideLayout" Target="../slideLayouts/slideLayout54.xml"/><Relationship Id="rId19" Type="http://schemas.openxmlformats.org/officeDocument/2006/relationships/slideLayout" Target="../slideLayouts/slideLayout63.xml"/><Relationship Id="rId4" Type="http://schemas.openxmlformats.org/officeDocument/2006/relationships/slideLayout" Target="../slideLayouts/slideLayout48.xml"/><Relationship Id="rId9" Type="http://schemas.openxmlformats.org/officeDocument/2006/relationships/slideLayout" Target="../slideLayouts/slideLayout53.xml"/><Relationship Id="rId14" Type="http://schemas.openxmlformats.org/officeDocument/2006/relationships/slideLayout" Target="../slideLayouts/slideLayout58.xml"/><Relationship Id="rId22" Type="http://schemas.openxmlformats.org/officeDocument/2006/relationships/slideLayout" Target="../slideLayouts/slideLayout66.xml"/><Relationship Id="rId27" Type="http://schemas.openxmlformats.org/officeDocument/2006/relationships/slideLayout" Target="../slideLayouts/slideLayout71.xml"/><Relationship Id="rId30" Type="http://schemas.openxmlformats.org/officeDocument/2006/relationships/image" Target="../media/image14.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1"/>
            <a:ext cx="12444412" cy="858128"/>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19052" y="962595"/>
            <a:ext cx="12425360" cy="1381917"/>
          </a:xfrm>
          <a:prstGeom prst="rect">
            <a:avLst/>
          </a:prstGeom>
        </p:spPr>
        <p:txBody>
          <a:bodyPr vert="horz" wrap="square" lIns="146304" tIns="91440" rIns="146304" bIns="9144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12"/>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441" r:id="rId1"/>
    <p:sldLayoutId id="2147484268" r:id="rId2"/>
    <p:sldLayoutId id="2147484439" r:id="rId3"/>
    <p:sldLayoutId id="2147484442" r:id="rId4"/>
    <p:sldLayoutId id="2147484448" r:id="rId5"/>
    <p:sldLayoutId id="2147484447" r:id="rId6"/>
    <p:sldLayoutId id="2147484100" r:id="rId7"/>
    <p:sldLayoutId id="2147484449" r:id="rId8"/>
    <p:sldLayoutId id="2147484440" r:id="rId9"/>
    <p:sldLayoutId id="2147484450" r:id="rId10"/>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0" marR="0" indent="0" algn="l" defTabSz="932742" rtl="0" eaLnBrk="1" fontAlgn="auto" latinLnBrk="0" hangingPunct="1">
        <a:lnSpc>
          <a:spcPct val="90000"/>
        </a:lnSpc>
        <a:spcBef>
          <a:spcPct val="20000"/>
        </a:spcBef>
        <a:spcAft>
          <a:spcPts val="0"/>
        </a:spcAft>
        <a:buClrTx/>
        <a:buSzPct val="90000"/>
        <a:buFontTx/>
        <a:buNone/>
        <a:tabLst/>
        <a:defRPr sz="1800" kern="1200" spc="0" baseline="0">
          <a:solidFill>
            <a:schemeClr val="tx1"/>
          </a:soli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chemeClr val="tx1"/>
          </a:soli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200" kern="1200" spc="0" baseline="0">
          <a:solidFill>
            <a:schemeClr val="tx1"/>
          </a:soli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0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1"/>
            <a:ext cx="12444412" cy="858128"/>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19052" y="962595"/>
            <a:ext cx="12425360" cy="1381917"/>
          </a:xfrm>
          <a:prstGeom prst="rect">
            <a:avLst/>
          </a:prstGeom>
        </p:spPr>
        <p:txBody>
          <a:bodyPr vert="horz" wrap="square" lIns="146304" tIns="91440" rIns="146304" bIns="9144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13"/>
          <a:stretch>
            <a:fillRect/>
          </a:stretch>
        </p:blipFill>
        <p:spPr>
          <a:xfrm rot="5400000">
            <a:off x="9393899" y="3050513"/>
            <a:ext cx="6995160" cy="894134"/>
          </a:xfrm>
          <a:prstGeom prst="rect">
            <a:avLst/>
          </a:prstGeom>
        </p:spPr>
      </p:pic>
      <p:sp>
        <p:nvSpPr>
          <p:cNvPr id="6" name="Rectangle 5">
            <a:extLst>
              <a:ext uri="{FF2B5EF4-FFF2-40B4-BE49-F238E27FC236}">
                <a16:creationId xmlns:a16="http://schemas.microsoft.com/office/drawing/2014/main" id="{8BBA4FF9-C2D5-453F-BA5E-1C7015D26E08}"/>
              </a:ext>
            </a:extLst>
          </p:cNvPr>
          <p:cNvSpPr/>
          <p:nvPr userDrawn="1"/>
        </p:nvSpPr>
        <p:spPr>
          <a:xfrm>
            <a:off x="-19050" y="6716713"/>
            <a:ext cx="2885726" cy="261610"/>
          </a:xfrm>
          <a:prstGeom prst="rect">
            <a:avLst/>
          </a:prstGeom>
        </p:spPr>
        <p:txBody>
          <a:bodyPr wrap="none">
            <a:spAutoFit/>
          </a:bodyPr>
          <a:lstStyle/>
          <a:p>
            <a:r>
              <a:rPr lang="en-NZ" sz="1100" b="1" dirty="0"/>
              <a:t>Microsoft Confidential | </a:t>
            </a:r>
            <a:r>
              <a:rPr lang="en-NZ" sz="1100" b="1" dirty="0">
                <a:hlinkClick r:id="rId14"/>
              </a:rPr>
              <a:t>Send Feedback Here</a:t>
            </a:r>
            <a:endParaRPr lang="en-NZ" sz="1100" dirty="0"/>
          </a:p>
        </p:txBody>
      </p:sp>
    </p:spTree>
    <p:extLst>
      <p:ext uri="{BB962C8B-B14F-4D97-AF65-F5344CB8AC3E}">
        <p14:creationId xmlns:p14="http://schemas.microsoft.com/office/powerpoint/2010/main" val="1019261432"/>
      </p:ext>
    </p:extLst>
  </p:cSld>
  <p:clrMap bg1="lt1" tx1="dk1" bg2="lt2" tx2="dk2" accent1="accent1" accent2="accent2" accent3="accent3" accent4="accent4" accent5="accent5" accent6="accent6" hlink="hlink" folHlink="folHlink"/>
  <p:sldLayoutIdLst>
    <p:sldLayoutId id="2147484453" r:id="rId1"/>
    <p:sldLayoutId id="2147484454" r:id="rId2"/>
    <p:sldLayoutId id="2147484455" r:id="rId3"/>
    <p:sldLayoutId id="2147484456" r:id="rId4"/>
    <p:sldLayoutId id="2147484457" r:id="rId5"/>
    <p:sldLayoutId id="2147484458" r:id="rId6"/>
    <p:sldLayoutId id="2147484459" r:id="rId7"/>
    <p:sldLayoutId id="2147484460" r:id="rId8"/>
    <p:sldLayoutId id="2147484461" r:id="rId9"/>
    <p:sldLayoutId id="2147484462" r:id="rId10"/>
    <p:sldLayoutId id="2147484463" r:id="rId11"/>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0" marR="0" indent="0" algn="l" defTabSz="932742" rtl="0" eaLnBrk="1" fontAlgn="auto" latinLnBrk="0" hangingPunct="1">
        <a:lnSpc>
          <a:spcPct val="90000"/>
        </a:lnSpc>
        <a:spcBef>
          <a:spcPct val="20000"/>
        </a:spcBef>
        <a:spcAft>
          <a:spcPts val="0"/>
        </a:spcAft>
        <a:buClrTx/>
        <a:buSzPct val="90000"/>
        <a:buFontTx/>
        <a:buNone/>
        <a:tabLst/>
        <a:defRPr sz="1800" kern="1200" spc="0" baseline="0">
          <a:solidFill>
            <a:schemeClr val="tx1"/>
          </a:soli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chemeClr val="tx1"/>
          </a:soli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200" kern="1200" spc="0" baseline="0">
          <a:solidFill>
            <a:schemeClr val="tx1"/>
          </a:soli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0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14"/>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2011542759"/>
      </p:ext>
    </p:extLst>
  </p:cSld>
  <p:clrMap bg1="lt1" tx1="dk1" bg2="lt2" tx2="dk2" accent1="accent1" accent2="accent2" accent3="accent3" accent4="accent4" accent5="accent5" accent6="accent6" hlink="hlink" folHlink="folHlink"/>
  <p:sldLayoutIdLst>
    <p:sldLayoutId id="2147484465" r:id="rId1"/>
    <p:sldLayoutId id="2147484466" r:id="rId2"/>
    <p:sldLayoutId id="2147484467" r:id="rId3"/>
    <p:sldLayoutId id="2147484468" r:id="rId4"/>
    <p:sldLayoutId id="2147484469" r:id="rId5"/>
    <p:sldLayoutId id="2147484470" r:id="rId6"/>
    <p:sldLayoutId id="2147484471" r:id="rId7"/>
    <p:sldLayoutId id="2147484472" r:id="rId8"/>
    <p:sldLayoutId id="2147484473" r:id="rId9"/>
    <p:sldLayoutId id="2147484474" r:id="rId10"/>
    <p:sldLayoutId id="2147484475" r:id="rId11"/>
    <p:sldLayoutId id="2147484476" r:id="rId12"/>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33982D7-A902-4698-A6D9-928938F22F3A}"/>
              </a:ext>
            </a:extLst>
          </p:cNvPr>
          <p:cNvSpPr>
            <a:spLocks noGrp="1"/>
          </p:cNvSpPr>
          <p:nvPr>
            <p:ph type="title"/>
          </p:nvPr>
        </p:nvSpPr>
        <p:spPr>
          <a:xfrm>
            <a:off x="855008" y="372394"/>
            <a:ext cx="10726460" cy="135195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5B14ED9-8C47-4814-A4FC-B7BC690ED137}"/>
              </a:ext>
            </a:extLst>
          </p:cNvPr>
          <p:cNvSpPr>
            <a:spLocks noGrp="1"/>
          </p:cNvSpPr>
          <p:nvPr>
            <p:ph type="body" idx="1"/>
          </p:nvPr>
        </p:nvSpPr>
        <p:spPr>
          <a:xfrm>
            <a:off x="855008" y="1861968"/>
            <a:ext cx="10726460" cy="443796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7E0D97C-4975-4D65-BD8F-05190A863D2C}"/>
              </a:ext>
            </a:extLst>
          </p:cNvPr>
          <p:cNvSpPr>
            <a:spLocks noGrp="1"/>
          </p:cNvSpPr>
          <p:nvPr>
            <p:ph type="dt" sz="half" idx="2"/>
          </p:nvPr>
        </p:nvSpPr>
        <p:spPr>
          <a:xfrm>
            <a:off x="855008" y="6482889"/>
            <a:ext cx="2798207" cy="372394"/>
          </a:xfrm>
          <a:prstGeom prst="rect">
            <a:avLst/>
          </a:prstGeom>
        </p:spPr>
        <p:txBody>
          <a:bodyPr vert="horz" lIns="91440" tIns="45720" rIns="91440" bIns="45720" rtlCol="0" anchor="ctr"/>
          <a:lstStyle>
            <a:lvl1pPr algn="l">
              <a:defRPr sz="1224">
                <a:solidFill>
                  <a:schemeClr val="tx1">
                    <a:tint val="75000"/>
                  </a:schemeClr>
                </a:solidFill>
              </a:defRPr>
            </a:lvl1pPr>
          </a:lstStyle>
          <a:p>
            <a:fld id="{554BBA5F-F4A4-4054-BC19-79A456067059}" type="datetimeFigureOut">
              <a:rPr lang="en-US" smtClean="0"/>
              <a:t>10/30/2018</a:t>
            </a:fld>
            <a:endParaRPr lang="en-US"/>
          </a:p>
        </p:txBody>
      </p:sp>
      <p:sp>
        <p:nvSpPr>
          <p:cNvPr id="5" name="Footer Placeholder 4">
            <a:extLst>
              <a:ext uri="{FF2B5EF4-FFF2-40B4-BE49-F238E27FC236}">
                <a16:creationId xmlns:a16="http://schemas.microsoft.com/office/drawing/2014/main" id="{72706E79-DF9B-4C75-98CD-25E12735958F}"/>
              </a:ext>
            </a:extLst>
          </p:cNvPr>
          <p:cNvSpPr>
            <a:spLocks noGrp="1"/>
          </p:cNvSpPr>
          <p:nvPr>
            <p:ph type="ftr" sz="quarter" idx="3"/>
          </p:nvPr>
        </p:nvSpPr>
        <p:spPr>
          <a:xfrm>
            <a:off x="4119583" y="6482889"/>
            <a:ext cx="4197310" cy="372394"/>
          </a:xfrm>
          <a:prstGeom prst="rect">
            <a:avLst/>
          </a:prstGeom>
        </p:spPr>
        <p:txBody>
          <a:bodyPr vert="horz" lIns="91440" tIns="45720" rIns="91440" bIns="45720" rtlCol="0" anchor="ctr"/>
          <a:lstStyle>
            <a:lvl1pPr algn="ctr">
              <a:defRPr sz="1224">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439034C-17A8-4DD7-9DF2-F89823DFDB9E}"/>
              </a:ext>
            </a:extLst>
          </p:cNvPr>
          <p:cNvSpPr>
            <a:spLocks noGrp="1"/>
          </p:cNvSpPr>
          <p:nvPr>
            <p:ph type="sldNum" sz="quarter" idx="4"/>
          </p:nvPr>
        </p:nvSpPr>
        <p:spPr>
          <a:xfrm>
            <a:off x="8783260" y="6482889"/>
            <a:ext cx="2798207" cy="372394"/>
          </a:xfrm>
          <a:prstGeom prst="rect">
            <a:avLst/>
          </a:prstGeom>
        </p:spPr>
        <p:txBody>
          <a:bodyPr vert="horz" lIns="91440" tIns="45720" rIns="91440" bIns="45720" rtlCol="0" anchor="ctr"/>
          <a:lstStyle>
            <a:lvl1pPr algn="r">
              <a:defRPr sz="1224">
                <a:solidFill>
                  <a:schemeClr val="tx1">
                    <a:tint val="75000"/>
                  </a:schemeClr>
                </a:solidFill>
              </a:defRPr>
            </a:lvl1pPr>
          </a:lstStyle>
          <a:p>
            <a:fld id="{4082D47A-1005-4B84-8161-05DF39933EF6}" type="slidenum">
              <a:rPr lang="en-US" smtClean="0"/>
              <a:t>‹#›</a:t>
            </a:fld>
            <a:endParaRPr lang="en-US"/>
          </a:p>
        </p:txBody>
      </p:sp>
    </p:spTree>
    <p:extLst>
      <p:ext uri="{BB962C8B-B14F-4D97-AF65-F5344CB8AC3E}">
        <p14:creationId xmlns:p14="http://schemas.microsoft.com/office/powerpoint/2010/main" val="2667170357"/>
      </p:ext>
    </p:extLst>
  </p:cSld>
  <p:clrMap bg1="lt1" tx1="dk1" bg2="lt2" tx2="dk2" accent1="accent1" accent2="accent2" accent3="accent3" accent4="accent4" accent5="accent5" accent6="accent6" hlink="hlink" folHlink="folHlink"/>
  <p:sldLayoutIdLst>
    <p:sldLayoutId id="2147484478" r:id="rId1"/>
    <p:sldLayoutId id="2147484479" r:id="rId2"/>
    <p:sldLayoutId id="2147484480" r:id="rId3"/>
    <p:sldLayoutId id="2147484481" r:id="rId4"/>
    <p:sldLayoutId id="2147484482" r:id="rId5"/>
    <p:sldLayoutId id="2147484483" r:id="rId6"/>
    <p:sldLayoutId id="2147484484" r:id="rId7"/>
    <p:sldLayoutId id="2147484485" r:id="rId8"/>
    <p:sldLayoutId id="2147484486" r:id="rId9"/>
    <p:sldLayoutId id="2147484487" r:id="rId10"/>
    <p:sldLayoutId id="2147484488" r:id="rId11"/>
  </p:sldLayoutIdLst>
  <p:txStyles>
    <p:titleStyle>
      <a:lvl1pPr algn="l" defTabSz="932597" rtl="0" eaLnBrk="1" latinLnBrk="0" hangingPunct="1">
        <a:lnSpc>
          <a:spcPct val="90000"/>
        </a:lnSpc>
        <a:spcBef>
          <a:spcPct val="0"/>
        </a:spcBef>
        <a:buNone/>
        <a:defRPr sz="4488" kern="1200">
          <a:solidFill>
            <a:schemeClr val="tx1"/>
          </a:solidFill>
          <a:latin typeface="+mj-lt"/>
          <a:ea typeface="+mj-ea"/>
          <a:cs typeface="+mj-cs"/>
        </a:defRPr>
      </a:lvl1pPr>
    </p:titleStyle>
    <p:body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6301"/>
            <a:ext cx="11239464"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915" y="1464080"/>
            <a:ext cx="11239464" cy="1644855"/>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0"/>
          <a:stretch>
            <a:fillRect/>
          </a:stretch>
        </p:blipFill>
        <p:spPr>
          <a:xfrm rot="5400000">
            <a:off x="9475748" y="3001154"/>
            <a:ext cx="6994525" cy="992217"/>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350600119"/>
      </p:ext>
    </p:extLst>
  </p:cSld>
  <p:clrMap bg1="lt1" tx1="dk1" bg2="lt2" tx2="dk2" accent1="accent1" accent2="accent2" accent3="accent3" accent4="accent4" accent5="accent5" accent6="accent6" hlink="hlink" folHlink="folHlink"/>
  <p:sldLayoutIdLst>
    <p:sldLayoutId id="2147484490" r:id="rId1"/>
    <p:sldLayoutId id="2147484491" r:id="rId2"/>
    <p:sldLayoutId id="2147484492" r:id="rId3"/>
    <p:sldLayoutId id="2147484493" r:id="rId4"/>
    <p:sldLayoutId id="2147484494" r:id="rId5"/>
    <p:sldLayoutId id="2147484495" r:id="rId6"/>
    <p:sldLayoutId id="2147484496" r:id="rId7"/>
    <p:sldLayoutId id="2147484497" r:id="rId8"/>
    <p:sldLayoutId id="2147484498" r:id="rId9"/>
    <p:sldLayoutId id="2147484499" r:id="rId10"/>
    <p:sldLayoutId id="2147484500" r:id="rId11"/>
    <p:sldLayoutId id="2147484501" r:id="rId12"/>
    <p:sldLayoutId id="2147484502" r:id="rId13"/>
    <p:sldLayoutId id="2147484503" r:id="rId14"/>
    <p:sldLayoutId id="2147484504" r:id="rId15"/>
    <p:sldLayoutId id="2147484505" r:id="rId16"/>
    <p:sldLayoutId id="2147484506" r:id="rId17"/>
    <p:sldLayoutId id="2147484507" r:id="rId18"/>
    <p:sldLayoutId id="2147484508" r:id="rId19"/>
    <p:sldLayoutId id="2147484509" r:id="rId20"/>
    <p:sldLayoutId id="2147484510" r:id="rId21"/>
    <p:sldLayoutId id="2147484511" r:id="rId22"/>
    <p:sldLayoutId id="2147484512" r:id="rId23"/>
    <p:sldLayoutId id="2147484513" r:id="rId24"/>
    <p:sldLayoutId id="2147484514" r:id="rId25"/>
    <p:sldLayoutId id="2147484515" r:id="rId26"/>
    <p:sldLayoutId id="2147484516" r:id="rId27"/>
    <p:sldLayoutId id="2147484517" r:id="rId28"/>
  </p:sldLayoutIdLst>
  <p:transition>
    <p:fade/>
  </p:transition>
  <p:hf sldNum="0" hdr="0" ftr="0" dt="0"/>
  <p:txStyles>
    <p:title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40.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6.xml"/></Relationships>
</file>

<file path=ppt/slides/_rels/slide2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6.xml"/></Relationships>
</file>

<file path=ppt/slides/_rels/slide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35.xml"/><Relationship Id="rId4" Type="http://schemas.openxmlformats.org/officeDocument/2006/relationships/image" Target="../media/image2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8.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48.xml"/></Relationships>
</file>

<file path=ppt/slides/_rels/slide9.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5.png"/><Relationship Id="rId3" Type="http://schemas.openxmlformats.org/officeDocument/2006/relationships/image" Target="../media/image25.png"/><Relationship Id="rId7" Type="http://schemas.openxmlformats.org/officeDocument/2006/relationships/image" Target="../media/image29.jpg"/><Relationship Id="rId12" Type="http://schemas.openxmlformats.org/officeDocument/2006/relationships/image" Target="../media/image34.jpg"/><Relationship Id="rId17" Type="http://schemas.openxmlformats.org/officeDocument/2006/relationships/image" Target="../media/image39.png"/><Relationship Id="rId2" Type="http://schemas.openxmlformats.org/officeDocument/2006/relationships/notesSlide" Target="../notesSlides/notesSlide4.xml"/><Relationship Id="rId16"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png"/><Relationship Id="rId15" Type="http://schemas.openxmlformats.org/officeDocument/2006/relationships/image" Target="../media/image37.png"/><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png"/><Relationship Id="rId14" Type="http://schemas.openxmlformats.org/officeDocument/2006/relationships/image" Target="../media/image3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49947" y="296863"/>
            <a:ext cx="10497733" cy="1156017"/>
          </a:xfrm>
        </p:spPr>
        <p:txBody>
          <a:bodyPr wrap="none" tIns="0"/>
          <a:lstStyle/>
          <a:p>
            <a:pPr>
              <a:lnSpc>
                <a:spcPct val="100000"/>
              </a:lnSpc>
              <a:spcBef>
                <a:spcPts val="0"/>
              </a:spcBef>
              <a:tabLst>
                <a:tab pos="230188" algn="l"/>
                <a:tab pos="1090613" algn="l"/>
              </a:tabLst>
            </a:pPr>
            <a:r>
              <a:rPr lang="en-NZ" sz="6000" dirty="0"/>
              <a:t>Azure SQL Data Warehouse</a:t>
            </a:r>
            <a:br>
              <a:rPr lang="en-NZ" sz="4400" dirty="0"/>
            </a:br>
            <a:endParaRPr lang="en-NZ" sz="4800" dirty="0"/>
          </a:p>
        </p:txBody>
      </p:sp>
    </p:spTree>
    <p:extLst>
      <p:ext uri="{BB962C8B-B14F-4D97-AF65-F5344CB8AC3E}">
        <p14:creationId xmlns:p14="http://schemas.microsoft.com/office/powerpoint/2010/main" val="2113816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35241"/>
            <a:ext cx="11016157" cy="905306"/>
          </a:xfrm>
        </p:spPr>
        <p:txBody>
          <a:bodyPr/>
          <a:lstStyle/>
          <a:p>
            <a:r>
              <a:rPr lang="en-NZ" sz="4000" dirty="0"/>
              <a:t>Hybrid and On-Premises Options</a:t>
            </a:r>
          </a:p>
        </p:txBody>
      </p:sp>
      <p:graphicFrame>
        <p:nvGraphicFramePr>
          <p:cNvPr id="6" name="Content Placeholder 5">
            <a:extLst>
              <a:ext uri="{FF2B5EF4-FFF2-40B4-BE49-F238E27FC236}">
                <a16:creationId xmlns:a16="http://schemas.microsoft.com/office/drawing/2014/main" id="{98D11D11-6F63-433F-9574-83F1A00ABF0B}"/>
              </a:ext>
            </a:extLst>
          </p:cNvPr>
          <p:cNvGraphicFramePr>
            <a:graphicFrameLocks/>
          </p:cNvGraphicFramePr>
          <p:nvPr>
            <p:extLst>
              <p:ext uri="{D42A27DB-BD31-4B8C-83A1-F6EECF244321}">
                <p14:modId xmlns:p14="http://schemas.microsoft.com/office/powerpoint/2010/main" val="3362505150"/>
              </p:ext>
            </p:extLst>
          </p:nvPr>
        </p:nvGraphicFramePr>
        <p:xfrm>
          <a:off x="238952" y="775976"/>
          <a:ext cx="11958570" cy="4996173"/>
        </p:xfrm>
        <a:graphic>
          <a:graphicData uri="http://schemas.openxmlformats.org/drawingml/2006/table">
            <a:tbl>
              <a:tblPr firstRow="1" bandRow="1">
                <a:tableStyleId>{5C22544A-7EE6-4342-B048-85BDC9FD1C3A}</a:tableStyleId>
              </a:tblPr>
              <a:tblGrid>
                <a:gridCol w="2212999">
                  <a:extLst>
                    <a:ext uri="{9D8B030D-6E8A-4147-A177-3AD203B41FA5}">
                      <a16:colId xmlns:a16="http://schemas.microsoft.com/office/drawing/2014/main" val="20000"/>
                    </a:ext>
                  </a:extLst>
                </a:gridCol>
                <a:gridCol w="2459450">
                  <a:extLst>
                    <a:ext uri="{9D8B030D-6E8A-4147-A177-3AD203B41FA5}">
                      <a16:colId xmlns:a16="http://schemas.microsoft.com/office/drawing/2014/main" val="20001"/>
                    </a:ext>
                  </a:extLst>
                </a:gridCol>
                <a:gridCol w="2432374">
                  <a:extLst>
                    <a:ext uri="{9D8B030D-6E8A-4147-A177-3AD203B41FA5}">
                      <a16:colId xmlns:a16="http://schemas.microsoft.com/office/drawing/2014/main" val="20002"/>
                    </a:ext>
                  </a:extLst>
                </a:gridCol>
                <a:gridCol w="2394297">
                  <a:extLst>
                    <a:ext uri="{9D8B030D-6E8A-4147-A177-3AD203B41FA5}">
                      <a16:colId xmlns:a16="http://schemas.microsoft.com/office/drawing/2014/main" val="20003"/>
                    </a:ext>
                  </a:extLst>
                </a:gridCol>
                <a:gridCol w="2459450">
                  <a:extLst>
                    <a:ext uri="{9D8B030D-6E8A-4147-A177-3AD203B41FA5}">
                      <a16:colId xmlns:a16="http://schemas.microsoft.com/office/drawing/2014/main" val="1301715748"/>
                    </a:ext>
                  </a:extLst>
                </a:gridCol>
              </a:tblGrid>
              <a:tr h="732423">
                <a:tc>
                  <a:txBody>
                    <a:bodyPr/>
                    <a:lstStyle/>
                    <a:p>
                      <a:pPr algn="ctr"/>
                      <a:r>
                        <a:rPr lang="en-NZ" b="0" dirty="0"/>
                        <a:t>Platform</a:t>
                      </a:r>
                    </a:p>
                  </a:txBody>
                  <a:tcPr anchor="ctr">
                    <a:solidFill>
                      <a:schemeClr val="bg2"/>
                    </a:solidFill>
                  </a:tcPr>
                </a:tc>
                <a:tc>
                  <a:txBody>
                    <a:bodyPr/>
                    <a:lstStyle/>
                    <a:p>
                      <a:pPr algn="ctr"/>
                      <a:r>
                        <a:rPr lang="en-NZ" b="0" dirty="0"/>
                        <a:t>On</a:t>
                      </a:r>
                      <a:r>
                        <a:rPr lang="en-NZ" b="0" baseline="0" dirty="0"/>
                        <a:t>-</a:t>
                      </a:r>
                      <a:r>
                        <a:rPr lang="en-NZ" b="0" dirty="0"/>
                        <a:t>Premise</a:t>
                      </a:r>
                      <a:r>
                        <a:rPr lang="en-NZ" b="0" baseline="0" dirty="0"/>
                        <a:t> Offering</a:t>
                      </a:r>
                      <a:endParaRPr lang="en-NZ" b="0" dirty="0"/>
                    </a:p>
                  </a:txBody>
                  <a:tcPr anchor="ctr">
                    <a:solidFill>
                      <a:srgbClr val="00188F"/>
                    </a:solidFill>
                  </a:tcPr>
                </a:tc>
                <a:tc>
                  <a:txBody>
                    <a:bodyPr/>
                    <a:lstStyle/>
                    <a:p>
                      <a:pPr algn="ctr"/>
                      <a:r>
                        <a:rPr lang="en-NZ" b="0" dirty="0"/>
                        <a:t>Private Cloud</a:t>
                      </a:r>
                      <a:r>
                        <a:rPr lang="en-NZ" b="0" baseline="0" dirty="0"/>
                        <a:t> Offering</a:t>
                      </a:r>
                      <a:endParaRPr lang="en-NZ" b="0" dirty="0"/>
                    </a:p>
                  </a:txBody>
                  <a:tcPr anchor="ctr">
                    <a:solidFill>
                      <a:srgbClr val="00188F"/>
                    </a:solidFill>
                  </a:tcPr>
                </a:tc>
                <a:tc>
                  <a:txBody>
                    <a:bodyPr/>
                    <a:lstStyle/>
                    <a:p>
                      <a:pPr algn="ctr"/>
                      <a:r>
                        <a:rPr lang="en-NZ" b="0" dirty="0"/>
                        <a:t>Hybrid Offering</a:t>
                      </a:r>
                    </a:p>
                  </a:txBody>
                  <a:tcPr anchor="ctr">
                    <a:solidFill>
                      <a:srgbClr val="00188F"/>
                    </a:solidFill>
                  </a:tcPr>
                </a:tc>
                <a:tc>
                  <a:txBody>
                    <a:bodyPr/>
                    <a:lstStyle/>
                    <a:p>
                      <a:pPr algn="ctr"/>
                      <a:r>
                        <a:rPr lang="en-NZ" b="0" dirty="0"/>
                        <a:t>Comments</a:t>
                      </a:r>
                    </a:p>
                  </a:txBody>
                  <a:tcPr anchor="ctr">
                    <a:solidFill>
                      <a:srgbClr val="00188F"/>
                    </a:solidFill>
                  </a:tcPr>
                </a:tc>
                <a:extLst>
                  <a:ext uri="{0D108BD9-81ED-4DB2-BD59-A6C34878D82A}">
                    <a16:rowId xmlns:a16="http://schemas.microsoft.com/office/drawing/2014/main" val="10000"/>
                  </a:ext>
                </a:extLst>
              </a:tr>
              <a:tr h="1569478">
                <a:tc>
                  <a:txBody>
                    <a:bodyPr/>
                    <a:lstStyle/>
                    <a:p>
                      <a:r>
                        <a:rPr lang="en-US" sz="1800" kern="1200" dirty="0">
                          <a:solidFill>
                            <a:schemeClr val="dk1"/>
                          </a:solidFill>
                          <a:latin typeface="+mn-lt"/>
                          <a:ea typeface="+mn-ea"/>
                          <a:cs typeface="+mn-cs"/>
                        </a:rPr>
                        <a:t>Azure DW</a:t>
                      </a:r>
                    </a:p>
                  </a:txBody>
                  <a:tcPr anchor="ctr">
                    <a:solidFill>
                      <a:srgbClr val="E6E6E6"/>
                    </a:solidFill>
                  </a:tcPr>
                </a:tc>
                <a:tc>
                  <a:txBody>
                    <a:bodyPr/>
                    <a:lstStyle/>
                    <a:p>
                      <a:pPr algn="ctr"/>
                      <a:r>
                        <a:rPr lang="en-US" sz="1050" noProof="0" dirty="0">
                          <a:latin typeface="Segoe"/>
                          <a:cs typeface="Segoe UI" panose="020B0502040204020203" pitchFamily="34" charset="0"/>
                        </a:rPr>
                        <a:t>Yes (APS or SQL</a:t>
                      </a:r>
                      <a:r>
                        <a:rPr lang="en-US" sz="1050" baseline="0" noProof="0" dirty="0">
                          <a:latin typeface="Segoe"/>
                          <a:cs typeface="Segoe UI" panose="020B0502040204020203" pitchFamily="34" charset="0"/>
                        </a:rPr>
                        <a:t> Server</a:t>
                      </a:r>
                      <a:r>
                        <a:rPr lang="en-US" sz="1050" noProof="0" dirty="0">
                          <a:latin typeface="Segoe"/>
                          <a:cs typeface="Segoe UI" panose="020B0502040204020203" pitchFamily="34" charset="0"/>
                        </a:rPr>
                        <a:t>)</a:t>
                      </a:r>
                    </a:p>
                  </a:txBody>
                  <a:tcPr anchor="ctr">
                    <a:solidFill>
                      <a:srgbClr val="E6E6E6"/>
                    </a:solidFill>
                  </a:tcPr>
                </a:tc>
                <a:tc>
                  <a:txBody>
                    <a:bodyPr/>
                    <a:lstStyle/>
                    <a:p>
                      <a:pPr algn="ctr"/>
                      <a:r>
                        <a:rPr lang="en-US" sz="1050" noProof="0" dirty="0">
                          <a:latin typeface="Segoe"/>
                          <a:cs typeface="Segoe UI" panose="020B0502040204020203" pitchFamily="34" charset="0"/>
                        </a:rPr>
                        <a:t>No</a:t>
                      </a:r>
                    </a:p>
                  </a:txBody>
                  <a:tcPr anchor="ctr">
                    <a:solidFill>
                      <a:srgbClr val="E6E6E6"/>
                    </a:solidFill>
                  </a:tcPr>
                </a:tc>
                <a:tc>
                  <a:txBody>
                    <a:bodyPr/>
                    <a:lstStyle/>
                    <a:p>
                      <a:pPr algn="ctr"/>
                      <a:r>
                        <a:rPr lang="en-US" sz="1050" noProof="0" dirty="0">
                          <a:latin typeface="Segoe"/>
                          <a:cs typeface="Segoe UI" panose="020B0502040204020203" pitchFamily="34" charset="0"/>
                        </a:rPr>
                        <a:t>Yes (Azure Stack, SQL Stretch Database</a:t>
                      </a:r>
                      <a:r>
                        <a:rPr lang="en-US" sz="1050" baseline="0" noProof="0" dirty="0">
                          <a:latin typeface="Segoe"/>
                          <a:cs typeface="Segoe UI" panose="020B0502040204020203" pitchFamily="34" charset="0"/>
                        </a:rPr>
                        <a:t> etc.</a:t>
                      </a:r>
                      <a:r>
                        <a:rPr lang="en-US" sz="1050" noProof="0" dirty="0">
                          <a:latin typeface="Segoe"/>
                          <a:cs typeface="Segoe UI" panose="020B0502040204020203" pitchFamily="34" charset="0"/>
                        </a:rPr>
                        <a:t>)</a:t>
                      </a:r>
                    </a:p>
                  </a:txBody>
                  <a:tcPr anchor="ctr">
                    <a:solidFill>
                      <a:srgbClr val="E6E6E6"/>
                    </a:solidFill>
                  </a:tcPr>
                </a:tc>
                <a:tc>
                  <a:txBody>
                    <a:bodyPr/>
                    <a:lstStyle/>
                    <a:p>
                      <a:r>
                        <a:rPr lang="en-US" sz="1050" noProof="0" dirty="0">
                          <a:latin typeface="Segoe"/>
                          <a:cs typeface="Segoe UI" panose="020B0502040204020203" pitchFamily="34" charset="0"/>
                        </a:rPr>
                        <a:t>The APS appliance is positioned for on premise use cases at the Petabyte scale,</a:t>
                      </a:r>
                      <a:r>
                        <a:rPr lang="en-US" sz="1050" baseline="0" noProof="0" dirty="0">
                          <a:latin typeface="Segoe"/>
                          <a:cs typeface="Segoe UI" panose="020B0502040204020203" pitchFamily="34" charset="0"/>
                        </a:rPr>
                        <a:t> with SQL Server recommended for more typical scenarios. Azure Stack (currently in technical preview) allows customers to effectively run Azure and its services in their own datacenters, enabling a wealth of hybrid solutions.</a:t>
                      </a:r>
                      <a:endParaRPr lang="en-US" sz="1050" noProof="0" dirty="0">
                        <a:latin typeface="Segoe"/>
                        <a:cs typeface="Segoe UI" panose="020B0502040204020203" pitchFamily="34" charset="0"/>
                      </a:endParaRPr>
                    </a:p>
                  </a:txBody>
                  <a:tcPr>
                    <a:solidFill>
                      <a:srgbClr val="E6E6E6"/>
                    </a:solidFill>
                  </a:tcPr>
                </a:tc>
                <a:extLst>
                  <a:ext uri="{0D108BD9-81ED-4DB2-BD59-A6C34878D82A}">
                    <a16:rowId xmlns:a16="http://schemas.microsoft.com/office/drawing/2014/main" val="10001"/>
                  </a:ext>
                </a:extLst>
              </a:tr>
              <a:tr h="1020161">
                <a:tc>
                  <a:txBody>
                    <a:bodyPr/>
                    <a:lstStyle/>
                    <a:p>
                      <a:r>
                        <a:rPr lang="en-US" sz="1800" kern="1200" dirty="0">
                          <a:solidFill>
                            <a:schemeClr val="dk1"/>
                          </a:solidFill>
                          <a:latin typeface="+mn-lt"/>
                          <a:ea typeface="+mn-ea"/>
                          <a:cs typeface="+mn-cs"/>
                        </a:rPr>
                        <a:t>Amazon Redshift</a:t>
                      </a:r>
                    </a:p>
                  </a:txBody>
                  <a:tcPr anchor="ctr">
                    <a:solidFill>
                      <a:srgbClr val="F2F2F2"/>
                    </a:solidFill>
                  </a:tcPr>
                </a:tc>
                <a:tc>
                  <a:txBody>
                    <a:bodyPr/>
                    <a:lstStyle/>
                    <a:p>
                      <a:pPr algn="ctr"/>
                      <a:r>
                        <a:rPr lang="en-US" sz="1050" noProof="0" dirty="0">
                          <a:latin typeface="Segoe"/>
                          <a:cs typeface="Segoe UI" panose="020B0502040204020203" pitchFamily="34" charset="0"/>
                        </a:rPr>
                        <a:t>No</a:t>
                      </a:r>
                    </a:p>
                  </a:txBody>
                  <a:tcPr anchor="ctr">
                    <a:solidFill>
                      <a:srgbClr val="F2F2F2"/>
                    </a:solidFill>
                  </a:tcPr>
                </a:tc>
                <a:tc>
                  <a:txBody>
                    <a:bodyPr/>
                    <a:lstStyle/>
                    <a:p>
                      <a:pPr algn="ctr"/>
                      <a:r>
                        <a:rPr lang="en-US" sz="1050" noProof="0" dirty="0">
                          <a:latin typeface="Segoe"/>
                          <a:cs typeface="Segoe UI" panose="020B0502040204020203" pitchFamily="34" charset="0"/>
                        </a:rPr>
                        <a:t>No</a:t>
                      </a:r>
                    </a:p>
                  </a:txBody>
                  <a:tcPr anchor="ctr">
                    <a:solidFill>
                      <a:srgbClr val="F2F2F2"/>
                    </a:solidFill>
                  </a:tcPr>
                </a:tc>
                <a:tc>
                  <a:txBody>
                    <a:bodyPr/>
                    <a:lstStyle/>
                    <a:p>
                      <a:pPr algn="ctr"/>
                      <a:r>
                        <a:rPr lang="en-US" sz="1050" noProof="0" dirty="0">
                          <a:latin typeface="Segoe"/>
                          <a:cs typeface="Segoe UI" panose="020B0502040204020203" pitchFamily="34" charset="0"/>
                        </a:rPr>
                        <a:t>No</a:t>
                      </a:r>
                    </a:p>
                  </a:txBody>
                  <a:tcPr anchor="ctr">
                    <a:solidFill>
                      <a:srgbClr val="F2F2F2"/>
                    </a:solidFill>
                  </a:tcPr>
                </a:tc>
                <a:tc>
                  <a:txBody>
                    <a:bodyPr/>
                    <a:lstStyle/>
                    <a:p>
                      <a:r>
                        <a:rPr lang="en-US" sz="1050" noProof="0" dirty="0">
                          <a:latin typeface="Segoe"/>
                          <a:cs typeface="Segoe UI" panose="020B0502040204020203" pitchFamily="34" charset="0"/>
                        </a:rPr>
                        <a:t>Hybrid scenarios can be enabled</a:t>
                      </a:r>
                      <a:r>
                        <a:rPr lang="en-US" sz="1050" baseline="0" noProof="0" dirty="0">
                          <a:latin typeface="Segoe"/>
                          <a:cs typeface="Segoe UI" panose="020B0502040204020203" pitchFamily="34" charset="0"/>
                        </a:rPr>
                        <a:t> through 3</a:t>
                      </a:r>
                      <a:r>
                        <a:rPr lang="en-US" sz="1050" baseline="30000" noProof="0" dirty="0">
                          <a:latin typeface="Segoe"/>
                          <a:cs typeface="Segoe UI" panose="020B0502040204020203" pitchFamily="34" charset="0"/>
                        </a:rPr>
                        <a:t>rd</a:t>
                      </a:r>
                      <a:r>
                        <a:rPr lang="en-US" sz="1050" baseline="0" noProof="0" dirty="0">
                          <a:latin typeface="Segoe"/>
                          <a:cs typeface="Segoe UI" panose="020B0502040204020203" pitchFamily="34" charset="0"/>
                        </a:rPr>
                        <a:t> party tools such as </a:t>
                      </a:r>
                      <a:r>
                        <a:rPr lang="en-US" sz="1050" baseline="0" noProof="0" dirty="0" err="1">
                          <a:latin typeface="Segoe"/>
                          <a:cs typeface="Segoe UI" panose="020B0502040204020203" pitchFamily="34" charset="0"/>
                        </a:rPr>
                        <a:t>Informatica</a:t>
                      </a:r>
                      <a:r>
                        <a:rPr lang="en-US" sz="1050" baseline="0" noProof="0" dirty="0">
                          <a:latin typeface="Segoe"/>
                          <a:cs typeface="Segoe UI" panose="020B0502040204020203" pitchFamily="34" charset="0"/>
                        </a:rPr>
                        <a:t> Cloud Services to integrate on-premises storage with AWS.</a:t>
                      </a:r>
                      <a:endParaRPr lang="en-US" sz="1050" noProof="0" dirty="0">
                        <a:latin typeface="Segoe"/>
                        <a:cs typeface="Segoe UI" panose="020B0502040204020203" pitchFamily="34" charset="0"/>
                      </a:endParaRPr>
                    </a:p>
                  </a:txBody>
                  <a:tcPr>
                    <a:solidFill>
                      <a:srgbClr val="F2F2F2"/>
                    </a:solidFill>
                  </a:tcPr>
                </a:tc>
                <a:extLst>
                  <a:ext uri="{0D108BD9-81ED-4DB2-BD59-A6C34878D82A}">
                    <a16:rowId xmlns:a16="http://schemas.microsoft.com/office/drawing/2014/main" val="10002"/>
                  </a:ext>
                </a:extLst>
              </a:tr>
              <a:tr h="470844">
                <a:tc>
                  <a:txBody>
                    <a:bodyPr/>
                    <a:lstStyle/>
                    <a:p>
                      <a:r>
                        <a:rPr lang="en-US" sz="1800" kern="1200" dirty="0">
                          <a:solidFill>
                            <a:schemeClr val="dk1"/>
                          </a:solidFill>
                          <a:latin typeface="+mn-lt"/>
                          <a:ea typeface="+mn-ea"/>
                          <a:cs typeface="+mn-cs"/>
                        </a:rPr>
                        <a:t>Snowflake</a:t>
                      </a:r>
                    </a:p>
                  </a:txBody>
                  <a:tcPr anchor="ctr">
                    <a:solidFill>
                      <a:srgbClr val="E6E6E6"/>
                    </a:solidFill>
                  </a:tcPr>
                </a:tc>
                <a:tc>
                  <a:txBody>
                    <a:bodyPr/>
                    <a:lstStyle/>
                    <a:p>
                      <a:pPr algn="ctr"/>
                      <a:r>
                        <a:rPr lang="en-US" sz="1050" noProof="0">
                          <a:latin typeface="Segoe"/>
                          <a:cs typeface="Segoe UI" panose="020B0502040204020203" pitchFamily="34" charset="0"/>
                        </a:rPr>
                        <a:t>No</a:t>
                      </a:r>
                      <a:endParaRPr lang="en-US" sz="1050" noProof="0" dirty="0">
                        <a:latin typeface="Segoe"/>
                        <a:cs typeface="Segoe UI" panose="020B0502040204020203" pitchFamily="34" charset="0"/>
                      </a:endParaRPr>
                    </a:p>
                  </a:txBody>
                  <a:tcPr anchor="ctr">
                    <a:solidFill>
                      <a:srgbClr val="E6E6E6"/>
                    </a:solidFill>
                  </a:tcPr>
                </a:tc>
                <a:tc>
                  <a:txBody>
                    <a:bodyPr/>
                    <a:lstStyle/>
                    <a:p>
                      <a:pPr algn="ctr"/>
                      <a:r>
                        <a:rPr lang="en-US" sz="1050" noProof="0" dirty="0">
                          <a:latin typeface="Segoe"/>
                          <a:cs typeface="Segoe UI" panose="020B0502040204020203" pitchFamily="34" charset="0"/>
                        </a:rPr>
                        <a:t>Yes </a:t>
                      </a:r>
                    </a:p>
                  </a:txBody>
                  <a:tcPr anchor="ctr">
                    <a:solidFill>
                      <a:srgbClr val="E6E6E6"/>
                    </a:solidFill>
                  </a:tcPr>
                </a:tc>
                <a:tc>
                  <a:txBody>
                    <a:bodyPr/>
                    <a:lstStyle/>
                    <a:p>
                      <a:pPr algn="ctr"/>
                      <a:r>
                        <a:rPr lang="en-US" sz="1050" noProof="0" dirty="0">
                          <a:latin typeface="Segoe"/>
                          <a:cs typeface="Segoe UI" panose="020B0502040204020203" pitchFamily="34" charset="0"/>
                        </a:rPr>
                        <a:t>No</a:t>
                      </a:r>
                    </a:p>
                  </a:txBody>
                  <a:tcPr anchor="ctr">
                    <a:solidFill>
                      <a:srgbClr val="E6E6E6"/>
                    </a:solidFill>
                  </a:tcPr>
                </a:tc>
                <a:tc>
                  <a:txBody>
                    <a:bodyPr/>
                    <a:lstStyle/>
                    <a:p>
                      <a:r>
                        <a:rPr lang="en-US" sz="1050" noProof="0" dirty="0">
                          <a:latin typeface="Segoe"/>
                          <a:cs typeface="Segoe UI" panose="020B0502040204020203" pitchFamily="34" charset="0"/>
                        </a:rPr>
                        <a:t>Snowflake</a:t>
                      </a:r>
                      <a:r>
                        <a:rPr lang="en-US" sz="1050" baseline="0" noProof="0" dirty="0">
                          <a:latin typeface="Segoe"/>
                          <a:cs typeface="Segoe UI" panose="020B0502040204020203" pitchFamily="34" charset="0"/>
                        </a:rPr>
                        <a:t> t</a:t>
                      </a:r>
                      <a:r>
                        <a:rPr lang="en-US" sz="1050" noProof="0" dirty="0">
                          <a:latin typeface="Segoe"/>
                          <a:cs typeface="Segoe UI" panose="020B0502040204020203" pitchFamily="34" charset="0"/>
                        </a:rPr>
                        <a:t>akes great pride in being built specifically for the cloud.</a:t>
                      </a:r>
                    </a:p>
                  </a:txBody>
                  <a:tcPr>
                    <a:solidFill>
                      <a:srgbClr val="E6E6E6"/>
                    </a:solidFill>
                  </a:tcPr>
                </a:tc>
                <a:extLst>
                  <a:ext uri="{0D108BD9-81ED-4DB2-BD59-A6C34878D82A}">
                    <a16:rowId xmlns:a16="http://schemas.microsoft.com/office/drawing/2014/main" val="10003"/>
                  </a:ext>
                </a:extLst>
              </a:tr>
              <a:tr h="1203267">
                <a:tc>
                  <a:txBody>
                    <a:bodyPr/>
                    <a:lstStyle/>
                    <a:p>
                      <a:r>
                        <a:rPr lang="en-US" sz="1800" kern="1200" dirty="0" err="1">
                          <a:solidFill>
                            <a:schemeClr val="dk1"/>
                          </a:solidFill>
                          <a:latin typeface="+mn-lt"/>
                          <a:ea typeface="+mn-ea"/>
                          <a:cs typeface="+mn-cs"/>
                        </a:rPr>
                        <a:t>dashDB</a:t>
                      </a:r>
                      <a:endParaRPr lang="en-US" sz="1800" kern="1200" dirty="0">
                        <a:solidFill>
                          <a:schemeClr val="dk1"/>
                        </a:solidFill>
                        <a:latin typeface="+mn-lt"/>
                        <a:ea typeface="+mn-ea"/>
                        <a:cs typeface="+mn-cs"/>
                      </a:endParaRPr>
                    </a:p>
                  </a:txBody>
                  <a:tcPr anchor="ctr">
                    <a:solidFill>
                      <a:srgbClr val="F2F2F2"/>
                    </a:solidFill>
                  </a:tcPr>
                </a:tc>
                <a:tc>
                  <a:txBody>
                    <a:bodyPr/>
                    <a:lstStyle/>
                    <a:p>
                      <a:pPr algn="ctr"/>
                      <a:r>
                        <a:rPr lang="en-US" sz="1050" noProof="0" dirty="0">
                          <a:latin typeface="Segoe"/>
                          <a:cs typeface="Segoe UI" panose="020B0502040204020203" pitchFamily="34" charset="0"/>
                        </a:rPr>
                        <a:t>Yes</a:t>
                      </a:r>
                      <a:r>
                        <a:rPr lang="en-US" sz="1050" baseline="0" noProof="0" dirty="0">
                          <a:latin typeface="Segoe"/>
                          <a:cs typeface="Segoe UI" panose="020B0502040204020203" pitchFamily="34" charset="0"/>
                        </a:rPr>
                        <a:t> (Db2 LUW, </a:t>
                      </a:r>
                      <a:r>
                        <a:rPr lang="en-US" sz="1050" baseline="0" noProof="0" dirty="0" err="1">
                          <a:latin typeface="Segoe"/>
                          <a:cs typeface="Segoe UI" panose="020B0502040204020203" pitchFamily="34" charset="0"/>
                        </a:rPr>
                        <a:t>dashDB</a:t>
                      </a:r>
                      <a:r>
                        <a:rPr lang="en-US" sz="1050" baseline="0" noProof="0" dirty="0">
                          <a:latin typeface="Segoe"/>
                          <a:cs typeface="Segoe UI" panose="020B0502040204020203" pitchFamily="34" charset="0"/>
                        </a:rPr>
                        <a:t> local or </a:t>
                      </a:r>
                      <a:r>
                        <a:rPr lang="en-US" sz="1050" baseline="0" noProof="0" dirty="0" err="1">
                          <a:latin typeface="Segoe"/>
                          <a:cs typeface="Segoe UI" panose="020B0502040204020203" pitchFamily="34" charset="0"/>
                        </a:rPr>
                        <a:t>PureData</a:t>
                      </a:r>
                      <a:r>
                        <a:rPr lang="en-US" sz="1050" baseline="0" noProof="0" dirty="0">
                          <a:latin typeface="Segoe"/>
                          <a:cs typeface="Segoe UI" panose="020B0502040204020203" pitchFamily="34" charset="0"/>
                        </a:rPr>
                        <a:t>)</a:t>
                      </a:r>
                      <a:endParaRPr lang="en-US" sz="1050" noProof="0" dirty="0">
                        <a:latin typeface="Segoe"/>
                        <a:cs typeface="Segoe UI" panose="020B0502040204020203" pitchFamily="34" charset="0"/>
                      </a:endParaRPr>
                    </a:p>
                  </a:txBody>
                  <a:tcPr anchor="ctr">
                    <a:solidFill>
                      <a:srgbClr val="F2F2F2"/>
                    </a:solidFill>
                  </a:tcPr>
                </a:tc>
                <a:tc>
                  <a:txBody>
                    <a:bodyPr/>
                    <a:lstStyle/>
                    <a:p>
                      <a:pPr algn="ctr"/>
                      <a:r>
                        <a:rPr lang="en-US" sz="1050" noProof="0" dirty="0">
                          <a:latin typeface="Segoe"/>
                          <a:cs typeface="Segoe UI" panose="020B0502040204020203" pitchFamily="34" charset="0"/>
                        </a:rPr>
                        <a:t>Yes (Bluemix</a:t>
                      </a:r>
                      <a:r>
                        <a:rPr lang="en-US" sz="1050" baseline="0" noProof="0" dirty="0">
                          <a:latin typeface="Segoe"/>
                          <a:cs typeface="Segoe UI" panose="020B0502040204020203" pitchFamily="34" charset="0"/>
                        </a:rPr>
                        <a:t> dedicated or local including </a:t>
                      </a:r>
                      <a:r>
                        <a:rPr lang="en-US" sz="1050" baseline="0" noProof="0" dirty="0" err="1">
                          <a:latin typeface="Segoe"/>
                          <a:cs typeface="Segoe UI" panose="020B0502040204020203" pitchFamily="34" charset="0"/>
                        </a:rPr>
                        <a:t>dashDB</a:t>
                      </a:r>
                      <a:r>
                        <a:rPr lang="en-US" sz="1050" baseline="0" noProof="0" dirty="0">
                          <a:latin typeface="Segoe"/>
                          <a:cs typeface="Segoe UI" panose="020B0502040204020203" pitchFamily="34" charset="0"/>
                        </a:rPr>
                        <a:t>)</a:t>
                      </a:r>
                      <a:endParaRPr lang="en-US" sz="1050" noProof="0" dirty="0">
                        <a:latin typeface="Segoe"/>
                        <a:cs typeface="Segoe UI" panose="020B0502040204020203" pitchFamily="34" charset="0"/>
                      </a:endParaRPr>
                    </a:p>
                  </a:txBody>
                  <a:tcPr anchor="ctr">
                    <a:solidFill>
                      <a:srgbClr val="F2F2F2"/>
                    </a:solidFill>
                  </a:tcPr>
                </a:tc>
                <a:tc>
                  <a:txBody>
                    <a:bodyPr/>
                    <a:lstStyle/>
                    <a:p>
                      <a:pPr algn="ctr"/>
                      <a:r>
                        <a:rPr lang="en-US" sz="1050" noProof="0" dirty="0">
                          <a:latin typeface="Segoe"/>
                          <a:cs typeface="Segoe UI" panose="020B0502040204020203" pitchFamily="34" charset="0"/>
                        </a:rPr>
                        <a:t>Yes (</a:t>
                      </a:r>
                      <a:r>
                        <a:rPr lang="en-US" sz="1050" noProof="0" dirty="0" err="1">
                          <a:latin typeface="Segoe"/>
                          <a:cs typeface="Segoe UI" panose="020B0502040204020203" pitchFamily="34" charset="0"/>
                        </a:rPr>
                        <a:t>dashDB</a:t>
                      </a:r>
                      <a:r>
                        <a:rPr lang="en-US" sz="1050" noProof="0" dirty="0">
                          <a:latin typeface="Segoe"/>
                          <a:cs typeface="Segoe UI" panose="020B0502040204020203" pitchFamily="34" charset="0"/>
                        </a:rPr>
                        <a:t> Local)</a:t>
                      </a:r>
                    </a:p>
                  </a:txBody>
                  <a:tcPr anchor="ctr">
                    <a:solidFill>
                      <a:srgbClr val="F2F2F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50" kern="1200" baseline="0" noProof="0" dirty="0">
                          <a:solidFill>
                            <a:schemeClr val="tx1"/>
                          </a:solidFill>
                          <a:latin typeface="Segoe"/>
                          <a:ea typeface="+mn-ea"/>
                          <a:cs typeface="Segoe UI" panose="020B0502040204020203" pitchFamily="34" charset="0"/>
                        </a:rPr>
                        <a:t>IBM data warehousing is available as an on-premises appliance, through a private cloud using Bluemix dedicated with </a:t>
                      </a:r>
                      <a:r>
                        <a:rPr lang="en-US" sz="1050" kern="1200" baseline="0" noProof="0" dirty="0" err="1">
                          <a:solidFill>
                            <a:schemeClr val="tx1"/>
                          </a:solidFill>
                          <a:latin typeface="Segoe"/>
                          <a:ea typeface="+mn-ea"/>
                          <a:cs typeface="Segoe UI" panose="020B0502040204020203" pitchFamily="34" charset="0"/>
                        </a:rPr>
                        <a:t>dashDB</a:t>
                      </a:r>
                      <a:r>
                        <a:rPr lang="en-US" sz="1050" kern="1200" baseline="0" noProof="0" dirty="0">
                          <a:solidFill>
                            <a:schemeClr val="tx1"/>
                          </a:solidFill>
                          <a:latin typeface="Segoe"/>
                          <a:ea typeface="+mn-ea"/>
                          <a:cs typeface="Segoe UI" panose="020B0502040204020203" pitchFamily="34" charset="0"/>
                        </a:rPr>
                        <a:t>, or </a:t>
                      </a:r>
                      <a:r>
                        <a:rPr lang="en-US" sz="1050" kern="1200" baseline="0" noProof="0" dirty="0" err="1">
                          <a:solidFill>
                            <a:schemeClr val="tx1"/>
                          </a:solidFill>
                          <a:latin typeface="Segoe"/>
                          <a:ea typeface="+mn-ea"/>
                          <a:cs typeface="Segoe UI" panose="020B0502040204020203" pitchFamily="34" charset="0"/>
                        </a:rPr>
                        <a:t>dashDB</a:t>
                      </a:r>
                      <a:r>
                        <a:rPr lang="en-US" sz="1050" kern="1200" baseline="0" noProof="0" dirty="0">
                          <a:solidFill>
                            <a:schemeClr val="tx1"/>
                          </a:solidFill>
                          <a:latin typeface="Segoe"/>
                          <a:ea typeface="+mn-ea"/>
                          <a:cs typeface="Segoe UI" panose="020B0502040204020203" pitchFamily="34" charset="0"/>
                        </a:rPr>
                        <a:t> Local (Docker container) or on a managed cloud service Bluemix as </a:t>
                      </a:r>
                      <a:r>
                        <a:rPr lang="en-US" sz="1050" kern="1200" baseline="0" noProof="0" dirty="0" err="1">
                          <a:solidFill>
                            <a:schemeClr val="tx1"/>
                          </a:solidFill>
                          <a:latin typeface="Segoe"/>
                          <a:ea typeface="+mn-ea"/>
                          <a:cs typeface="Segoe UI" panose="020B0502040204020203" pitchFamily="34" charset="0"/>
                        </a:rPr>
                        <a:t>dashDB</a:t>
                      </a:r>
                      <a:r>
                        <a:rPr lang="en-US" sz="1050" kern="1200" baseline="0" noProof="0" dirty="0">
                          <a:solidFill>
                            <a:schemeClr val="tx1"/>
                          </a:solidFill>
                          <a:latin typeface="Segoe"/>
                          <a:ea typeface="+mn-ea"/>
                          <a:cs typeface="Segoe UI" panose="020B0502040204020203" pitchFamily="34" charset="0"/>
                        </a:rPr>
                        <a:t>.</a:t>
                      </a:r>
                    </a:p>
                  </a:txBody>
                  <a:tcPr>
                    <a:solidFill>
                      <a:srgbClr val="F2F2F2"/>
                    </a:solidFill>
                  </a:tcPr>
                </a:tc>
                <a:extLst>
                  <a:ext uri="{0D108BD9-81ED-4DB2-BD59-A6C34878D82A}">
                    <a16:rowId xmlns:a16="http://schemas.microsoft.com/office/drawing/2014/main" val="215993792"/>
                  </a:ext>
                </a:extLst>
              </a:tr>
            </a:tbl>
          </a:graphicData>
        </a:graphic>
      </p:graphicFrame>
    </p:spTree>
    <p:extLst>
      <p:ext uri="{BB962C8B-B14F-4D97-AF65-F5344CB8AC3E}">
        <p14:creationId xmlns:p14="http://schemas.microsoft.com/office/powerpoint/2010/main" val="2756744990"/>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35241"/>
            <a:ext cx="11016157" cy="905306"/>
          </a:xfrm>
        </p:spPr>
        <p:txBody>
          <a:bodyPr/>
          <a:lstStyle/>
          <a:p>
            <a:r>
              <a:rPr lang="en-NZ" sz="4000" dirty="0"/>
              <a:t>Hybrid and On-Premises Options</a:t>
            </a:r>
          </a:p>
        </p:txBody>
      </p:sp>
      <p:graphicFrame>
        <p:nvGraphicFramePr>
          <p:cNvPr id="6" name="Content Placeholder 5">
            <a:extLst>
              <a:ext uri="{FF2B5EF4-FFF2-40B4-BE49-F238E27FC236}">
                <a16:creationId xmlns:a16="http://schemas.microsoft.com/office/drawing/2014/main" id="{98D11D11-6F63-433F-9574-83F1A00ABF0B}"/>
              </a:ext>
            </a:extLst>
          </p:cNvPr>
          <p:cNvGraphicFramePr>
            <a:graphicFrameLocks/>
          </p:cNvGraphicFramePr>
          <p:nvPr>
            <p:extLst>
              <p:ext uri="{D42A27DB-BD31-4B8C-83A1-F6EECF244321}">
                <p14:modId xmlns:p14="http://schemas.microsoft.com/office/powerpoint/2010/main" val="3960289184"/>
              </p:ext>
            </p:extLst>
          </p:nvPr>
        </p:nvGraphicFramePr>
        <p:xfrm>
          <a:off x="238952" y="775976"/>
          <a:ext cx="11958570" cy="5164506"/>
        </p:xfrm>
        <a:graphic>
          <a:graphicData uri="http://schemas.openxmlformats.org/drawingml/2006/table">
            <a:tbl>
              <a:tblPr firstRow="1" bandRow="1">
                <a:tableStyleId>{5C22544A-7EE6-4342-B048-85BDC9FD1C3A}</a:tableStyleId>
              </a:tblPr>
              <a:tblGrid>
                <a:gridCol w="2212999">
                  <a:extLst>
                    <a:ext uri="{9D8B030D-6E8A-4147-A177-3AD203B41FA5}">
                      <a16:colId xmlns:a16="http://schemas.microsoft.com/office/drawing/2014/main" val="20000"/>
                    </a:ext>
                  </a:extLst>
                </a:gridCol>
                <a:gridCol w="2459450">
                  <a:extLst>
                    <a:ext uri="{9D8B030D-6E8A-4147-A177-3AD203B41FA5}">
                      <a16:colId xmlns:a16="http://schemas.microsoft.com/office/drawing/2014/main" val="20001"/>
                    </a:ext>
                  </a:extLst>
                </a:gridCol>
                <a:gridCol w="2367221">
                  <a:extLst>
                    <a:ext uri="{9D8B030D-6E8A-4147-A177-3AD203B41FA5}">
                      <a16:colId xmlns:a16="http://schemas.microsoft.com/office/drawing/2014/main" val="20002"/>
                    </a:ext>
                  </a:extLst>
                </a:gridCol>
                <a:gridCol w="2459450">
                  <a:extLst>
                    <a:ext uri="{9D8B030D-6E8A-4147-A177-3AD203B41FA5}">
                      <a16:colId xmlns:a16="http://schemas.microsoft.com/office/drawing/2014/main" val="20003"/>
                    </a:ext>
                  </a:extLst>
                </a:gridCol>
                <a:gridCol w="2459450">
                  <a:extLst>
                    <a:ext uri="{9D8B030D-6E8A-4147-A177-3AD203B41FA5}">
                      <a16:colId xmlns:a16="http://schemas.microsoft.com/office/drawing/2014/main" val="1301715748"/>
                    </a:ext>
                  </a:extLst>
                </a:gridCol>
              </a:tblGrid>
              <a:tr h="732423">
                <a:tc>
                  <a:txBody>
                    <a:bodyPr/>
                    <a:lstStyle/>
                    <a:p>
                      <a:pPr algn="ctr"/>
                      <a:r>
                        <a:rPr lang="en-NZ" b="0" dirty="0"/>
                        <a:t>Platform</a:t>
                      </a:r>
                    </a:p>
                  </a:txBody>
                  <a:tcPr marL="45720" marR="45720" anchor="ctr">
                    <a:solidFill>
                      <a:schemeClr val="bg2"/>
                    </a:solidFill>
                  </a:tcPr>
                </a:tc>
                <a:tc>
                  <a:txBody>
                    <a:bodyPr/>
                    <a:lstStyle/>
                    <a:p>
                      <a:pPr algn="ctr"/>
                      <a:r>
                        <a:rPr lang="en-NZ" b="0" dirty="0"/>
                        <a:t>On-Premises</a:t>
                      </a:r>
                      <a:r>
                        <a:rPr lang="en-NZ" b="0" baseline="0" dirty="0"/>
                        <a:t> Offering</a:t>
                      </a:r>
                      <a:endParaRPr lang="en-NZ" b="0" dirty="0"/>
                    </a:p>
                  </a:txBody>
                  <a:tcPr marL="45720" marR="45720" anchor="ctr">
                    <a:solidFill>
                      <a:srgbClr val="00188F"/>
                    </a:solidFill>
                  </a:tcPr>
                </a:tc>
                <a:tc>
                  <a:txBody>
                    <a:bodyPr/>
                    <a:lstStyle/>
                    <a:p>
                      <a:pPr algn="ctr"/>
                      <a:r>
                        <a:rPr lang="en-NZ" b="0" dirty="0"/>
                        <a:t>Private Cloud</a:t>
                      </a:r>
                      <a:r>
                        <a:rPr lang="en-NZ" b="0" baseline="0" dirty="0"/>
                        <a:t> Offering</a:t>
                      </a:r>
                      <a:endParaRPr lang="en-NZ" b="0" dirty="0"/>
                    </a:p>
                  </a:txBody>
                  <a:tcPr marL="45720" marR="45720" anchor="ctr">
                    <a:solidFill>
                      <a:srgbClr val="00188F"/>
                    </a:solidFill>
                  </a:tcPr>
                </a:tc>
                <a:tc>
                  <a:txBody>
                    <a:bodyPr/>
                    <a:lstStyle/>
                    <a:p>
                      <a:pPr algn="ctr"/>
                      <a:r>
                        <a:rPr lang="en-NZ" b="0" dirty="0"/>
                        <a:t>Hybrid Offering</a:t>
                      </a:r>
                    </a:p>
                  </a:txBody>
                  <a:tcPr marL="45720" marR="45720" anchor="ctr">
                    <a:solidFill>
                      <a:srgbClr val="00188F"/>
                    </a:solidFill>
                  </a:tcPr>
                </a:tc>
                <a:tc>
                  <a:txBody>
                    <a:bodyPr/>
                    <a:lstStyle/>
                    <a:p>
                      <a:pPr algn="ctr"/>
                      <a:r>
                        <a:rPr lang="en-NZ" b="0" dirty="0"/>
                        <a:t>Comments</a:t>
                      </a:r>
                    </a:p>
                  </a:txBody>
                  <a:tcPr marL="45720" marR="45720" anchor="ctr">
                    <a:solidFill>
                      <a:srgbClr val="00188F"/>
                    </a:solidFill>
                  </a:tcPr>
                </a:tc>
                <a:extLst>
                  <a:ext uri="{0D108BD9-81ED-4DB2-BD59-A6C34878D82A}">
                    <a16:rowId xmlns:a16="http://schemas.microsoft.com/office/drawing/2014/main" val="10000"/>
                  </a:ext>
                </a:extLst>
              </a:tr>
              <a:tr h="1569478">
                <a:tc>
                  <a:txBody>
                    <a:bodyPr/>
                    <a:lstStyle/>
                    <a:p>
                      <a:r>
                        <a:rPr lang="en-US" sz="1800" kern="1200" dirty="0">
                          <a:solidFill>
                            <a:schemeClr val="dk1"/>
                          </a:solidFill>
                          <a:latin typeface="+mn-lt"/>
                          <a:ea typeface="+mn-ea"/>
                          <a:cs typeface="+mn-cs"/>
                        </a:rPr>
                        <a:t>Teradata Database</a:t>
                      </a:r>
                    </a:p>
                  </a:txBody>
                  <a:tcPr anchor="ctr">
                    <a:solidFill>
                      <a:srgbClr val="E6E6E6"/>
                    </a:solidFill>
                  </a:tcPr>
                </a:tc>
                <a:tc>
                  <a:txBody>
                    <a:bodyPr/>
                    <a:lstStyle/>
                    <a:p>
                      <a:pPr algn="ctr"/>
                      <a:r>
                        <a:rPr lang="en-US" sz="1050" noProof="0" dirty="0">
                          <a:latin typeface="Segoe"/>
                          <a:cs typeface="Segoe UI" panose="020B0502040204020203" pitchFamily="34" charset="0"/>
                        </a:rPr>
                        <a:t>Yes (Teradata Database)</a:t>
                      </a:r>
                    </a:p>
                  </a:txBody>
                  <a:tcPr anchor="ctr">
                    <a:solidFill>
                      <a:srgbClr val="E6E6E6"/>
                    </a:solidFill>
                  </a:tcPr>
                </a:tc>
                <a:tc>
                  <a:txBody>
                    <a:bodyPr/>
                    <a:lstStyle/>
                    <a:p>
                      <a:pPr marL="0" marR="0" indent="0" algn="ctr" defTabSz="686047" rtl="0" eaLnBrk="1" fontAlgn="auto" latinLnBrk="0" hangingPunct="1">
                        <a:lnSpc>
                          <a:spcPct val="100000"/>
                        </a:lnSpc>
                        <a:spcBef>
                          <a:spcPts val="0"/>
                        </a:spcBef>
                        <a:spcAft>
                          <a:spcPts val="0"/>
                        </a:spcAft>
                        <a:buClrTx/>
                        <a:buSzTx/>
                        <a:buFontTx/>
                        <a:buNone/>
                        <a:tabLst/>
                        <a:defRPr/>
                      </a:pPr>
                      <a:r>
                        <a:rPr lang="en-US" sz="1050" noProof="0" dirty="0">
                          <a:latin typeface="Segoe"/>
                          <a:cs typeface="Segoe UI" panose="020B0502040204020203" pitchFamily="34" charset="0"/>
                        </a:rPr>
                        <a:t>Yes (Managed Cloud)</a:t>
                      </a:r>
                    </a:p>
                  </a:txBody>
                  <a:tcPr anchor="ctr">
                    <a:solidFill>
                      <a:srgbClr val="E6E6E6"/>
                    </a:solidFill>
                  </a:tcPr>
                </a:tc>
                <a:tc>
                  <a:txBody>
                    <a:bodyPr/>
                    <a:lstStyle/>
                    <a:p>
                      <a:pPr algn="ctr"/>
                      <a:r>
                        <a:rPr lang="en-US" sz="1050" noProof="0" dirty="0">
                          <a:latin typeface="Segoe"/>
                          <a:cs typeface="Segoe UI" panose="020B0502040204020203" pitchFamily="34" charset="0"/>
                        </a:rPr>
                        <a:t>Yes</a:t>
                      </a:r>
                      <a:r>
                        <a:rPr lang="en-US" sz="1050" baseline="0" noProof="0" dirty="0">
                          <a:latin typeface="Segoe"/>
                          <a:cs typeface="Segoe UI" panose="020B0502040204020203" pitchFamily="34" charset="0"/>
                        </a:rPr>
                        <a:t> (Hybrid Cloud)</a:t>
                      </a:r>
                      <a:endParaRPr lang="en-US" sz="1050" noProof="0" dirty="0">
                        <a:latin typeface="Segoe"/>
                        <a:cs typeface="Segoe UI" panose="020B0502040204020203" pitchFamily="34" charset="0"/>
                      </a:endParaRPr>
                    </a:p>
                  </a:txBody>
                  <a:tcPr anchor="ctr">
                    <a:solidFill>
                      <a:srgbClr val="E6E6E6"/>
                    </a:solidFill>
                  </a:tcPr>
                </a:tc>
                <a:tc>
                  <a:txBody>
                    <a:bodyPr/>
                    <a:lstStyle/>
                    <a:p>
                      <a:pPr algn="l"/>
                      <a:r>
                        <a:rPr lang="en-US" sz="1050" noProof="0" dirty="0">
                          <a:latin typeface="Segoe"/>
                          <a:cs typeface="Segoe UI" panose="020B0502040204020203" pitchFamily="34" charset="0"/>
                        </a:rPr>
                        <a:t>Teradata offer a wealth of options</a:t>
                      </a:r>
                      <a:r>
                        <a:rPr lang="en-US" sz="1050" baseline="0" noProof="0" dirty="0">
                          <a:latin typeface="Segoe"/>
                          <a:cs typeface="Segoe UI" panose="020B0502040204020203" pitchFamily="34" charset="0"/>
                        </a:rPr>
                        <a:t> on-premises and in a managed private cloud. The private cloud option is relatively new so could have some problems.</a:t>
                      </a:r>
                      <a:endParaRPr lang="en-US" sz="1050" noProof="0" dirty="0">
                        <a:latin typeface="Segoe"/>
                        <a:cs typeface="Segoe UI" panose="020B0502040204020203" pitchFamily="34" charset="0"/>
                      </a:endParaRPr>
                    </a:p>
                  </a:txBody>
                  <a:tcPr>
                    <a:solidFill>
                      <a:srgbClr val="E6E6E6"/>
                    </a:solidFill>
                  </a:tcPr>
                </a:tc>
                <a:extLst>
                  <a:ext uri="{0D108BD9-81ED-4DB2-BD59-A6C34878D82A}">
                    <a16:rowId xmlns:a16="http://schemas.microsoft.com/office/drawing/2014/main" val="10001"/>
                  </a:ext>
                </a:extLst>
              </a:tr>
              <a:tr h="1020161">
                <a:tc>
                  <a:txBody>
                    <a:bodyPr/>
                    <a:lstStyle/>
                    <a:p>
                      <a:r>
                        <a:rPr lang="en-US" sz="1800" kern="1200" dirty="0">
                          <a:solidFill>
                            <a:schemeClr val="dk1"/>
                          </a:solidFill>
                          <a:latin typeface="+mn-lt"/>
                          <a:ea typeface="+mn-ea"/>
                          <a:cs typeface="+mn-cs"/>
                        </a:rPr>
                        <a:t>Oracle Exadata</a:t>
                      </a:r>
                    </a:p>
                  </a:txBody>
                  <a:tcPr anchor="ctr">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kern="1200" noProof="0" dirty="0">
                          <a:solidFill>
                            <a:schemeClr val="tx1"/>
                          </a:solidFill>
                          <a:effectLst/>
                          <a:latin typeface="Segoe"/>
                          <a:ea typeface="+mn-ea"/>
                          <a:cs typeface="+mn-cs"/>
                        </a:rPr>
                        <a:t>Yes</a:t>
                      </a:r>
                    </a:p>
                  </a:txBody>
                  <a:tcPr anchor="ctr">
                    <a:solidFill>
                      <a:srgbClr val="F2F2F2"/>
                    </a:solidFill>
                  </a:tcPr>
                </a:tc>
                <a:tc>
                  <a:txBody>
                    <a:bodyPr/>
                    <a:lstStyle/>
                    <a:p>
                      <a:pPr marL="0" marR="0" indent="0" algn="ctr" defTabSz="686047" rtl="0" eaLnBrk="1" fontAlgn="auto" latinLnBrk="0" hangingPunct="1">
                        <a:lnSpc>
                          <a:spcPct val="100000"/>
                        </a:lnSpc>
                        <a:spcBef>
                          <a:spcPts val="0"/>
                        </a:spcBef>
                        <a:spcAft>
                          <a:spcPts val="0"/>
                        </a:spcAft>
                        <a:buClrTx/>
                        <a:buSzTx/>
                        <a:buFontTx/>
                        <a:buNone/>
                        <a:tabLst/>
                        <a:defRPr/>
                      </a:pPr>
                      <a:r>
                        <a:rPr lang="en-US" sz="1050" baseline="0" noProof="0" dirty="0">
                          <a:latin typeface="Segoe"/>
                          <a:cs typeface="Segoe UI" panose="020B0502040204020203" pitchFamily="34" charset="0"/>
                        </a:rPr>
                        <a:t>Yes</a:t>
                      </a:r>
                    </a:p>
                  </a:txBody>
                  <a:tcPr anchor="ctr">
                    <a:solidFill>
                      <a:srgbClr val="F2F2F2"/>
                    </a:solidFill>
                  </a:tcPr>
                </a:tc>
                <a:tc>
                  <a:txBody>
                    <a:bodyPr/>
                    <a:lstStyle/>
                    <a:p>
                      <a:pPr algn="ctr"/>
                      <a:r>
                        <a:rPr lang="en-US" sz="1050" baseline="0" noProof="0" dirty="0">
                          <a:latin typeface="Segoe"/>
                          <a:cs typeface="Segoe UI" panose="020B0502040204020203" pitchFamily="34" charset="0"/>
                        </a:rPr>
                        <a:t>No</a:t>
                      </a:r>
                    </a:p>
                  </a:txBody>
                  <a:tcPr anchor="ctr">
                    <a:solidFill>
                      <a:srgbClr val="F2F2F2"/>
                    </a:solidFill>
                  </a:tcPr>
                </a:tc>
                <a:tc>
                  <a:txBody>
                    <a:bodyPr/>
                    <a:lstStyle/>
                    <a:p>
                      <a:pPr algn="l"/>
                      <a:r>
                        <a:rPr lang="en-US" sz="1050" baseline="0" noProof="0" dirty="0">
                          <a:latin typeface="Segoe"/>
                          <a:cs typeface="Segoe UI" panose="020B0502040204020203" pitchFamily="34" charset="0"/>
                        </a:rPr>
                        <a:t>Oracle Exadata is available as an on-premises appliance or private cloud appliance. The cloud service is effectively the same appliance.</a:t>
                      </a:r>
                    </a:p>
                  </a:txBody>
                  <a:tcPr>
                    <a:solidFill>
                      <a:srgbClr val="F2F2F2"/>
                    </a:solidFill>
                  </a:tcPr>
                </a:tc>
                <a:extLst>
                  <a:ext uri="{0D108BD9-81ED-4DB2-BD59-A6C34878D82A}">
                    <a16:rowId xmlns:a16="http://schemas.microsoft.com/office/drawing/2014/main" val="10002"/>
                  </a:ext>
                </a:extLst>
              </a:tr>
              <a:tr h="470844">
                <a:tc>
                  <a:txBody>
                    <a:bodyPr/>
                    <a:lstStyle/>
                    <a:p>
                      <a:r>
                        <a:rPr lang="en-US" sz="1800" kern="1200" dirty="0" err="1">
                          <a:solidFill>
                            <a:schemeClr val="dk1"/>
                          </a:solidFill>
                          <a:latin typeface="+mn-lt"/>
                          <a:ea typeface="+mn-ea"/>
                          <a:cs typeface="+mn-cs"/>
                        </a:rPr>
                        <a:t>BigQuery</a:t>
                      </a:r>
                      <a:endParaRPr lang="en-US" sz="1800" kern="1200" dirty="0">
                        <a:solidFill>
                          <a:schemeClr val="dk1"/>
                        </a:solidFill>
                        <a:latin typeface="+mn-lt"/>
                        <a:ea typeface="+mn-ea"/>
                        <a:cs typeface="+mn-cs"/>
                      </a:endParaRPr>
                    </a:p>
                  </a:txBody>
                  <a:tcPr anchor="ctr">
                    <a:solidFill>
                      <a:srgbClr val="E6E6E6"/>
                    </a:solidFill>
                  </a:tcPr>
                </a:tc>
                <a:tc>
                  <a:txBody>
                    <a:bodyPr/>
                    <a:lstStyle/>
                    <a:p>
                      <a:pPr algn="ctr"/>
                      <a:r>
                        <a:rPr lang="en-US" sz="1050" noProof="0">
                          <a:latin typeface="Segoe"/>
                          <a:cs typeface="Segoe UI" panose="020B0502040204020203" pitchFamily="34" charset="0"/>
                        </a:rPr>
                        <a:t>No</a:t>
                      </a:r>
                      <a:endParaRPr lang="en-US" sz="1050" noProof="0" dirty="0">
                        <a:latin typeface="Segoe"/>
                        <a:cs typeface="Segoe UI" panose="020B0502040204020203" pitchFamily="34" charset="0"/>
                      </a:endParaRPr>
                    </a:p>
                  </a:txBody>
                  <a:tcPr anchor="ctr">
                    <a:solidFill>
                      <a:srgbClr val="E6E6E6"/>
                    </a:solidFill>
                  </a:tcPr>
                </a:tc>
                <a:tc>
                  <a:txBody>
                    <a:bodyPr/>
                    <a:lstStyle/>
                    <a:p>
                      <a:pPr marL="0" marR="0" indent="0" algn="ctr" defTabSz="686047" rtl="0" eaLnBrk="1" fontAlgn="auto" latinLnBrk="0" hangingPunct="1">
                        <a:lnSpc>
                          <a:spcPct val="100000"/>
                        </a:lnSpc>
                        <a:spcBef>
                          <a:spcPts val="0"/>
                        </a:spcBef>
                        <a:spcAft>
                          <a:spcPts val="0"/>
                        </a:spcAft>
                        <a:buClrTx/>
                        <a:buSzTx/>
                        <a:buFontTx/>
                        <a:buNone/>
                        <a:tabLst/>
                        <a:defRPr/>
                      </a:pPr>
                      <a:r>
                        <a:rPr lang="en-US" sz="1050" noProof="0" dirty="0">
                          <a:latin typeface="Segoe"/>
                          <a:cs typeface="Segoe UI" panose="020B0502040204020203" pitchFamily="34" charset="0"/>
                        </a:rPr>
                        <a:t>No</a:t>
                      </a:r>
                    </a:p>
                  </a:txBody>
                  <a:tcPr anchor="ctr">
                    <a:solidFill>
                      <a:srgbClr val="E6E6E6"/>
                    </a:solidFill>
                  </a:tcPr>
                </a:tc>
                <a:tc>
                  <a:txBody>
                    <a:bodyPr/>
                    <a:lstStyle/>
                    <a:p>
                      <a:pPr algn="ctr"/>
                      <a:r>
                        <a:rPr lang="en-US" sz="1050" noProof="0" dirty="0">
                          <a:latin typeface="Segoe"/>
                          <a:cs typeface="Segoe UI" panose="020B0502040204020203" pitchFamily="34" charset="0"/>
                        </a:rPr>
                        <a:t>No</a:t>
                      </a:r>
                    </a:p>
                  </a:txBody>
                  <a:tcPr anchor="ctr">
                    <a:solidFill>
                      <a:srgbClr val="E6E6E6"/>
                    </a:solidFill>
                  </a:tcPr>
                </a:tc>
                <a:tc>
                  <a:txBody>
                    <a:bodyPr/>
                    <a:lstStyle/>
                    <a:p>
                      <a:pPr algn="l"/>
                      <a:r>
                        <a:rPr lang="en-US" sz="1050" noProof="0" dirty="0">
                          <a:latin typeface="Segoe"/>
                          <a:cs typeface="Segoe UI" panose="020B0502040204020203" pitchFamily="34" charset="0"/>
                        </a:rPr>
                        <a:t>Only</a:t>
                      </a:r>
                      <a:r>
                        <a:rPr lang="en-US" sz="1050" baseline="0" noProof="0" dirty="0">
                          <a:latin typeface="Segoe"/>
                          <a:cs typeface="Segoe UI" panose="020B0502040204020203" pitchFamily="34" charset="0"/>
                        </a:rPr>
                        <a:t> available on Google </a:t>
                      </a:r>
                      <a:r>
                        <a:rPr lang="en-US" sz="1050" noProof="0" dirty="0">
                          <a:latin typeface="Segoe"/>
                          <a:cs typeface="Segoe UI" panose="020B0502040204020203" pitchFamily="34" charset="0"/>
                        </a:rPr>
                        <a:t>Cloud Platform. </a:t>
                      </a:r>
                    </a:p>
                  </a:txBody>
                  <a:tcPr>
                    <a:solidFill>
                      <a:srgbClr val="E6E6E6"/>
                    </a:solidFill>
                  </a:tcPr>
                </a:tc>
                <a:extLst>
                  <a:ext uri="{0D108BD9-81ED-4DB2-BD59-A6C34878D82A}">
                    <a16:rowId xmlns:a16="http://schemas.microsoft.com/office/drawing/2014/main" val="10003"/>
                  </a:ext>
                </a:extLst>
              </a:tr>
              <a:tr h="1203267">
                <a:tc>
                  <a:txBody>
                    <a:bodyPr/>
                    <a:lstStyle/>
                    <a:p>
                      <a:r>
                        <a:rPr lang="en-US" sz="1800" kern="1200" dirty="0">
                          <a:solidFill>
                            <a:schemeClr val="dk1"/>
                          </a:solidFill>
                          <a:latin typeface="+mn-lt"/>
                          <a:ea typeface="+mn-ea"/>
                          <a:cs typeface="+mn-cs"/>
                        </a:rPr>
                        <a:t>HPE Vertica</a:t>
                      </a:r>
                    </a:p>
                  </a:txBody>
                  <a:tcPr anchor="ctr">
                    <a:solidFill>
                      <a:srgbClr val="F2F2F2"/>
                    </a:solidFill>
                  </a:tcPr>
                </a:tc>
                <a:tc>
                  <a:txBody>
                    <a:bodyPr/>
                    <a:lstStyle/>
                    <a:p>
                      <a:pPr algn="ctr"/>
                      <a:r>
                        <a:rPr lang="en-US" sz="1050" noProof="0">
                          <a:latin typeface="Segoe"/>
                          <a:cs typeface="Segoe UI" panose="020B0502040204020203" pitchFamily="34" charset="0"/>
                        </a:rPr>
                        <a:t>Yes</a:t>
                      </a:r>
                      <a:endParaRPr lang="en-US" sz="1050" noProof="0" dirty="0">
                        <a:latin typeface="Segoe"/>
                        <a:cs typeface="Segoe UI" panose="020B0502040204020203" pitchFamily="34" charset="0"/>
                      </a:endParaRPr>
                    </a:p>
                  </a:txBody>
                  <a:tcPr anchor="ctr">
                    <a:solidFill>
                      <a:srgbClr val="F2F2F2"/>
                    </a:solidFill>
                  </a:tcPr>
                </a:tc>
                <a:tc>
                  <a:txBody>
                    <a:bodyPr/>
                    <a:lstStyle/>
                    <a:p>
                      <a:pPr marL="0" marR="0" indent="0" algn="ctr" defTabSz="686047" rtl="0" eaLnBrk="1" fontAlgn="auto" latinLnBrk="0" hangingPunct="1">
                        <a:lnSpc>
                          <a:spcPct val="100000"/>
                        </a:lnSpc>
                        <a:spcBef>
                          <a:spcPts val="0"/>
                        </a:spcBef>
                        <a:spcAft>
                          <a:spcPts val="0"/>
                        </a:spcAft>
                        <a:buClrTx/>
                        <a:buSzTx/>
                        <a:buFontTx/>
                        <a:buNone/>
                        <a:tabLst/>
                        <a:defRPr/>
                      </a:pPr>
                      <a:r>
                        <a:rPr lang="en-US" sz="1050" noProof="0" dirty="0">
                          <a:latin typeface="Segoe"/>
                          <a:cs typeface="Segoe UI" panose="020B0502040204020203" pitchFamily="34" charset="0"/>
                        </a:rPr>
                        <a:t>No</a:t>
                      </a:r>
                    </a:p>
                  </a:txBody>
                  <a:tcPr anchor="ctr">
                    <a:solidFill>
                      <a:srgbClr val="F2F2F2"/>
                    </a:solidFill>
                  </a:tcPr>
                </a:tc>
                <a:tc>
                  <a:txBody>
                    <a:bodyPr/>
                    <a:lstStyle/>
                    <a:p>
                      <a:pPr algn="ctr"/>
                      <a:r>
                        <a:rPr lang="en-US" sz="1050" noProof="0" dirty="0">
                          <a:latin typeface="Segoe"/>
                          <a:cs typeface="Segoe UI" panose="020B0502040204020203" pitchFamily="34" charset="0"/>
                        </a:rPr>
                        <a:t>No</a:t>
                      </a:r>
                    </a:p>
                  </a:txBody>
                  <a:tcPr anchor="ctr">
                    <a:solidFill>
                      <a:srgbClr val="F2F2F2"/>
                    </a:solidFill>
                  </a:tcPr>
                </a:tc>
                <a:tc>
                  <a:txBody>
                    <a:bodyPr/>
                    <a:lstStyle/>
                    <a:p>
                      <a:pPr algn="l"/>
                      <a:r>
                        <a:rPr lang="en-US" sz="1050" noProof="0" dirty="0">
                          <a:latin typeface="Segoe"/>
                          <a:cs typeface="Segoe UI" panose="020B0502040204020203" pitchFamily="34" charset="0"/>
                        </a:rPr>
                        <a:t>HPE Vertica was initially an on-premises platform. The public cloud platform is effectively</a:t>
                      </a:r>
                      <a:r>
                        <a:rPr lang="en-US" sz="1050" baseline="0" noProof="0" dirty="0">
                          <a:latin typeface="Segoe"/>
                          <a:cs typeface="Segoe UI" panose="020B0502040204020203" pitchFamily="34" charset="0"/>
                        </a:rPr>
                        <a:t> the same but running on AWS or Azure. HPE Vertica does offer the ability to synchronize data warehouses across AWS and Azure, though it is hard to see an effective use case for this feature.</a:t>
                      </a:r>
                      <a:endParaRPr lang="en-US" sz="1050" noProof="0" dirty="0">
                        <a:latin typeface="Segoe"/>
                        <a:cs typeface="Segoe UI" panose="020B0502040204020203" pitchFamily="34" charset="0"/>
                      </a:endParaRPr>
                    </a:p>
                  </a:txBody>
                  <a:tcPr>
                    <a:solidFill>
                      <a:srgbClr val="F2F2F2"/>
                    </a:solidFill>
                  </a:tcPr>
                </a:tc>
                <a:extLst>
                  <a:ext uri="{0D108BD9-81ED-4DB2-BD59-A6C34878D82A}">
                    <a16:rowId xmlns:a16="http://schemas.microsoft.com/office/drawing/2014/main" val="215993792"/>
                  </a:ext>
                </a:extLst>
              </a:tr>
            </a:tbl>
          </a:graphicData>
        </a:graphic>
      </p:graphicFrame>
      <p:sp>
        <p:nvSpPr>
          <p:cNvPr id="4" name="TextBox 3">
            <a:extLst>
              <a:ext uri="{FF2B5EF4-FFF2-40B4-BE49-F238E27FC236}">
                <a16:creationId xmlns:a16="http://schemas.microsoft.com/office/drawing/2014/main" id="{B0FEE9FE-B1A8-49DF-AAD2-8BDFAF35F1D8}"/>
              </a:ext>
            </a:extLst>
          </p:cNvPr>
          <p:cNvSpPr txBox="1"/>
          <p:nvPr/>
        </p:nvSpPr>
        <p:spPr>
          <a:xfrm>
            <a:off x="10325100" y="6646226"/>
            <a:ext cx="2111375" cy="433965"/>
          </a:xfrm>
          <a:prstGeom prst="rect">
            <a:avLst/>
          </a:prstGeom>
          <a:noFill/>
        </p:spPr>
        <p:txBody>
          <a:bodyPr wrap="square" lIns="182880" tIns="146304" rIns="182880" bIns="146304" rtlCol="0">
            <a:spAutoFit/>
          </a:bodyPr>
          <a:lstStyle/>
          <a:p>
            <a:pPr>
              <a:lnSpc>
                <a:spcPct val="90000"/>
              </a:lnSpc>
              <a:spcAft>
                <a:spcPts val="600"/>
              </a:spcAft>
            </a:pPr>
            <a:r>
              <a:rPr lang="en-NZ" sz="1000" dirty="0">
                <a:gradFill>
                  <a:gsLst>
                    <a:gs pos="2917">
                      <a:schemeClr val="tx1"/>
                    </a:gs>
                    <a:gs pos="30000">
                      <a:schemeClr val="tx1"/>
                    </a:gs>
                  </a:gsLst>
                  <a:lin ang="5400000" scaled="0"/>
                </a:gradFill>
                <a:hlinkClick r:id="rId2" action="ppaction://hlinksldjump"/>
              </a:rPr>
              <a:t>Table of Contents</a:t>
            </a:r>
            <a:endParaRPr lang="en-NZ" sz="10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967814829"/>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8"/>
          </p:nvPr>
        </p:nvSpPr>
        <p:spPr>
          <a:xfrm>
            <a:off x="353383" y="1329663"/>
            <a:ext cx="5622294" cy="2500685"/>
          </a:xfrm>
        </p:spPr>
        <p:txBody>
          <a:bodyPr/>
          <a:lstStyle/>
          <a:p>
            <a:pPr marL="285750" indent="-285750">
              <a:buFont typeface="Arial" panose="020B0604020202020204" pitchFamily="34" charset="0"/>
              <a:buChar char="•"/>
            </a:pPr>
            <a:r>
              <a:rPr lang="en-US"/>
              <a:t>Excellent price performance, especially if elastic workload</a:t>
            </a:r>
          </a:p>
          <a:p>
            <a:pPr marL="285750" indent="-285750">
              <a:buFont typeface="Arial" panose="020B0604020202020204" pitchFamily="34" charset="0"/>
              <a:buChar char="•"/>
            </a:pPr>
            <a:r>
              <a:rPr lang="en-US"/>
              <a:t>Elastic: Storage auto scales with no need to over provision</a:t>
            </a:r>
          </a:p>
          <a:p>
            <a:pPr marL="285750" indent="-285750">
              <a:buFont typeface="Arial" panose="020B0604020202020204" pitchFamily="34" charset="0"/>
              <a:buChar char="•"/>
            </a:pPr>
            <a:r>
              <a:rPr lang="en-US"/>
              <a:t>Elastic: Compute can be scaled at any time. DWs can be paused</a:t>
            </a:r>
          </a:p>
          <a:p>
            <a:pPr marL="285750" indent="-285750">
              <a:buFont typeface="Arial" panose="020B0604020202020204" pitchFamily="34" charset="0"/>
              <a:buChar char="•"/>
            </a:pPr>
            <a:r>
              <a:rPr lang="en-US"/>
              <a:t>Provides query over external data via </a:t>
            </a:r>
            <a:r>
              <a:rPr lang="en-US" dirty="0" err="1"/>
              <a:t>PolyBase</a:t>
            </a:r>
            <a:endParaRPr lang="en-US"/>
          </a:p>
          <a:p>
            <a:pPr marL="285750" indent="-285750">
              <a:buFont typeface="Arial" panose="020B0604020202020204" pitchFamily="34" charset="0"/>
              <a:buChar char="•"/>
            </a:pPr>
            <a:r>
              <a:rPr lang="en-US"/>
              <a:t>Fully managed service</a:t>
            </a:r>
          </a:p>
          <a:p>
            <a:pPr marL="285750" indent="-285750">
              <a:buFont typeface="Arial" panose="020B0604020202020204" pitchFamily="34" charset="0"/>
              <a:buChar char="•"/>
            </a:pPr>
            <a:r>
              <a:rPr lang="en-US"/>
              <a:t>AD Authentication and MFA</a:t>
            </a:r>
          </a:p>
          <a:p>
            <a:pPr marL="285750" indent="-285750">
              <a:buFont typeface="Arial" panose="020B0604020202020204" pitchFamily="34" charset="0"/>
              <a:buChar char="•"/>
            </a:pPr>
            <a:r>
              <a:rPr lang="en-US"/>
              <a:t>Meets various industry compliance requirements and regulations e.g. PCI-DSS, SOX or HIPAA</a:t>
            </a:r>
          </a:p>
          <a:p>
            <a:endParaRPr lang="en-US" dirty="0"/>
          </a:p>
        </p:txBody>
      </p:sp>
      <p:sp>
        <p:nvSpPr>
          <p:cNvPr id="3" name="Content Placeholder 2"/>
          <p:cNvSpPr>
            <a:spLocks noGrp="1"/>
          </p:cNvSpPr>
          <p:nvPr>
            <p:ph idx="23"/>
          </p:nvPr>
        </p:nvSpPr>
        <p:spPr>
          <a:xfrm>
            <a:off x="738954" y="4678017"/>
            <a:ext cx="9045337" cy="1480405"/>
          </a:xfrm>
        </p:spPr>
        <p:txBody>
          <a:bodyPr/>
          <a:lstStyle/>
          <a:p>
            <a:pPr marL="285750" indent="-285750">
              <a:buFont typeface="Arial" panose="020B0604020202020204" pitchFamily="34" charset="0"/>
              <a:buChar char="•"/>
            </a:pPr>
            <a:r>
              <a:rPr lang="en-US" dirty="0"/>
              <a:t>Elastic and independent scaling</a:t>
            </a:r>
          </a:p>
          <a:p>
            <a:pPr marL="285750" indent="-285750">
              <a:buFont typeface="Arial" panose="020B0604020202020204" pitchFamily="34" charset="0"/>
              <a:buChar char="•"/>
            </a:pPr>
            <a:r>
              <a:rPr lang="en-US" dirty="0"/>
              <a:t>SQL Compatibility</a:t>
            </a:r>
          </a:p>
          <a:p>
            <a:pPr marL="285750" indent="-285750">
              <a:buFont typeface="Arial" panose="020B0604020202020204" pitchFamily="34" charset="0"/>
              <a:buChar char="•"/>
            </a:pPr>
            <a:r>
              <a:rPr lang="en-US" dirty="0"/>
              <a:t>Microsoft Big Data ecosystem (ADF, Data Lake, HDInsight), Hybrid to on-premises SQL Server, APS)</a:t>
            </a:r>
          </a:p>
          <a:p>
            <a:pPr marL="285750" indent="-285750">
              <a:buFont typeface="Arial" panose="020B0604020202020204" pitchFamily="34" charset="0"/>
              <a:buChar char="•"/>
            </a:pPr>
            <a:r>
              <a:rPr lang="en-US" dirty="0"/>
              <a:t>Query over external data</a:t>
            </a:r>
          </a:p>
          <a:p>
            <a:endParaRPr lang="en-US" dirty="0"/>
          </a:p>
        </p:txBody>
      </p:sp>
      <p:sp>
        <p:nvSpPr>
          <p:cNvPr id="4" name="Content Placeholder 3"/>
          <p:cNvSpPr>
            <a:spLocks noGrp="1"/>
          </p:cNvSpPr>
          <p:nvPr>
            <p:ph idx="26"/>
          </p:nvPr>
        </p:nvSpPr>
        <p:spPr>
          <a:xfrm>
            <a:off x="6470737" y="1324561"/>
            <a:ext cx="5622294" cy="1674305"/>
          </a:xfrm>
        </p:spPr>
        <p:txBody>
          <a:bodyPr/>
          <a:lstStyle/>
          <a:p>
            <a:pPr marL="285750" indent="-285750">
              <a:buFont typeface="Arial" panose="020B0604020202020204" pitchFamily="34" charset="0"/>
              <a:buChar char="•"/>
            </a:pPr>
            <a:r>
              <a:rPr lang="en-US" dirty="0"/>
              <a:t>Separating storage and compute does carry performance penalty (minimized with cache in Gen2)</a:t>
            </a:r>
          </a:p>
          <a:p>
            <a:pPr marL="285750" indent="-285750">
              <a:buFont typeface="Arial" panose="020B0604020202020204" pitchFamily="34" charset="0"/>
              <a:buChar char="•"/>
            </a:pPr>
            <a:r>
              <a:rPr lang="en-US" dirty="0"/>
              <a:t>No external encryption key store</a:t>
            </a:r>
          </a:p>
          <a:p>
            <a:pPr marL="285750" indent="-285750">
              <a:buFont typeface="Arial" panose="020B0604020202020204" pitchFamily="34" charset="0"/>
              <a:buChar char="•"/>
            </a:pPr>
            <a:r>
              <a:rPr lang="en-US" dirty="0"/>
              <a:t>Does not support explicit data sorting of column-store data</a:t>
            </a:r>
          </a:p>
          <a:p>
            <a:pPr marL="285750" indent="-285750">
              <a:buFont typeface="Arial" panose="020B0604020202020204" pitchFamily="34" charset="0"/>
              <a:buChar char="•"/>
            </a:pPr>
            <a:r>
              <a:rPr lang="en-US" dirty="0"/>
              <a:t>VNET is currently in preview</a:t>
            </a:r>
          </a:p>
          <a:p>
            <a:endParaRPr lang="en-US" dirty="0"/>
          </a:p>
        </p:txBody>
      </p:sp>
      <p:sp>
        <p:nvSpPr>
          <p:cNvPr id="5" name="Content Placeholder 4"/>
          <p:cNvSpPr>
            <a:spLocks noGrp="1"/>
          </p:cNvSpPr>
          <p:nvPr>
            <p:ph idx="28"/>
          </p:nvPr>
        </p:nvSpPr>
        <p:spPr>
          <a:xfrm>
            <a:off x="6209731" y="49561"/>
            <a:ext cx="6109446" cy="1098762"/>
          </a:xfrm>
        </p:spPr>
        <p:txBody>
          <a:bodyPr/>
          <a:lstStyle/>
          <a:p>
            <a:r>
              <a:rPr lang="en-US" dirty="0"/>
              <a:t>A truly elastic cloud DW </a:t>
            </a:r>
          </a:p>
          <a:p>
            <a:r>
              <a:rPr lang="en-US" sz="1200" dirty="0"/>
              <a:t>SQL-based, fully managed, petabyte-scale cloud data warehouse with </a:t>
            </a:r>
          </a:p>
          <a:p>
            <a:r>
              <a:rPr lang="en-US" sz="1200" dirty="0"/>
              <a:t>independent elastic scaling in seconds.</a:t>
            </a:r>
          </a:p>
          <a:p>
            <a:endParaRPr lang="en-US" sz="1200" dirty="0"/>
          </a:p>
        </p:txBody>
      </p:sp>
      <p:sp>
        <p:nvSpPr>
          <p:cNvPr id="6" name="Title 5"/>
          <p:cNvSpPr>
            <a:spLocks noGrp="1"/>
          </p:cNvSpPr>
          <p:nvPr>
            <p:ph type="title"/>
          </p:nvPr>
        </p:nvSpPr>
        <p:spPr/>
        <p:txBody>
          <a:bodyPr/>
          <a:lstStyle/>
          <a:p>
            <a:r>
              <a:rPr lang="en-NZ"/>
              <a:t>Azure SQL DW</a:t>
            </a:r>
            <a:endParaRPr lang="en-NZ"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94360" y="119184"/>
            <a:ext cx="599569" cy="619761"/>
          </a:xfrm>
          <a:prstGeom prst="rect">
            <a:avLst/>
          </a:prstGeom>
        </p:spPr>
      </p:pic>
      <p:sp>
        <p:nvSpPr>
          <p:cNvPr id="14" name="TextBox 13"/>
          <p:cNvSpPr txBox="1"/>
          <p:nvPr/>
        </p:nvSpPr>
        <p:spPr>
          <a:xfrm>
            <a:off x="10325100" y="6646226"/>
            <a:ext cx="2111375" cy="433965"/>
          </a:xfrm>
          <a:prstGeom prst="rect">
            <a:avLst/>
          </a:prstGeom>
          <a:noFill/>
        </p:spPr>
        <p:txBody>
          <a:bodyPr wrap="square" lIns="182880" tIns="146304" rIns="182880" bIns="146304" rtlCol="0">
            <a:spAutoFit/>
          </a:bodyPr>
          <a:lstStyle/>
          <a:p>
            <a:pPr>
              <a:lnSpc>
                <a:spcPct val="90000"/>
              </a:lnSpc>
              <a:spcAft>
                <a:spcPts val="600"/>
              </a:spcAft>
            </a:pPr>
            <a:r>
              <a:rPr lang="en-NZ" sz="1000" dirty="0">
                <a:gradFill>
                  <a:gsLst>
                    <a:gs pos="2917">
                      <a:schemeClr val="tx1"/>
                    </a:gs>
                    <a:gs pos="30000">
                      <a:schemeClr val="tx1"/>
                    </a:gs>
                  </a:gsLst>
                  <a:lin ang="5400000" scaled="0"/>
                </a:gradFill>
                <a:hlinkClick r:id="" action="ppaction://noaction"/>
              </a:rPr>
              <a:t>Deep Dive</a:t>
            </a:r>
            <a:r>
              <a:rPr lang="en-NZ" sz="1000" dirty="0">
                <a:gradFill>
                  <a:gsLst>
                    <a:gs pos="2917">
                      <a:schemeClr val="tx1"/>
                    </a:gs>
                    <a:gs pos="30000">
                      <a:schemeClr val="tx1"/>
                    </a:gs>
                  </a:gsLst>
                  <a:lin ang="5400000" scaled="0"/>
                </a:gradFill>
              </a:rPr>
              <a:t> | </a:t>
            </a:r>
            <a:r>
              <a:rPr lang="en-NZ" sz="1000" dirty="0">
                <a:gradFill>
                  <a:gsLst>
                    <a:gs pos="2917">
                      <a:schemeClr val="tx1"/>
                    </a:gs>
                    <a:gs pos="30000">
                      <a:schemeClr val="tx1"/>
                    </a:gs>
                  </a:gsLst>
                  <a:lin ang="5400000" scaled="0"/>
                </a:gradFill>
                <a:hlinkClick r:id="rId3" action="ppaction://hlinksldjump"/>
              </a:rPr>
              <a:t>Table of Contents</a:t>
            </a:r>
            <a:endParaRPr lang="en-NZ" sz="10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044610646"/>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4638" y="2125662"/>
            <a:ext cx="11887200" cy="2179058"/>
          </a:xfrm>
        </p:spPr>
        <p:txBody>
          <a:bodyPr/>
          <a:lstStyle/>
          <a:p>
            <a:r>
              <a:rPr lang="en-NZ" dirty="0"/>
              <a:t>Feature Comparisons</a:t>
            </a:r>
            <a:br>
              <a:rPr lang="en-NZ" dirty="0"/>
            </a:br>
            <a:endParaRPr lang="en-US" i="1" dirty="0">
              <a:latin typeface="+mn-lt"/>
            </a:endParaRPr>
          </a:p>
        </p:txBody>
      </p:sp>
    </p:spTree>
    <p:extLst>
      <p:ext uri="{BB962C8B-B14F-4D97-AF65-F5344CB8AC3E}">
        <p14:creationId xmlns:p14="http://schemas.microsoft.com/office/powerpoint/2010/main" val="1975929072"/>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 y="0"/>
            <a:ext cx="12436475" cy="858129"/>
          </a:xfrm>
          <a:prstGeom prst="rect">
            <a:avLst/>
          </a:prstGeom>
        </p:spPr>
        <p:txBody>
          <a:bodyPr/>
          <a:lstStyle/>
          <a:p>
            <a:r>
              <a:rPr lang="en-NZ" dirty="0"/>
              <a:t>Start-up, Scale-up and Scale-out</a:t>
            </a:r>
            <a:endParaRPr lang="en-US" dirty="0"/>
          </a:p>
        </p:txBody>
      </p:sp>
      <p:graphicFrame>
        <p:nvGraphicFramePr>
          <p:cNvPr id="5" name="Content Placeholder 5"/>
          <p:cNvGraphicFramePr>
            <a:graphicFrameLocks noChangeAspect="1"/>
          </p:cNvGraphicFramePr>
          <p:nvPr>
            <p:extLst>
              <p:ext uri="{D42A27DB-BD31-4B8C-83A1-F6EECF244321}">
                <p14:modId xmlns:p14="http://schemas.microsoft.com/office/powerpoint/2010/main" val="3672904826"/>
              </p:ext>
            </p:extLst>
          </p:nvPr>
        </p:nvGraphicFramePr>
        <p:xfrm>
          <a:off x="457200" y="1211263"/>
          <a:ext cx="11590316" cy="4668768"/>
        </p:xfrm>
        <a:graphic>
          <a:graphicData uri="http://schemas.openxmlformats.org/drawingml/2006/table">
            <a:tbl>
              <a:tblPr firstRow="1" bandRow="1">
                <a:tableStyleId>{5C22544A-7EE6-4342-B048-85BDC9FD1C3A}</a:tableStyleId>
              </a:tblPr>
              <a:tblGrid>
                <a:gridCol w="1478009">
                  <a:extLst>
                    <a:ext uri="{9D8B030D-6E8A-4147-A177-3AD203B41FA5}">
                      <a16:colId xmlns:a16="http://schemas.microsoft.com/office/drawing/2014/main" val="20000"/>
                    </a:ext>
                  </a:extLst>
                </a:gridCol>
                <a:gridCol w="1642608">
                  <a:extLst>
                    <a:ext uri="{9D8B030D-6E8A-4147-A177-3AD203B41FA5}">
                      <a16:colId xmlns:a16="http://schemas.microsoft.com/office/drawing/2014/main" val="20001"/>
                    </a:ext>
                  </a:extLst>
                </a:gridCol>
                <a:gridCol w="1581011">
                  <a:extLst>
                    <a:ext uri="{9D8B030D-6E8A-4147-A177-3AD203B41FA5}">
                      <a16:colId xmlns:a16="http://schemas.microsoft.com/office/drawing/2014/main" val="20002"/>
                    </a:ext>
                  </a:extLst>
                </a:gridCol>
                <a:gridCol w="1642608">
                  <a:extLst>
                    <a:ext uri="{9D8B030D-6E8A-4147-A177-3AD203B41FA5}">
                      <a16:colId xmlns:a16="http://schemas.microsoft.com/office/drawing/2014/main" val="20003"/>
                    </a:ext>
                  </a:extLst>
                </a:gridCol>
                <a:gridCol w="1693940">
                  <a:extLst>
                    <a:ext uri="{9D8B030D-6E8A-4147-A177-3AD203B41FA5}">
                      <a16:colId xmlns:a16="http://schemas.microsoft.com/office/drawing/2014/main" val="20004"/>
                    </a:ext>
                  </a:extLst>
                </a:gridCol>
                <a:gridCol w="1776070">
                  <a:extLst>
                    <a:ext uri="{9D8B030D-6E8A-4147-A177-3AD203B41FA5}">
                      <a16:colId xmlns:a16="http://schemas.microsoft.com/office/drawing/2014/main" val="20005"/>
                    </a:ext>
                  </a:extLst>
                </a:gridCol>
                <a:gridCol w="1776070">
                  <a:extLst>
                    <a:ext uri="{9D8B030D-6E8A-4147-A177-3AD203B41FA5}">
                      <a16:colId xmlns:a16="http://schemas.microsoft.com/office/drawing/2014/main" val="288486736"/>
                    </a:ext>
                  </a:extLst>
                </a:gridCol>
              </a:tblGrid>
              <a:tr h="638969">
                <a:tc>
                  <a:txBody>
                    <a:bodyPr/>
                    <a:lstStyle/>
                    <a:p>
                      <a:pPr algn="ctr"/>
                      <a:endParaRPr lang="en-US" sz="1800" dirty="0">
                        <a:latin typeface="Segoe UI Light" panose="020B0502040204020203" pitchFamily="34" charset="0"/>
                        <a:cs typeface="Segoe UI Light" panose="020B0502040204020203" pitchFamily="34" charset="0"/>
                      </a:endParaRPr>
                    </a:p>
                  </a:txBody>
                  <a:tcPr anchor="ctr">
                    <a:solidFill>
                      <a:schemeClr val="bg2"/>
                    </a:solidFill>
                  </a:tcPr>
                </a:tc>
                <a:tc>
                  <a:txBody>
                    <a:bodyPr/>
                    <a:lstStyle/>
                    <a:p>
                      <a:pPr algn="ctr"/>
                      <a:r>
                        <a:rPr lang="en-US" sz="1800" b="0" kern="1200" dirty="0">
                          <a:solidFill>
                            <a:schemeClr val="lt1"/>
                          </a:solidFill>
                          <a:latin typeface="+mn-lt"/>
                          <a:ea typeface="+mn-ea"/>
                          <a:cs typeface="Segoe UI Light" panose="020B0502040204020203" pitchFamily="34" charset="0"/>
                        </a:rPr>
                        <a:t>Time to scale</a:t>
                      </a:r>
                    </a:p>
                  </a:txBody>
                  <a:tcPr anchor="ctr">
                    <a:solidFill>
                      <a:srgbClr val="00188F"/>
                    </a:solidFill>
                  </a:tcPr>
                </a:tc>
                <a:tc>
                  <a:txBody>
                    <a:bodyPr/>
                    <a:lstStyle/>
                    <a:p>
                      <a:pPr algn="ctr"/>
                      <a:r>
                        <a:rPr lang="en-NZ" sz="1800" b="0" dirty="0">
                          <a:latin typeface="+mn-lt"/>
                          <a:cs typeface="Segoe UI Light" panose="020B0502040204020203" pitchFamily="34" charset="0"/>
                        </a:rPr>
                        <a:t>Time to Restore</a:t>
                      </a:r>
                      <a:endParaRPr lang="en-US" sz="1800" b="0" dirty="0">
                        <a:latin typeface="+mn-lt"/>
                        <a:cs typeface="Segoe UI Light" panose="020B0502040204020203" pitchFamily="34" charset="0"/>
                      </a:endParaRPr>
                    </a:p>
                  </a:txBody>
                  <a:tcPr anchor="ctr">
                    <a:solidFill>
                      <a:srgbClr val="00188F"/>
                    </a:solidFill>
                  </a:tcPr>
                </a:tc>
                <a:tc>
                  <a:txBody>
                    <a:bodyPr/>
                    <a:lstStyle/>
                    <a:p>
                      <a:pPr algn="ctr"/>
                      <a:r>
                        <a:rPr lang="en-US" sz="1800" b="0" kern="1200" baseline="0" dirty="0">
                          <a:solidFill>
                            <a:schemeClr val="lt1"/>
                          </a:solidFill>
                          <a:latin typeface="+mn-lt"/>
                          <a:ea typeface="+mn-ea"/>
                          <a:cs typeface="Segoe UI Light" panose="020B0502040204020203" pitchFamily="34" charset="0"/>
                        </a:rPr>
                        <a:t>D/T to Scale</a:t>
                      </a:r>
                    </a:p>
                  </a:txBody>
                  <a:tcPr anchor="ctr">
                    <a:solidFill>
                      <a:srgbClr val="00188F"/>
                    </a:solidFill>
                  </a:tcPr>
                </a:tc>
                <a:tc>
                  <a:txBody>
                    <a:bodyPr/>
                    <a:lstStyle/>
                    <a:p>
                      <a:pPr algn="ctr"/>
                      <a:r>
                        <a:rPr lang="en-US" sz="1800" b="0" dirty="0">
                          <a:latin typeface="+mn-lt"/>
                          <a:cs typeface="Segoe UI Light" panose="020B0502040204020203" pitchFamily="34" charset="0"/>
                        </a:rPr>
                        <a:t>Can</a:t>
                      </a:r>
                      <a:r>
                        <a:rPr lang="en-US" sz="1800" b="0" baseline="0" dirty="0">
                          <a:latin typeface="+mn-lt"/>
                          <a:cs typeface="Segoe UI Light" panose="020B0502040204020203" pitchFamily="34" charset="0"/>
                        </a:rPr>
                        <a:t> Pause</a:t>
                      </a:r>
                      <a:endParaRPr lang="en-US" sz="1800" b="0" dirty="0">
                        <a:latin typeface="+mn-lt"/>
                        <a:cs typeface="Segoe UI Light" panose="020B0502040204020203" pitchFamily="34" charset="0"/>
                      </a:endParaRPr>
                    </a:p>
                  </a:txBody>
                  <a:tcPr anchor="ctr">
                    <a:solidFill>
                      <a:srgbClr val="00188F"/>
                    </a:solidFill>
                  </a:tcPr>
                </a:tc>
                <a:tc>
                  <a:txBody>
                    <a:bodyPr/>
                    <a:lstStyle/>
                    <a:p>
                      <a:pPr algn="ctr"/>
                      <a:r>
                        <a:rPr lang="en-US" sz="1800" b="0" dirty="0">
                          <a:latin typeface="+mn-lt"/>
                          <a:cs typeface="Segoe UI Light" panose="020B0502040204020203" pitchFamily="34" charset="0"/>
                        </a:rPr>
                        <a:t># of Data Centers</a:t>
                      </a:r>
                    </a:p>
                  </a:txBody>
                  <a:tcPr anchor="ctr">
                    <a:solidFill>
                      <a:srgbClr val="00188F"/>
                    </a:solidFill>
                  </a:tcPr>
                </a:tc>
                <a:tc>
                  <a:txBody>
                    <a:bodyPr/>
                    <a:lstStyle/>
                    <a:p>
                      <a:pPr marL="0" marR="0" indent="0" algn="ctr" defTabSz="932742" rtl="0" eaLnBrk="1" fontAlgn="auto" latinLnBrk="0" hangingPunct="1">
                        <a:lnSpc>
                          <a:spcPct val="100000"/>
                        </a:lnSpc>
                        <a:spcBef>
                          <a:spcPts val="0"/>
                        </a:spcBef>
                        <a:spcAft>
                          <a:spcPts val="0"/>
                        </a:spcAft>
                        <a:buClrTx/>
                        <a:buSzTx/>
                        <a:buFontTx/>
                        <a:buNone/>
                        <a:tabLst/>
                        <a:defRPr/>
                      </a:pPr>
                      <a:r>
                        <a:rPr lang="en-NZ" sz="1800" b="0" dirty="0">
                          <a:latin typeface="+mn-lt"/>
                          <a:cs typeface="Segoe UI Light" panose="020B0502040204020203" pitchFamily="34" charset="0"/>
                        </a:rPr>
                        <a:t>Max</a:t>
                      </a:r>
                      <a:r>
                        <a:rPr lang="en-NZ" sz="1800" b="0" baseline="0" dirty="0">
                          <a:latin typeface="+mn-lt"/>
                          <a:cs typeface="Segoe UI Light" panose="020B0502040204020203" pitchFamily="34" charset="0"/>
                        </a:rPr>
                        <a:t> Storage</a:t>
                      </a:r>
                      <a:endParaRPr lang="en-US" sz="1800" b="0" dirty="0">
                        <a:latin typeface="+mn-lt"/>
                        <a:cs typeface="Segoe UI Light" panose="020B0502040204020203" pitchFamily="34" charset="0"/>
                      </a:endParaRPr>
                    </a:p>
                  </a:txBody>
                  <a:tcPr anchor="ctr">
                    <a:solidFill>
                      <a:srgbClr val="00188F"/>
                    </a:solidFill>
                  </a:tcPr>
                </a:tc>
                <a:extLst>
                  <a:ext uri="{0D108BD9-81ED-4DB2-BD59-A6C34878D82A}">
                    <a16:rowId xmlns:a16="http://schemas.microsoft.com/office/drawing/2014/main" val="10000"/>
                  </a:ext>
                </a:extLst>
              </a:tr>
              <a:tr h="401839">
                <a:tc>
                  <a:txBody>
                    <a:bodyPr/>
                    <a:lstStyle/>
                    <a:p>
                      <a:r>
                        <a:rPr lang="en-US" sz="1800" dirty="0">
                          <a:latin typeface="+mn-lt"/>
                          <a:cs typeface="Segoe UI Light" panose="020B0502040204020203" pitchFamily="34" charset="0"/>
                        </a:rPr>
                        <a:t>Azure DW</a:t>
                      </a:r>
                    </a:p>
                  </a:txBody>
                  <a:tcPr>
                    <a:solidFill>
                      <a:srgbClr val="E6E6E6"/>
                    </a:solidFill>
                  </a:tcPr>
                </a:tc>
                <a:tc>
                  <a:txBody>
                    <a:bodyPr/>
                    <a:lstStyle/>
                    <a:p>
                      <a:pPr marL="0" marR="0" indent="0" algn="ctr" defTabSz="932742" rtl="0" eaLnBrk="1" fontAlgn="ctr" latinLnBrk="0" hangingPunct="1">
                        <a:lnSpc>
                          <a:spcPct val="100000"/>
                        </a:lnSpc>
                        <a:spcBef>
                          <a:spcPts val="0"/>
                        </a:spcBef>
                        <a:spcAft>
                          <a:spcPts val="0"/>
                        </a:spcAft>
                        <a:buClrTx/>
                        <a:buSzTx/>
                        <a:buFontTx/>
                        <a:buNone/>
                        <a:tabLst/>
                        <a:defRPr/>
                      </a:pPr>
                      <a:r>
                        <a:rPr lang="en-NZ" sz="1600" b="0" i="0" kern="1200" dirty="0">
                          <a:solidFill>
                            <a:schemeClr val="dk1"/>
                          </a:solidFill>
                          <a:effectLst/>
                          <a:latin typeface="+mn-lt"/>
                          <a:ea typeface="+mn-ea"/>
                          <a:cs typeface="+mn-cs"/>
                        </a:rPr>
                        <a:t>Minutes</a:t>
                      </a:r>
                      <a:endParaRPr lang="en-US" sz="1600" b="0" i="0" kern="1200" dirty="0">
                        <a:solidFill>
                          <a:schemeClr val="dk1"/>
                        </a:solidFill>
                        <a:effectLst/>
                        <a:latin typeface="+mn-lt"/>
                        <a:ea typeface="+mn-ea"/>
                        <a:cs typeface="+mn-cs"/>
                      </a:endParaRPr>
                    </a:p>
                  </a:txBody>
                  <a:tcPr marL="0" marR="0" marT="0" marB="0" anchor="ctr">
                    <a:solidFill>
                      <a:srgbClr val="E6E6E6"/>
                    </a:solidFill>
                  </a:tcPr>
                </a:tc>
                <a:tc>
                  <a:txBody>
                    <a:bodyPr/>
                    <a:lstStyle/>
                    <a:p>
                      <a:pPr marL="0" marR="0" indent="0" algn="ctr" defTabSz="932742" rtl="0" eaLnBrk="1" fontAlgn="ctr" latinLnBrk="0" hangingPunct="1">
                        <a:lnSpc>
                          <a:spcPct val="100000"/>
                        </a:lnSpc>
                        <a:spcBef>
                          <a:spcPts val="0"/>
                        </a:spcBef>
                        <a:spcAft>
                          <a:spcPts val="0"/>
                        </a:spcAft>
                        <a:buClrTx/>
                        <a:buSzTx/>
                        <a:buFontTx/>
                        <a:buNone/>
                        <a:tabLst/>
                        <a:defRPr/>
                      </a:pPr>
                      <a:r>
                        <a:rPr lang="en-NZ" sz="1600" b="0" i="0" kern="1200" dirty="0">
                          <a:solidFill>
                            <a:schemeClr val="dk1"/>
                          </a:solidFill>
                          <a:effectLst/>
                          <a:latin typeface="+mn-lt"/>
                          <a:ea typeface="+mn-ea"/>
                          <a:cs typeface="+mn-cs"/>
                        </a:rPr>
                        <a:t>Minutes</a:t>
                      </a:r>
                      <a:endParaRPr lang="en-US" sz="1600" b="0" i="0" kern="1200" dirty="0">
                        <a:solidFill>
                          <a:schemeClr val="dk1"/>
                        </a:solidFill>
                        <a:effectLst/>
                        <a:latin typeface="+mn-lt"/>
                        <a:ea typeface="+mn-ea"/>
                        <a:cs typeface="+mn-cs"/>
                      </a:endParaRPr>
                    </a:p>
                  </a:txBody>
                  <a:tcPr anchor="ctr">
                    <a:solidFill>
                      <a:srgbClr val="E6E6E6"/>
                    </a:solidFill>
                  </a:tcPr>
                </a:tc>
                <a:tc>
                  <a:txBody>
                    <a:bodyPr/>
                    <a:lstStyle/>
                    <a:p>
                      <a:pPr marL="0" marR="0" indent="0" algn="ctr" defTabSz="932742" rtl="0" eaLnBrk="1" fontAlgn="ctr" latinLnBrk="0" hangingPunct="1">
                        <a:lnSpc>
                          <a:spcPct val="100000"/>
                        </a:lnSpc>
                        <a:spcBef>
                          <a:spcPts val="0"/>
                        </a:spcBef>
                        <a:spcAft>
                          <a:spcPts val="0"/>
                        </a:spcAft>
                        <a:buClrTx/>
                        <a:buSzTx/>
                        <a:buFontTx/>
                        <a:buNone/>
                        <a:tabLst/>
                        <a:defRPr/>
                      </a:pPr>
                      <a:r>
                        <a:rPr lang="en-NZ" sz="1600" b="0" i="0" kern="1200" dirty="0">
                          <a:solidFill>
                            <a:schemeClr val="dk1"/>
                          </a:solidFill>
                          <a:effectLst/>
                          <a:latin typeface="+mn-lt"/>
                          <a:ea typeface="+mn-ea"/>
                          <a:cs typeface="+mn-cs"/>
                        </a:rPr>
                        <a:t>Seconds</a:t>
                      </a:r>
                      <a:endParaRPr lang="en-US" sz="1600" b="0" i="0" kern="1200" dirty="0">
                        <a:solidFill>
                          <a:schemeClr val="dk1"/>
                        </a:solidFill>
                        <a:effectLst/>
                        <a:latin typeface="+mn-lt"/>
                        <a:ea typeface="+mn-ea"/>
                        <a:cs typeface="+mn-cs"/>
                      </a:endParaRPr>
                    </a:p>
                  </a:txBody>
                  <a:tcPr marL="0" marR="0" marT="0" marB="0" anchor="ctr">
                    <a:solidFill>
                      <a:srgbClr val="E6E6E6"/>
                    </a:solidFill>
                  </a:tcPr>
                </a:tc>
                <a:tc>
                  <a:txBody>
                    <a:bodyPr/>
                    <a:lstStyle/>
                    <a:p>
                      <a:pPr marL="0" marR="0" indent="0" algn="ctr" defTabSz="932742" rtl="0" eaLnBrk="1" fontAlgn="ctr" latinLnBrk="0" hangingPunct="1">
                        <a:lnSpc>
                          <a:spcPct val="100000"/>
                        </a:lnSpc>
                        <a:spcBef>
                          <a:spcPts val="0"/>
                        </a:spcBef>
                        <a:spcAft>
                          <a:spcPts val="0"/>
                        </a:spcAft>
                        <a:buClrTx/>
                        <a:buSzTx/>
                        <a:buFontTx/>
                        <a:buNone/>
                        <a:tabLst/>
                        <a:defRPr/>
                      </a:pPr>
                      <a:r>
                        <a:rPr kumimoji="0" lang="en-NZ" sz="1600" b="0" i="0" u="none" strike="noStrike" kern="1200" cap="none" spc="0" normalizeH="0" baseline="0" noProof="0" dirty="0">
                          <a:ln>
                            <a:noFill/>
                          </a:ln>
                          <a:solidFill>
                            <a:srgbClr val="505050"/>
                          </a:solidFill>
                          <a:effectLst/>
                          <a:uLnTx/>
                          <a:uFillTx/>
                          <a:latin typeface="Segoe UI"/>
                          <a:ea typeface="+mn-ea"/>
                          <a:cs typeface="+mn-cs"/>
                        </a:rPr>
                        <a:t>Yes</a:t>
                      </a:r>
                      <a:endParaRPr lang="en-US" sz="1600" b="0" i="0" kern="1200" dirty="0">
                        <a:solidFill>
                          <a:schemeClr val="dk1"/>
                        </a:solidFill>
                        <a:effectLst/>
                        <a:latin typeface="+mn-lt"/>
                        <a:ea typeface="+mn-ea"/>
                        <a:cs typeface="+mn-cs"/>
                      </a:endParaRPr>
                    </a:p>
                  </a:txBody>
                  <a:tcPr marL="0" marR="0" marT="0" marB="0" anchor="ctr">
                    <a:solidFill>
                      <a:srgbClr val="E6E6E6"/>
                    </a:solidFill>
                  </a:tcPr>
                </a:tc>
                <a:tc>
                  <a:txBody>
                    <a:bodyPr/>
                    <a:lstStyle/>
                    <a:p>
                      <a:pPr marL="0" marR="0" indent="0" algn="ctr" defTabSz="932742" rtl="0" eaLnBrk="1" fontAlgn="ctr" latinLnBrk="0" hangingPunct="1">
                        <a:lnSpc>
                          <a:spcPct val="100000"/>
                        </a:lnSpc>
                        <a:spcBef>
                          <a:spcPts val="0"/>
                        </a:spcBef>
                        <a:spcAft>
                          <a:spcPts val="0"/>
                        </a:spcAft>
                        <a:buClrTx/>
                        <a:buSzTx/>
                        <a:buFontTx/>
                        <a:buNone/>
                        <a:tabLst/>
                        <a:defRPr/>
                      </a:pPr>
                      <a:r>
                        <a:rPr lang="en-US" sz="1600" b="0" i="0" kern="1200" dirty="0">
                          <a:solidFill>
                            <a:schemeClr val="dk1"/>
                          </a:solidFill>
                          <a:effectLst/>
                          <a:latin typeface="+mn-lt"/>
                          <a:ea typeface="+mn-ea"/>
                          <a:cs typeface="+mn-cs"/>
                        </a:rPr>
                        <a:t>27</a:t>
                      </a:r>
                    </a:p>
                  </a:txBody>
                  <a:tcPr marL="0" marR="0" marT="0" marB="0" anchor="ctr">
                    <a:solidFill>
                      <a:srgbClr val="E6E6E6"/>
                    </a:solidFill>
                  </a:tcPr>
                </a:tc>
                <a:tc>
                  <a:txBody>
                    <a:bodyPr/>
                    <a:lstStyle/>
                    <a:p>
                      <a:pPr marL="0" marR="0" indent="0" algn="ctr" defTabSz="932742" rtl="0" eaLnBrk="1" fontAlgn="ctr" latinLnBrk="0" hangingPunct="1">
                        <a:lnSpc>
                          <a:spcPct val="100000"/>
                        </a:lnSpc>
                        <a:spcBef>
                          <a:spcPts val="0"/>
                        </a:spcBef>
                        <a:spcAft>
                          <a:spcPts val="0"/>
                        </a:spcAft>
                        <a:buClrTx/>
                        <a:buSzTx/>
                        <a:buFontTx/>
                        <a:buNone/>
                        <a:tabLst/>
                        <a:defRPr/>
                      </a:pPr>
                      <a:r>
                        <a:rPr lang="en-NZ" sz="1600" b="0" i="0" kern="1200" dirty="0">
                          <a:solidFill>
                            <a:schemeClr val="dk1"/>
                          </a:solidFill>
                          <a:effectLst/>
                          <a:latin typeface="+mn-lt"/>
                          <a:ea typeface="+mn-ea"/>
                          <a:cs typeface="+mn-cs"/>
                        </a:rPr>
                        <a:t>Unlimited</a:t>
                      </a:r>
                      <a:endParaRPr lang="en-US" sz="1600" b="0" i="0" kern="1200" dirty="0">
                        <a:solidFill>
                          <a:schemeClr val="dk1"/>
                        </a:solidFill>
                        <a:effectLst/>
                        <a:latin typeface="+mn-lt"/>
                        <a:ea typeface="+mn-ea"/>
                        <a:cs typeface="+mn-cs"/>
                      </a:endParaRPr>
                    </a:p>
                  </a:txBody>
                  <a:tcPr marL="0" marR="0" marT="0" marB="0" anchor="ctr">
                    <a:solidFill>
                      <a:srgbClr val="E6E6E6"/>
                    </a:solidFill>
                  </a:tcPr>
                </a:tc>
                <a:extLst>
                  <a:ext uri="{0D108BD9-81ED-4DB2-BD59-A6C34878D82A}">
                    <a16:rowId xmlns:a16="http://schemas.microsoft.com/office/drawing/2014/main" val="10001"/>
                  </a:ext>
                </a:extLst>
              </a:tr>
              <a:tr h="448216">
                <a:tc>
                  <a:txBody>
                    <a:bodyPr/>
                    <a:lstStyle/>
                    <a:p>
                      <a:r>
                        <a:rPr lang="en-US" sz="1800" dirty="0">
                          <a:latin typeface="+mn-lt"/>
                          <a:cs typeface="Segoe UI Light" panose="020B0502040204020203" pitchFamily="34" charset="0"/>
                        </a:rPr>
                        <a:t>Redshift</a:t>
                      </a:r>
                    </a:p>
                  </a:txBody>
                  <a:tcPr>
                    <a:solidFill>
                      <a:srgbClr val="F2F2F2"/>
                    </a:solidFill>
                  </a:tcPr>
                </a:tc>
                <a:tc>
                  <a:txBody>
                    <a:bodyPr/>
                    <a:lstStyle/>
                    <a:p>
                      <a:pPr marL="0" marR="0" lvl="0" indent="0" algn="ctr" defTabSz="932742" rtl="0" eaLnBrk="1" fontAlgn="ctr" latinLnBrk="0" hangingPunct="1">
                        <a:lnSpc>
                          <a:spcPct val="100000"/>
                        </a:lnSpc>
                        <a:spcBef>
                          <a:spcPts val="0"/>
                        </a:spcBef>
                        <a:spcAft>
                          <a:spcPts val="0"/>
                        </a:spcAft>
                        <a:buClrTx/>
                        <a:buSzTx/>
                        <a:buFontTx/>
                        <a:buNone/>
                        <a:tabLst/>
                        <a:defRPr/>
                      </a:pPr>
                      <a:r>
                        <a:rPr kumimoji="0" lang="en-NZ" sz="1600" b="0" i="0" u="none" strike="noStrike" kern="1200" cap="none" spc="0" normalizeH="0" baseline="0" noProof="0" dirty="0">
                          <a:ln>
                            <a:noFill/>
                          </a:ln>
                          <a:solidFill>
                            <a:srgbClr val="505050"/>
                          </a:solidFill>
                          <a:effectLst/>
                          <a:uLnTx/>
                          <a:uFillTx/>
                          <a:latin typeface="+mn-lt"/>
                          <a:ea typeface="+mn-ea"/>
                          <a:cs typeface="+mn-cs"/>
                        </a:rPr>
                        <a:t>Hours</a:t>
                      </a: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a:txBody>
                  <a:tcPr marL="0" marR="0" marT="0" marB="0" anchor="ctr">
                    <a:solidFill>
                      <a:srgbClr val="F2F2F2"/>
                    </a:solidFill>
                  </a:tcPr>
                </a:tc>
                <a:tc>
                  <a:txBody>
                    <a:bodyPr/>
                    <a:lstStyle/>
                    <a:p>
                      <a:pPr marL="0" marR="0" lvl="0" indent="0" algn="ctr" defTabSz="932742" rtl="0" eaLnBrk="1" fontAlgn="ctr" latinLnBrk="0" hangingPunct="1">
                        <a:lnSpc>
                          <a:spcPct val="100000"/>
                        </a:lnSpc>
                        <a:spcBef>
                          <a:spcPts val="0"/>
                        </a:spcBef>
                        <a:spcAft>
                          <a:spcPts val="0"/>
                        </a:spcAft>
                        <a:buClrTx/>
                        <a:buSzTx/>
                        <a:buFontTx/>
                        <a:buNone/>
                        <a:tabLst/>
                        <a:defRPr/>
                      </a:pPr>
                      <a:r>
                        <a:rPr kumimoji="0" lang="en-NZ" sz="1600" b="0" i="0" u="none" strike="noStrike" kern="1200" cap="none" spc="0" normalizeH="0" baseline="0" noProof="0" dirty="0">
                          <a:ln>
                            <a:noFill/>
                          </a:ln>
                          <a:solidFill>
                            <a:srgbClr val="505050"/>
                          </a:solidFill>
                          <a:effectLst/>
                          <a:uLnTx/>
                          <a:uFillTx/>
                          <a:latin typeface="Segoe UI"/>
                          <a:ea typeface="+mn-ea"/>
                          <a:cs typeface="+mn-cs"/>
                        </a:rPr>
                        <a:t>Hours</a:t>
                      </a: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a:txBody>
                  <a:tcPr marL="0" marR="0" marT="0" marB="0" anchor="ctr">
                    <a:solidFill>
                      <a:srgbClr val="F2F2F2"/>
                    </a:solidFill>
                  </a:tcPr>
                </a:tc>
                <a:tc>
                  <a:txBody>
                    <a:bodyPr/>
                    <a:lstStyle/>
                    <a:p>
                      <a:pPr marL="0" marR="0" indent="0" algn="ctr" defTabSz="932742" rtl="0" eaLnBrk="1" fontAlgn="ctr" latinLnBrk="0" hangingPunct="1">
                        <a:lnSpc>
                          <a:spcPct val="100000"/>
                        </a:lnSpc>
                        <a:spcBef>
                          <a:spcPts val="0"/>
                        </a:spcBef>
                        <a:spcAft>
                          <a:spcPts val="0"/>
                        </a:spcAft>
                        <a:buClrTx/>
                        <a:buSzTx/>
                        <a:buFontTx/>
                        <a:buNone/>
                        <a:tabLst/>
                        <a:defRPr/>
                      </a:pPr>
                      <a:r>
                        <a:rPr kumimoji="0" lang="en-NZ" sz="1600" b="0" i="0" u="none" strike="noStrike" kern="1200" cap="none" spc="0" normalizeH="0" baseline="0" noProof="0" dirty="0">
                          <a:ln>
                            <a:noFill/>
                          </a:ln>
                          <a:solidFill>
                            <a:srgbClr val="505050"/>
                          </a:solidFill>
                          <a:effectLst/>
                          <a:uLnTx/>
                          <a:uFillTx/>
                          <a:latin typeface="+mn-lt"/>
                          <a:ea typeface="+mn-ea"/>
                          <a:cs typeface="+mn-cs"/>
                        </a:rPr>
                        <a:t>Hours</a:t>
                      </a:r>
                      <a:endParaRPr lang="en-US" sz="1600" b="0" i="0" kern="1200" dirty="0">
                        <a:solidFill>
                          <a:schemeClr val="dk1"/>
                        </a:solidFill>
                        <a:effectLst/>
                        <a:latin typeface="+mn-lt"/>
                        <a:ea typeface="+mn-ea"/>
                        <a:cs typeface="+mn-cs"/>
                      </a:endParaRPr>
                    </a:p>
                  </a:txBody>
                  <a:tcPr anchor="ctr">
                    <a:solidFill>
                      <a:srgbClr val="F2F2F2"/>
                    </a:solidFill>
                  </a:tcPr>
                </a:tc>
                <a:tc>
                  <a:txBody>
                    <a:bodyPr/>
                    <a:lstStyle/>
                    <a:p>
                      <a:pPr marL="0" marR="0" lvl="0" indent="0" algn="ctr" defTabSz="932742" rtl="0" eaLnBrk="1" fontAlgn="ctr" latinLnBrk="0" hangingPunct="1">
                        <a:lnSpc>
                          <a:spcPct val="100000"/>
                        </a:lnSpc>
                        <a:spcBef>
                          <a:spcPts val="0"/>
                        </a:spcBef>
                        <a:spcAft>
                          <a:spcPts val="0"/>
                        </a:spcAft>
                        <a:buClrTx/>
                        <a:buSzTx/>
                        <a:buFontTx/>
                        <a:buNone/>
                        <a:tabLst/>
                        <a:defRPr/>
                      </a:pPr>
                      <a:r>
                        <a:rPr kumimoji="0" lang="en-NZ" sz="1600" b="0" i="0" u="none" strike="noStrike" kern="1200" cap="none" spc="0" normalizeH="0" baseline="0" noProof="0" dirty="0">
                          <a:ln>
                            <a:noFill/>
                          </a:ln>
                          <a:solidFill>
                            <a:srgbClr val="505050"/>
                          </a:solidFill>
                          <a:effectLst/>
                          <a:uLnTx/>
                          <a:uFillTx/>
                          <a:latin typeface="Segoe UI"/>
                          <a:ea typeface="+mn-ea"/>
                          <a:cs typeface="+mn-cs"/>
                        </a:rPr>
                        <a:t>No</a:t>
                      </a: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a:txBody>
                  <a:tcPr marL="0" marR="0" marT="0" marB="0" anchor="ctr">
                    <a:solidFill>
                      <a:srgbClr val="F2F2F2"/>
                    </a:solidFill>
                  </a:tcPr>
                </a:tc>
                <a:tc>
                  <a:txBody>
                    <a:bodyPr/>
                    <a:lstStyle/>
                    <a:p>
                      <a:pPr marL="0" marR="0" indent="0" algn="ctr" defTabSz="932742" rtl="0" eaLnBrk="1" fontAlgn="ctr" latinLnBrk="0" hangingPunct="1">
                        <a:lnSpc>
                          <a:spcPct val="100000"/>
                        </a:lnSpc>
                        <a:spcBef>
                          <a:spcPts val="0"/>
                        </a:spcBef>
                        <a:spcAft>
                          <a:spcPts val="0"/>
                        </a:spcAft>
                        <a:buClrTx/>
                        <a:buSzTx/>
                        <a:buFontTx/>
                        <a:buNone/>
                        <a:tabLst/>
                        <a:defRPr/>
                      </a:pPr>
                      <a:r>
                        <a:rPr kumimoji="0" lang="en-NZ" sz="1600" b="0" i="0" u="none" strike="noStrike" kern="1200" cap="none" spc="0" normalizeH="0" baseline="0" noProof="0" dirty="0">
                          <a:ln>
                            <a:noFill/>
                          </a:ln>
                          <a:solidFill>
                            <a:srgbClr val="505050"/>
                          </a:solidFill>
                          <a:effectLst/>
                          <a:uLnTx/>
                          <a:uFillTx/>
                          <a:latin typeface="+mn-lt"/>
                          <a:ea typeface="+mn-ea"/>
                          <a:cs typeface="+mn-cs"/>
                        </a:rPr>
                        <a:t>16</a:t>
                      </a:r>
                      <a:endParaRPr lang="en-US" sz="1600" b="0" i="0" kern="1200" dirty="0">
                        <a:solidFill>
                          <a:schemeClr val="dk1"/>
                        </a:solidFill>
                        <a:effectLst/>
                        <a:latin typeface="+mn-lt"/>
                        <a:ea typeface="+mn-ea"/>
                        <a:cs typeface="+mn-cs"/>
                      </a:endParaRPr>
                    </a:p>
                  </a:txBody>
                  <a:tcPr marL="0" marR="0" marT="0" marB="0" anchor="ctr">
                    <a:solidFill>
                      <a:srgbClr val="F2F2F2"/>
                    </a:solidFill>
                  </a:tcPr>
                </a:tc>
                <a:tc>
                  <a:txBody>
                    <a:bodyPr/>
                    <a:lstStyle/>
                    <a:p>
                      <a:pPr marL="0" marR="0" lvl="0" indent="0" algn="ctr" defTabSz="932742" rtl="0" eaLnBrk="1" fontAlgn="ctr" latinLnBrk="0" hangingPunct="1">
                        <a:lnSpc>
                          <a:spcPct val="100000"/>
                        </a:lnSpc>
                        <a:spcBef>
                          <a:spcPts val="0"/>
                        </a:spcBef>
                        <a:spcAft>
                          <a:spcPts val="0"/>
                        </a:spcAft>
                        <a:buClrTx/>
                        <a:buSzTx/>
                        <a:buFontTx/>
                        <a:buNone/>
                        <a:tabLst/>
                        <a:defRPr/>
                      </a:pPr>
                      <a:r>
                        <a:rPr kumimoji="0" lang="en-NZ" sz="1600" b="0" i="0" u="none" strike="noStrike" kern="1200" cap="none" spc="0" normalizeH="0" baseline="0" noProof="0" dirty="0">
                          <a:ln>
                            <a:noFill/>
                          </a:ln>
                          <a:solidFill>
                            <a:srgbClr val="505050"/>
                          </a:solidFill>
                          <a:effectLst/>
                          <a:uLnTx/>
                          <a:uFillTx/>
                          <a:latin typeface="Segoe UI"/>
                          <a:ea typeface="+mn-ea"/>
                          <a:cs typeface="+mn-cs"/>
                        </a:rPr>
                        <a:t>2PB</a:t>
                      </a: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a:txBody>
                  <a:tcPr marL="0" marR="0" marT="0" marB="0" anchor="ctr">
                    <a:solidFill>
                      <a:srgbClr val="F2F2F2"/>
                    </a:solidFill>
                  </a:tcPr>
                </a:tc>
                <a:extLst>
                  <a:ext uri="{0D108BD9-81ED-4DB2-BD59-A6C34878D82A}">
                    <a16:rowId xmlns:a16="http://schemas.microsoft.com/office/drawing/2014/main" val="10002"/>
                  </a:ext>
                </a:extLst>
              </a:tr>
              <a:tr h="365125">
                <a:tc>
                  <a:txBody>
                    <a:bodyPr/>
                    <a:lstStyle/>
                    <a:p>
                      <a:r>
                        <a:rPr lang="en-US" sz="1800" dirty="0">
                          <a:latin typeface="+mn-lt"/>
                          <a:cs typeface="Segoe UI Light" panose="020B0502040204020203" pitchFamily="34" charset="0"/>
                        </a:rPr>
                        <a:t>Snowflake</a:t>
                      </a:r>
                    </a:p>
                  </a:txBody>
                  <a:tcPr>
                    <a:solidFill>
                      <a:srgbClr val="E6E6E6"/>
                    </a:solidFill>
                  </a:tcPr>
                </a:tc>
                <a:tc>
                  <a:txBody>
                    <a:bodyPr/>
                    <a:lstStyle/>
                    <a:p>
                      <a:pPr marL="0" marR="0" indent="0" algn="ctr" defTabSz="932742" rtl="0" eaLnBrk="1" fontAlgn="ctr" latinLnBrk="0" hangingPunct="1">
                        <a:lnSpc>
                          <a:spcPct val="100000"/>
                        </a:lnSpc>
                        <a:spcBef>
                          <a:spcPts val="0"/>
                        </a:spcBef>
                        <a:spcAft>
                          <a:spcPts val="0"/>
                        </a:spcAft>
                        <a:buClrTx/>
                        <a:buSzTx/>
                        <a:buFontTx/>
                        <a:buNone/>
                        <a:tabLst/>
                        <a:defRPr/>
                      </a:pPr>
                      <a:r>
                        <a:rPr lang="en-NZ" sz="1600" b="0" i="0" kern="1200" dirty="0">
                          <a:solidFill>
                            <a:schemeClr val="dk1"/>
                          </a:solidFill>
                          <a:effectLst/>
                          <a:latin typeface="+mn-lt"/>
                          <a:ea typeface="+mn-ea"/>
                          <a:cs typeface="+mn-cs"/>
                        </a:rPr>
                        <a:t>Minutes</a:t>
                      </a:r>
                      <a:endParaRPr lang="en-US" sz="1600" b="0" i="0" kern="1200" dirty="0">
                        <a:solidFill>
                          <a:schemeClr val="dk1"/>
                        </a:solidFill>
                        <a:effectLst/>
                        <a:latin typeface="+mn-lt"/>
                        <a:ea typeface="+mn-ea"/>
                        <a:cs typeface="+mn-cs"/>
                      </a:endParaRPr>
                    </a:p>
                  </a:txBody>
                  <a:tcPr anchor="ctr">
                    <a:solidFill>
                      <a:srgbClr val="E6E6E6"/>
                    </a:solidFill>
                  </a:tcPr>
                </a:tc>
                <a:tc>
                  <a:txBody>
                    <a:bodyPr/>
                    <a:lstStyle/>
                    <a:p>
                      <a:pPr marL="0" marR="0" lvl="0" indent="0" algn="ctr" defTabSz="932742" rtl="0" eaLnBrk="1" fontAlgn="ctr" latinLnBrk="0" hangingPunct="1">
                        <a:lnSpc>
                          <a:spcPct val="100000"/>
                        </a:lnSpc>
                        <a:spcBef>
                          <a:spcPts val="0"/>
                        </a:spcBef>
                        <a:spcAft>
                          <a:spcPts val="0"/>
                        </a:spcAft>
                        <a:buClrTx/>
                        <a:buSzTx/>
                        <a:buFontTx/>
                        <a:buNone/>
                        <a:tabLst/>
                        <a:defRPr/>
                      </a:pPr>
                      <a:r>
                        <a:rPr lang="en-NZ" sz="1600" b="0" i="0" kern="1200" dirty="0">
                          <a:solidFill>
                            <a:schemeClr val="dk1"/>
                          </a:solidFill>
                          <a:effectLst/>
                          <a:latin typeface="+mn-lt"/>
                          <a:ea typeface="+mn-ea"/>
                          <a:cs typeface="+mn-cs"/>
                        </a:rPr>
                        <a:t>Seconds</a:t>
                      </a:r>
                      <a:endParaRPr kumimoji="0" lang="en-US" sz="1600" b="0" i="0" u="none" strike="noStrike" kern="1200" cap="none" spc="0" normalizeH="0" baseline="0" noProof="0" dirty="0">
                        <a:ln>
                          <a:noFill/>
                        </a:ln>
                        <a:solidFill>
                          <a:srgbClr val="505050"/>
                        </a:solidFill>
                        <a:effectLst/>
                        <a:uLnTx/>
                        <a:uFillTx/>
                        <a:latin typeface="+mn-lt"/>
                        <a:ea typeface="+mn-ea"/>
                        <a:cs typeface="+mn-cs"/>
                      </a:endParaRPr>
                    </a:p>
                  </a:txBody>
                  <a:tcPr anchor="ctr">
                    <a:solidFill>
                      <a:srgbClr val="E6E6E6"/>
                    </a:solidFill>
                  </a:tcPr>
                </a:tc>
                <a:tc>
                  <a:txBody>
                    <a:bodyPr/>
                    <a:lstStyle/>
                    <a:p>
                      <a:pPr marL="0" marR="0" indent="0" algn="ctr" defTabSz="932742" rtl="0" eaLnBrk="1" fontAlgn="ctr" latinLnBrk="0" hangingPunct="1">
                        <a:lnSpc>
                          <a:spcPct val="100000"/>
                        </a:lnSpc>
                        <a:spcBef>
                          <a:spcPts val="0"/>
                        </a:spcBef>
                        <a:spcAft>
                          <a:spcPts val="0"/>
                        </a:spcAft>
                        <a:buClrTx/>
                        <a:buSzTx/>
                        <a:buFontTx/>
                        <a:buNone/>
                        <a:tabLst/>
                        <a:defRPr/>
                      </a:pPr>
                      <a:r>
                        <a:rPr lang="en-NZ" sz="1600" b="0" i="0" kern="1200" dirty="0">
                          <a:solidFill>
                            <a:schemeClr val="dk1"/>
                          </a:solidFill>
                          <a:effectLst/>
                          <a:latin typeface="+mn-lt"/>
                          <a:ea typeface="+mn-ea"/>
                          <a:cs typeface="+mn-cs"/>
                        </a:rPr>
                        <a:t>0</a:t>
                      </a:r>
                      <a:endParaRPr lang="en-US" sz="1600" b="0" i="0" kern="1200" dirty="0">
                        <a:solidFill>
                          <a:schemeClr val="dk1"/>
                        </a:solidFill>
                        <a:effectLst/>
                        <a:latin typeface="+mn-lt"/>
                        <a:ea typeface="+mn-ea"/>
                        <a:cs typeface="+mn-cs"/>
                      </a:endParaRPr>
                    </a:p>
                  </a:txBody>
                  <a:tcPr marL="0" marR="0" marT="0" marB="0" anchor="ctr">
                    <a:solidFill>
                      <a:srgbClr val="E6E6E6"/>
                    </a:solidFill>
                  </a:tcPr>
                </a:tc>
                <a:tc>
                  <a:txBody>
                    <a:bodyPr/>
                    <a:lstStyle/>
                    <a:p>
                      <a:pPr marL="0" marR="0" lvl="0" indent="0" algn="ctr" defTabSz="932742" rtl="0" eaLnBrk="1" fontAlgn="ctr" latinLnBrk="0" hangingPunct="1">
                        <a:lnSpc>
                          <a:spcPct val="100000"/>
                        </a:lnSpc>
                        <a:spcBef>
                          <a:spcPts val="0"/>
                        </a:spcBef>
                        <a:spcAft>
                          <a:spcPts val="0"/>
                        </a:spcAft>
                        <a:buClrTx/>
                        <a:buSzTx/>
                        <a:buFontTx/>
                        <a:buNone/>
                        <a:tabLst/>
                        <a:defRPr/>
                      </a:pPr>
                      <a:r>
                        <a:rPr kumimoji="0" lang="en-NZ" sz="1600" b="0" i="0" u="none" strike="noStrike" kern="1200" cap="none" spc="0" normalizeH="0" baseline="0" noProof="0" dirty="0">
                          <a:ln>
                            <a:noFill/>
                          </a:ln>
                          <a:solidFill>
                            <a:srgbClr val="505050"/>
                          </a:solidFill>
                          <a:effectLst/>
                          <a:uLnTx/>
                          <a:uFillTx/>
                          <a:latin typeface="+mn-lt"/>
                          <a:ea typeface="+mn-ea"/>
                          <a:cs typeface="+mn-cs"/>
                        </a:rPr>
                        <a:t>Yes</a:t>
                      </a: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a:txBody>
                  <a:tcPr anchor="ctr">
                    <a:solidFill>
                      <a:srgbClr val="E6E6E6"/>
                    </a:solidFill>
                  </a:tcPr>
                </a:tc>
                <a:tc>
                  <a:txBody>
                    <a:bodyPr/>
                    <a:lstStyle/>
                    <a:p>
                      <a:pPr marL="0" marR="0" lvl="0" indent="0" algn="ctr" defTabSz="932742" rtl="0" eaLnBrk="1" fontAlgn="ctr" latinLnBrk="0" hangingPunct="1">
                        <a:lnSpc>
                          <a:spcPct val="100000"/>
                        </a:lnSpc>
                        <a:spcBef>
                          <a:spcPts val="0"/>
                        </a:spcBef>
                        <a:spcAft>
                          <a:spcPts val="0"/>
                        </a:spcAft>
                        <a:buClrTx/>
                        <a:buSzTx/>
                        <a:buFontTx/>
                        <a:buNone/>
                        <a:tabLst/>
                        <a:defRPr/>
                      </a:pPr>
                      <a:r>
                        <a:rPr kumimoji="0" lang="en-NZ" sz="1600" b="0" i="0" u="none" strike="noStrike" kern="1200" cap="none" spc="0" normalizeH="0" baseline="0" noProof="0" dirty="0">
                          <a:ln>
                            <a:noFill/>
                          </a:ln>
                          <a:solidFill>
                            <a:srgbClr val="505050"/>
                          </a:solidFill>
                          <a:effectLst/>
                          <a:uLnTx/>
                          <a:uFillTx/>
                          <a:latin typeface="Segoe UI"/>
                          <a:ea typeface="+mn-ea"/>
                          <a:cs typeface="+mn-cs"/>
                        </a:rPr>
                        <a:t>Configurable</a:t>
                      </a: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a:txBody>
                  <a:tcPr anchor="ctr">
                    <a:solidFill>
                      <a:srgbClr val="E6E6E6"/>
                    </a:solidFill>
                  </a:tcPr>
                </a:tc>
                <a:tc>
                  <a:txBody>
                    <a:bodyPr/>
                    <a:lstStyle/>
                    <a:p>
                      <a:pPr marL="0" marR="0" lvl="0" indent="0" algn="ctr" defTabSz="932742" rtl="0" eaLnBrk="1" fontAlgn="ctr" latinLnBrk="0" hangingPunct="1">
                        <a:lnSpc>
                          <a:spcPct val="100000"/>
                        </a:lnSpc>
                        <a:spcBef>
                          <a:spcPts val="0"/>
                        </a:spcBef>
                        <a:spcAft>
                          <a:spcPts val="0"/>
                        </a:spcAft>
                        <a:buClrTx/>
                        <a:buSzTx/>
                        <a:buFontTx/>
                        <a:buNone/>
                        <a:tabLst/>
                        <a:defRPr/>
                      </a:pPr>
                      <a:r>
                        <a:rPr kumimoji="0" lang="en-NZ" sz="1600" b="0" i="0" u="none" strike="noStrike" kern="1200" cap="none" spc="0" normalizeH="0" baseline="0" noProof="0" dirty="0">
                          <a:ln>
                            <a:noFill/>
                          </a:ln>
                          <a:solidFill>
                            <a:srgbClr val="505050"/>
                          </a:solidFill>
                          <a:effectLst/>
                          <a:uLnTx/>
                          <a:uFillTx/>
                          <a:latin typeface="Segoe UI"/>
                          <a:ea typeface="+mn-ea"/>
                          <a:cs typeface="+mn-cs"/>
                        </a:rPr>
                        <a:t>&gt;1PB</a:t>
                      </a: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a:txBody>
                  <a:tcPr marL="0" marR="0" marT="0" marB="0" anchor="ctr">
                    <a:solidFill>
                      <a:srgbClr val="E6E6E6"/>
                    </a:solidFill>
                  </a:tcPr>
                </a:tc>
                <a:extLst>
                  <a:ext uri="{0D108BD9-81ED-4DB2-BD59-A6C34878D82A}">
                    <a16:rowId xmlns:a16="http://schemas.microsoft.com/office/drawing/2014/main" val="10003"/>
                  </a:ext>
                </a:extLst>
              </a:tr>
              <a:tr h="401839">
                <a:tc>
                  <a:txBody>
                    <a:bodyPr/>
                    <a:lstStyle/>
                    <a:p>
                      <a:pPr marL="0" marR="0" indent="0" algn="l" defTabSz="1219170" rtl="0" eaLnBrk="1" fontAlgn="auto" latinLnBrk="0" hangingPunct="1">
                        <a:lnSpc>
                          <a:spcPct val="100000"/>
                        </a:lnSpc>
                        <a:spcBef>
                          <a:spcPts val="0"/>
                        </a:spcBef>
                        <a:spcAft>
                          <a:spcPts val="0"/>
                        </a:spcAft>
                        <a:buClrTx/>
                        <a:buSzTx/>
                        <a:buFontTx/>
                        <a:buNone/>
                        <a:tabLst/>
                        <a:defRPr/>
                      </a:pPr>
                      <a:r>
                        <a:rPr lang="en-US" sz="1800" dirty="0">
                          <a:latin typeface="+mn-lt"/>
                          <a:cs typeface="Segoe UI Light" panose="020B0502040204020203" pitchFamily="34" charset="0"/>
                        </a:rPr>
                        <a:t>IBM Db2</a:t>
                      </a:r>
                    </a:p>
                  </a:txBody>
                  <a:tcPr>
                    <a:solidFill>
                      <a:srgbClr val="F2F2F2"/>
                    </a:solidFill>
                  </a:tcPr>
                </a:tc>
                <a:tc>
                  <a:txBody>
                    <a:bodyPr/>
                    <a:lstStyle/>
                    <a:p>
                      <a:pPr marL="0" marR="0" indent="0" algn="ctr" defTabSz="932742" rtl="0" eaLnBrk="1" fontAlgn="ctr" latinLnBrk="0" hangingPunct="1">
                        <a:lnSpc>
                          <a:spcPct val="100000"/>
                        </a:lnSpc>
                        <a:spcBef>
                          <a:spcPts val="0"/>
                        </a:spcBef>
                        <a:spcAft>
                          <a:spcPts val="0"/>
                        </a:spcAft>
                        <a:buClrTx/>
                        <a:buSzTx/>
                        <a:buFontTx/>
                        <a:buNone/>
                        <a:tabLst/>
                        <a:defRPr/>
                      </a:pPr>
                      <a:r>
                        <a:rPr lang="en-US" sz="1600" b="0" i="0" kern="1200" dirty="0">
                          <a:solidFill>
                            <a:schemeClr val="dk1"/>
                          </a:solidFill>
                          <a:effectLst/>
                          <a:latin typeface="+mn-lt"/>
                          <a:ea typeface="+mn-ea"/>
                          <a:cs typeface="+mn-cs"/>
                        </a:rPr>
                        <a:t>Days</a:t>
                      </a:r>
                    </a:p>
                  </a:txBody>
                  <a:tcPr anchor="ctr">
                    <a:solidFill>
                      <a:srgbClr val="F2F2F2"/>
                    </a:solidFill>
                  </a:tcPr>
                </a:tc>
                <a:tc>
                  <a:txBody>
                    <a:bodyPr/>
                    <a:lstStyle/>
                    <a:p>
                      <a:pPr marL="0" marR="0" indent="0" algn="ctr" defTabSz="932742" rtl="0" eaLnBrk="1" fontAlgn="ctr" latinLnBrk="0" hangingPunct="1">
                        <a:lnSpc>
                          <a:spcPct val="100000"/>
                        </a:lnSpc>
                        <a:spcBef>
                          <a:spcPts val="0"/>
                        </a:spcBef>
                        <a:spcAft>
                          <a:spcPts val="0"/>
                        </a:spcAft>
                        <a:buClrTx/>
                        <a:buSzTx/>
                        <a:buFontTx/>
                        <a:buNone/>
                        <a:tabLst/>
                        <a:defRPr/>
                      </a:pPr>
                      <a:r>
                        <a:rPr kumimoji="0" lang="en-NZ" sz="1600" b="0" i="0" u="none" strike="noStrike" kern="1200" cap="none" spc="0" normalizeH="0" baseline="0" noProof="0" dirty="0">
                          <a:ln>
                            <a:noFill/>
                          </a:ln>
                          <a:solidFill>
                            <a:srgbClr val="505050"/>
                          </a:solidFill>
                          <a:effectLst/>
                          <a:uLnTx/>
                          <a:uFillTx/>
                          <a:latin typeface="+mn-lt"/>
                          <a:ea typeface="+mn-ea"/>
                          <a:cs typeface="+mn-cs"/>
                        </a:rPr>
                        <a:t>Hours</a:t>
                      </a:r>
                      <a:endParaRPr lang="en-US" sz="1600" b="0" i="0" kern="1200" dirty="0">
                        <a:solidFill>
                          <a:schemeClr val="dk1"/>
                        </a:solidFill>
                        <a:effectLst/>
                        <a:latin typeface="+mn-lt"/>
                        <a:ea typeface="+mn-ea"/>
                        <a:cs typeface="+mn-cs"/>
                      </a:endParaRPr>
                    </a:p>
                  </a:txBody>
                  <a:tcPr anchor="ctr">
                    <a:solidFill>
                      <a:srgbClr val="F2F2F2"/>
                    </a:solidFill>
                  </a:tcPr>
                </a:tc>
                <a:tc>
                  <a:txBody>
                    <a:bodyPr/>
                    <a:lstStyle/>
                    <a:p>
                      <a:pPr marL="0" marR="0" indent="0" algn="ctr" defTabSz="932742" rtl="0" eaLnBrk="1" fontAlgn="ctr" latinLnBrk="0" hangingPunct="1">
                        <a:lnSpc>
                          <a:spcPct val="100000"/>
                        </a:lnSpc>
                        <a:spcBef>
                          <a:spcPts val="0"/>
                        </a:spcBef>
                        <a:spcAft>
                          <a:spcPts val="0"/>
                        </a:spcAft>
                        <a:buClrTx/>
                        <a:buSzTx/>
                        <a:buFontTx/>
                        <a:buNone/>
                        <a:tabLst/>
                        <a:defRPr/>
                      </a:pPr>
                      <a:r>
                        <a:rPr lang="en-NZ" sz="1600" b="0" i="0" kern="1200" dirty="0">
                          <a:solidFill>
                            <a:schemeClr val="dk1"/>
                          </a:solidFill>
                          <a:effectLst/>
                          <a:latin typeface="+mn-lt"/>
                          <a:ea typeface="+mn-ea"/>
                          <a:cs typeface="+mn-cs"/>
                        </a:rPr>
                        <a:t>Minutes</a:t>
                      </a:r>
                      <a:endParaRPr lang="en-US" sz="1600" b="0" i="0" kern="1200" dirty="0">
                        <a:solidFill>
                          <a:schemeClr val="dk1"/>
                        </a:solidFill>
                        <a:effectLst/>
                        <a:latin typeface="+mn-lt"/>
                        <a:ea typeface="+mn-ea"/>
                        <a:cs typeface="+mn-cs"/>
                      </a:endParaRPr>
                    </a:p>
                  </a:txBody>
                  <a:tcPr marL="0" marR="0" marT="0" marB="0" anchor="ctr">
                    <a:solidFill>
                      <a:srgbClr val="F2F2F2"/>
                    </a:solidFill>
                  </a:tcPr>
                </a:tc>
                <a:tc>
                  <a:txBody>
                    <a:bodyPr/>
                    <a:lstStyle/>
                    <a:p>
                      <a:pPr marL="0" marR="0" lvl="0" indent="0" algn="ctr" defTabSz="932742" rtl="0" eaLnBrk="1" fontAlgn="ctr" latinLnBrk="0" hangingPunct="1">
                        <a:lnSpc>
                          <a:spcPct val="100000"/>
                        </a:lnSpc>
                        <a:spcBef>
                          <a:spcPts val="0"/>
                        </a:spcBef>
                        <a:spcAft>
                          <a:spcPts val="0"/>
                        </a:spcAft>
                        <a:buClrTx/>
                        <a:buSzTx/>
                        <a:buFontTx/>
                        <a:buNone/>
                        <a:tabLst/>
                        <a:defRPr/>
                      </a:pPr>
                      <a:r>
                        <a:rPr kumimoji="0" lang="en-NZ" sz="1600" b="0" i="0" u="none" strike="noStrike" kern="1200" cap="none" spc="0" normalizeH="0" baseline="0" noProof="0" dirty="0">
                          <a:ln>
                            <a:noFill/>
                          </a:ln>
                          <a:solidFill>
                            <a:srgbClr val="505050"/>
                          </a:solidFill>
                          <a:effectLst/>
                          <a:uLnTx/>
                          <a:uFillTx/>
                          <a:latin typeface="+mn-lt"/>
                          <a:ea typeface="+mn-ea"/>
                          <a:cs typeface="+mn-cs"/>
                        </a:rPr>
                        <a:t>No</a:t>
                      </a:r>
                      <a:endParaRPr lang="en-US" sz="1600" b="0" i="0" kern="1200" dirty="0">
                        <a:solidFill>
                          <a:schemeClr val="dk1"/>
                        </a:solidFill>
                        <a:effectLst/>
                        <a:latin typeface="+mn-lt"/>
                        <a:ea typeface="+mn-ea"/>
                        <a:cs typeface="+mn-cs"/>
                      </a:endParaRPr>
                    </a:p>
                  </a:txBody>
                  <a:tcPr anchor="ctr">
                    <a:solidFill>
                      <a:srgbClr val="F2F2F2"/>
                    </a:solidFill>
                  </a:tcPr>
                </a:tc>
                <a:tc>
                  <a:txBody>
                    <a:bodyPr/>
                    <a:lstStyle/>
                    <a:p>
                      <a:pPr marL="0" marR="0" lvl="0" indent="0" algn="ctr" defTabSz="932742" rtl="0" eaLnBrk="1" fontAlgn="ctr" latinLnBrk="0" hangingPunct="1">
                        <a:lnSpc>
                          <a:spcPct val="100000"/>
                        </a:lnSpc>
                        <a:spcBef>
                          <a:spcPts val="0"/>
                        </a:spcBef>
                        <a:spcAft>
                          <a:spcPts val="0"/>
                        </a:spcAft>
                        <a:buClrTx/>
                        <a:buSzTx/>
                        <a:buFontTx/>
                        <a:buNone/>
                        <a:tabLst/>
                        <a:defRPr/>
                      </a:pPr>
                      <a:r>
                        <a:rPr lang="en-NZ" sz="1600" b="0" i="0" kern="1200" dirty="0">
                          <a:solidFill>
                            <a:schemeClr val="dk1"/>
                          </a:solidFill>
                          <a:effectLst/>
                          <a:latin typeface="+mn-lt"/>
                          <a:ea typeface="+mn-ea"/>
                          <a:cs typeface="+mn-cs"/>
                        </a:rPr>
                        <a:t>1</a:t>
                      </a:r>
                      <a:endParaRPr lang="en-US" sz="1600" b="0" i="0" kern="1200" dirty="0">
                        <a:solidFill>
                          <a:schemeClr val="dk1"/>
                        </a:solidFill>
                        <a:effectLst/>
                        <a:latin typeface="+mn-lt"/>
                        <a:ea typeface="+mn-ea"/>
                        <a:cs typeface="+mn-cs"/>
                      </a:endParaRPr>
                    </a:p>
                  </a:txBody>
                  <a:tcPr anchor="ctr">
                    <a:solidFill>
                      <a:srgbClr val="F2F2F2"/>
                    </a:solidFill>
                  </a:tcPr>
                </a:tc>
                <a:tc>
                  <a:txBody>
                    <a:bodyPr/>
                    <a:lstStyle/>
                    <a:p>
                      <a:pPr marL="0" marR="0" lvl="0" indent="0" algn="ctr" defTabSz="932742" rtl="0" eaLnBrk="1" fontAlgn="ctr" latinLnBrk="0" hangingPunct="1">
                        <a:lnSpc>
                          <a:spcPct val="100000"/>
                        </a:lnSpc>
                        <a:spcBef>
                          <a:spcPts val="0"/>
                        </a:spcBef>
                        <a:spcAft>
                          <a:spcPts val="0"/>
                        </a:spcAft>
                        <a:buClrTx/>
                        <a:buSzTx/>
                        <a:buFontTx/>
                        <a:buNone/>
                        <a:tabLst/>
                        <a:defRPr/>
                      </a:pPr>
                      <a:r>
                        <a:rPr lang="en-NZ" sz="1600" b="0" i="0" kern="1200" dirty="0">
                          <a:solidFill>
                            <a:schemeClr val="dk1"/>
                          </a:solidFill>
                          <a:effectLst/>
                          <a:latin typeface="+mn-lt"/>
                          <a:ea typeface="+mn-ea"/>
                          <a:cs typeface="+mn-cs"/>
                        </a:rPr>
                        <a:t>5TB</a:t>
                      </a:r>
                      <a:endParaRPr lang="en-US" sz="1600" b="0" i="0" kern="1200" dirty="0">
                        <a:solidFill>
                          <a:schemeClr val="dk1"/>
                        </a:solidFill>
                        <a:effectLst/>
                        <a:latin typeface="+mn-lt"/>
                        <a:ea typeface="+mn-ea"/>
                        <a:cs typeface="+mn-cs"/>
                      </a:endParaRPr>
                    </a:p>
                  </a:txBody>
                  <a:tcPr marL="0" marR="0" marT="0" marB="0" anchor="ctr">
                    <a:solidFill>
                      <a:srgbClr val="F2F2F2"/>
                    </a:solidFill>
                  </a:tcPr>
                </a:tc>
                <a:extLst>
                  <a:ext uri="{0D108BD9-81ED-4DB2-BD59-A6C34878D82A}">
                    <a16:rowId xmlns:a16="http://schemas.microsoft.com/office/drawing/2014/main" val="215993792"/>
                  </a:ext>
                </a:extLst>
              </a:tr>
              <a:tr h="401839">
                <a:tc>
                  <a:txBody>
                    <a:bodyPr/>
                    <a:lstStyle/>
                    <a:p>
                      <a:pPr marL="0" marR="0" indent="0" algn="l" defTabSz="1219170" rtl="0" eaLnBrk="1" fontAlgn="auto" latinLnBrk="0" hangingPunct="1">
                        <a:lnSpc>
                          <a:spcPct val="100000"/>
                        </a:lnSpc>
                        <a:spcBef>
                          <a:spcPts val="0"/>
                        </a:spcBef>
                        <a:spcAft>
                          <a:spcPts val="0"/>
                        </a:spcAft>
                        <a:buClrTx/>
                        <a:buSzTx/>
                        <a:buFontTx/>
                        <a:buNone/>
                        <a:tabLst/>
                        <a:defRPr/>
                      </a:pPr>
                      <a:r>
                        <a:rPr lang="en-US" sz="1800" dirty="0">
                          <a:latin typeface="+mn-lt"/>
                          <a:cs typeface="Segoe UI Light" panose="020B0502040204020203" pitchFamily="34" charset="0"/>
                        </a:rPr>
                        <a:t>HANA</a:t>
                      </a:r>
                    </a:p>
                  </a:txBody>
                  <a:tcPr>
                    <a:solidFill>
                      <a:srgbClr val="E6E6E6"/>
                    </a:solidFill>
                  </a:tcPr>
                </a:tc>
                <a:tc>
                  <a:txBody>
                    <a:bodyPr/>
                    <a:lstStyle/>
                    <a:p>
                      <a:pPr marL="0" marR="0" lvl="0" indent="0" algn="ctr" defTabSz="932742" rtl="0" eaLnBrk="1" fontAlgn="ctr" latinLnBrk="0" hangingPunct="1">
                        <a:lnSpc>
                          <a:spcPct val="100000"/>
                        </a:lnSpc>
                        <a:spcBef>
                          <a:spcPts val="0"/>
                        </a:spcBef>
                        <a:spcAft>
                          <a:spcPts val="0"/>
                        </a:spcAft>
                        <a:buClrTx/>
                        <a:buSzTx/>
                        <a:buFontTx/>
                        <a:buNone/>
                        <a:tabLst/>
                        <a:defRPr/>
                      </a:pPr>
                      <a:r>
                        <a:rPr kumimoji="0" lang="en-NZ" sz="1600" b="0" i="0" u="none" strike="noStrike" kern="1200" cap="none" spc="0" normalizeH="0" baseline="0" noProof="0" dirty="0">
                          <a:ln>
                            <a:noFill/>
                          </a:ln>
                          <a:solidFill>
                            <a:srgbClr val="505050"/>
                          </a:solidFill>
                          <a:effectLst/>
                          <a:uLnTx/>
                          <a:uFillTx/>
                          <a:latin typeface="+mn-lt"/>
                          <a:ea typeface="+mn-ea"/>
                          <a:cs typeface="+mn-cs"/>
                        </a:rPr>
                        <a:t>Days</a:t>
                      </a:r>
                      <a:endParaRPr kumimoji="0" lang="en-US" sz="1600" b="0" i="0" u="none" strike="noStrike" kern="1200" cap="none" spc="0" normalizeH="0" baseline="0" noProof="0" dirty="0">
                        <a:ln>
                          <a:noFill/>
                        </a:ln>
                        <a:solidFill>
                          <a:srgbClr val="505050"/>
                        </a:solidFill>
                        <a:effectLst/>
                        <a:uLnTx/>
                        <a:uFillTx/>
                        <a:latin typeface="+mn-lt"/>
                        <a:ea typeface="+mn-ea"/>
                        <a:cs typeface="+mn-cs"/>
                      </a:endParaRPr>
                    </a:p>
                  </a:txBody>
                  <a:tcPr anchor="ctr">
                    <a:solidFill>
                      <a:srgbClr val="E6E6E6"/>
                    </a:solidFill>
                  </a:tcPr>
                </a:tc>
                <a:tc>
                  <a:txBody>
                    <a:bodyPr/>
                    <a:lstStyle/>
                    <a:p>
                      <a:pPr marL="0" marR="0" lvl="0" indent="0" algn="ctr" defTabSz="932742" rtl="0" eaLnBrk="1" fontAlgn="ctr" latinLnBrk="0" hangingPunct="1">
                        <a:lnSpc>
                          <a:spcPct val="100000"/>
                        </a:lnSpc>
                        <a:spcBef>
                          <a:spcPts val="0"/>
                        </a:spcBef>
                        <a:spcAft>
                          <a:spcPts val="0"/>
                        </a:spcAft>
                        <a:buClrTx/>
                        <a:buSzTx/>
                        <a:buFontTx/>
                        <a:buNone/>
                        <a:tabLst/>
                        <a:defRPr/>
                      </a:pPr>
                      <a:r>
                        <a:rPr kumimoji="0" lang="en-NZ" sz="1600" b="0" i="0" u="none" strike="noStrike" kern="1200" cap="none" spc="0" normalizeH="0" baseline="0" noProof="0" dirty="0">
                          <a:ln>
                            <a:noFill/>
                          </a:ln>
                          <a:solidFill>
                            <a:srgbClr val="505050"/>
                          </a:solidFill>
                          <a:effectLst/>
                          <a:uLnTx/>
                          <a:uFillTx/>
                          <a:latin typeface="+mn-lt"/>
                          <a:ea typeface="+mn-ea"/>
                          <a:cs typeface="+mn-cs"/>
                        </a:rPr>
                        <a:t>Hours</a:t>
                      </a: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a:txBody>
                  <a:tcPr anchor="ctr">
                    <a:solidFill>
                      <a:srgbClr val="E6E6E6"/>
                    </a:solidFill>
                  </a:tcPr>
                </a:tc>
                <a:tc>
                  <a:txBody>
                    <a:bodyPr/>
                    <a:lstStyle/>
                    <a:p>
                      <a:pPr marL="0" marR="0" indent="0" algn="ctr" defTabSz="932742" rtl="0" eaLnBrk="1" fontAlgn="ctr" latinLnBrk="0" hangingPunct="1">
                        <a:lnSpc>
                          <a:spcPct val="100000"/>
                        </a:lnSpc>
                        <a:spcBef>
                          <a:spcPts val="0"/>
                        </a:spcBef>
                        <a:spcAft>
                          <a:spcPts val="0"/>
                        </a:spcAft>
                        <a:buClrTx/>
                        <a:buSzTx/>
                        <a:buFontTx/>
                        <a:buNone/>
                        <a:tabLst/>
                        <a:defRPr/>
                      </a:pPr>
                      <a:r>
                        <a:rPr lang="en-NZ" sz="1600" b="0" i="0" kern="1200" dirty="0">
                          <a:solidFill>
                            <a:schemeClr val="dk1"/>
                          </a:solidFill>
                          <a:effectLst/>
                          <a:latin typeface="+mn-lt"/>
                          <a:ea typeface="+mn-ea"/>
                          <a:cs typeface="+mn-cs"/>
                        </a:rPr>
                        <a:t>Seconds</a:t>
                      </a:r>
                      <a:endParaRPr lang="en-US" sz="1600" b="0" i="0" kern="1200" dirty="0">
                        <a:solidFill>
                          <a:schemeClr val="dk1"/>
                        </a:solidFill>
                        <a:effectLst/>
                        <a:latin typeface="+mn-lt"/>
                        <a:ea typeface="+mn-ea"/>
                        <a:cs typeface="+mn-cs"/>
                      </a:endParaRPr>
                    </a:p>
                  </a:txBody>
                  <a:tcPr marL="0" marR="0" marT="0" marB="0" anchor="ctr">
                    <a:solidFill>
                      <a:srgbClr val="E6E6E6"/>
                    </a:solidFill>
                  </a:tcPr>
                </a:tc>
                <a:tc>
                  <a:txBody>
                    <a:bodyPr/>
                    <a:lstStyle/>
                    <a:p>
                      <a:pPr marL="0" marR="0" lvl="0" indent="0" algn="ctr" defTabSz="932742" rtl="0" eaLnBrk="1" fontAlgn="ctr" latinLnBrk="0" hangingPunct="1">
                        <a:lnSpc>
                          <a:spcPct val="100000"/>
                        </a:lnSpc>
                        <a:spcBef>
                          <a:spcPts val="0"/>
                        </a:spcBef>
                        <a:spcAft>
                          <a:spcPts val="0"/>
                        </a:spcAft>
                        <a:buClrTx/>
                        <a:buSzTx/>
                        <a:buFontTx/>
                        <a:buNone/>
                        <a:tabLst/>
                        <a:defRPr/>
                      </a:pPr>
                      <a:r>
                        <a:rPr kumimoji="0" lang="en-NZ" sz="1600" b="0" i="0" u="none" strike="noStrike" kern="1200" cap="none" spc="0" normalizeH="0" baseline="0" noProof="0" dirty="0">
                          <a:ln>
                            <a:noFill/>
                          </a:ln>
                          <a:solidFill>
                            <a:srgbClr val="505050"/>
                          </a:solidFill>
                          <a:effectLst/>
                          <a:uLnTx/>
                          <a:uFillTx/>
                          <a:latin typeface="+mn-lt"/>
                          <a:ea typeface="+mn-ea"/>
                          <a:cs typeface="+mn-cs"/>
                        </a:rPr>
                        <a:t>No</a:t>
                      </a: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a:txBody>
                  <a:tcPr anchor="ctr">
                    <a:solidFill>
                      <a:srgbClr val="E6E6E6"/>
                    </a:solidFill>
                  </a:tcPr>
                </a:tc>
                <a:tc>
                  <a:txBody>
                    <a:bodyPr/>
                    <a:lstStyle/>
                    <a:p>
                      <a:pPr marL="0" marR="0" lvl="0" indent="0" algn="ctr" defTabSz="932742" rtl="0" eaLnBrk="1" fontAlgn="ctr" latinLnBrk="0" hangingPunct="1">
                        <a:lnSpc>
                          <a:spcPct val="100000"/>
                        </a:lnSpc>
                        <a:spcBef>
                          <a:spcPts val="0"/>
                        </a:spcBef>
                        <a:spcAft>
                          <a:spcPts val="0"/>
                        </a:spcAft>
                        <a:buClrTx/>
                        <a:buSzTx/>
                        <a:buFontTx/>
                        <a:buNone/>
                        <a:tabLst/>
                        <a:defRPr/>
                      </a:pPr>
                      <a:r>
                        <a:rPr kumimoji="0" lang="en-NZ" sz="1600" b="0" i="0" u="none" strike="noStrike" kern="1200" cap="none" spc="0" normalizeH="0" baseline="0" noProof="0" dirty="0">
                          <a:ln>
                            <a:noFill/>
                          </a:ln>
                          <a:solidFill>
                            <a:srgbClr val="505050"/>
                          </a:solidFill>
                          <a:effectLst/>
                          <a:uLnTx/>
                          <a:uFillTx/>
                          <a:latin typeface="Segoe UI"/>
                          <a:ea typeface="+mn-ea"/>
                          <a:cs typeface="+mn-cs"/>
                        </a:rPr>
                        <a:t>5</a:t>
                      </a: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a:txBody>
                  <a:tcPr anchor="ctr">
                    <a:solidFill>
                      <a:srgbClr val="E6E6E6"/>
                    </a:solidFill>
                  </a:tcPr>
                </a:tc>
                <a:tc>
                  <a:txBody>
                    <a:bodyPr/>
                    <a:lstStyle/>
                    <a:p>
                      <a:pPr marL="0" marR="0" lvl="0" indent="0" algn="ctr" defTabSz="932742" rtl="0" eaLnBrk="1" fontAlgn="ctr" latinLnBrk="0" hangingPunct="1">
                        <a:lnSpc>
                          <a:spcPct val="100000"/>
                        </a:lnSpc>
                        <a:spcBef>
                          <a:spcPts val="0"/>
                        </a:spcBef>
                        <a:spcAft>
                          <a:spcPts val="0"/>
                        </a:spcAft>
                        <a:buClrTx/>
                        <a:buSzTx/>
                        <a:buFontTx/>
                        <a:buNone/>
                        <a:tabLst/>
                        <a:defRPr/>
                      </a:pPr>
                      <a:r>
                        <a:rPr kumimoji="0" lang="en-NZ" sz="1600" b="0" i="0" u="none" strike="noStrike" kern="1200" cap="none" spc="0" normalizeH="0" baseline="0" noProof="0" dirty="0">
                          <a:ln>
                            <a:noFill/>
                          </a:ln>
                          <a:solidFill>
                            <a:srgbClr val="505050"/>
                          </a:solidFill>
                          <a:effectLst/>
                          <a:uLnTx/>
                          <a:uFillTx/>
                          <a:latin typeface="Segoe UI"/>
                          <a:ea typeface="+mn-ea"/>
                          <a:cs typeface="+mn-cs"/>
                        </a:rPr>
                        <a:t>1TB</a:t>
                      </a: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a:txBody>
                  <a:tcPr marL="0" marR="0" marT="0" marB="0" anchor="ctr">
                    <a:solidFill>
                      <a:srgbClr val="E6E6E6"/>
                    </a:solidFill>
                  </a:tcPr>
                </a:tc>
                <a:extLst>
                  <a:ext uri="{0D108BD9-81ED-4DB2-BD59-A6C34878D82A}">
                    <a16:rowId xmlns:a16="http://schemas.microsoft.com/office/drawing/2014/main" val="1307576997"/>
                  </a:ext>
                </a:extLst>
              </a:tr>
              <a:tr h="401839">
                <a:tc>
                  <a:txBody>
                    <a:bodyPr/>
                    <a:lstStyle/>
                    <a:p>
                      <a:pPr marL="0" marR="0" indent="0" algn="l" defTabSz="1219170" rtl="0" eaLnBrk="1" fontAlgn="auto" latinLnBrk="0" hangingPunct="1">
                        <a:lnSpc>
                          <a:spcPct val="100000"/>
                        </a:lnSpc>
                        <a:spcBef>
                          <a:spcPts val="0"/>
                        </a:spcBef>
                        <a:spcAft>
                          <a:spcPts val="0"/>
                        </a:spcAft>
                        <a:buClrTx/>
                        <a:buSzTx/>
                        <a:buFontTx/>
                        <a:buNone/>
                        <a:tabLst/>
                        <a:defRPr/>
                      </a:pPr>
                      <a:r>
                        <a:rPr lang="en-US" sz="1800" dirty="0">
                          <a:latin typeface="+mn-lt"/>
                          <a:cs typeface="Segoe UI Light" panose="020B0502040204020203" pitchFamily="34" charset="0"/>
                        </a:rPr>
                        <a:t>Teradata</a:t>
                      </a:r>
                    </a:p>
                  </a:txBody>
                  <a:tcPr>
                    <a:solidFill>
                      <a:srgbClr val="F2F2F2"/>
                    </a:solidFill>
                  </a:tcPr>
                </a:tc>
                <a:tc>
                  <a:txBody>
                    <a:bodyPr/>
                    <a:lstStyle/>
                    <a:p>
                      <a:pPr marL="0" marR="0" indent="0" algn="ctr" defTabSz="932742" rtl="0" eaLnBrk="1" fontAlgn="ctr" latinLnBrk="0" hangingPunct="1">
                        <a:lnSpc>
                          <a:spcPct val="100000"/>
                        </a:lnSpc>
                        <a:spcBef>
                          <a:spcPts val="0"/>
                        </a:spcBef>
                        <a:spcAft>
                          <a:spcPts val="0"/>
                        </a:spcAft>
                        <a:buClrTx/>
                        <a:buSzTx/>
                        <a:buFontTx/>
                        <a:buNone/>
                        <a:tabLst/>
                        <a:defRPr/>
                      </a:pPr>
                      <a:r>
                        <a:rPr lang="en-NZ" sz="1600" b="0" i="0" kern="1200" dirty="0">
                          <a:solidFill>
                            <a:schemeClr val="dk1"/>
                          </a:solidFill>
                          <a:effectLst/>
                          <a:latin typeface="+mn-lt"/>
                          <a:ea typeface="+mn-ea"/>
                          <a:cs typeface="+mn-cs"/>
                        </a:rPr>
                        <a:t>Seconds</a:t>
                      </a:r>
                      <a:endParaRPr lang="en-US" sz="1600" b="0" i="0" kern="1200" dirty="0">
                        <a:solidFill>
                          <a:schemeClr val="dk1"/>
                        </a:solidFill>
                        <a:effectLst/>
                        <a:latin typeface="+mn-lt"/>
                        <a:ea typeface="+mn-ea"/>
                        <a:cs typeface="+mn-cs"/>
                      </a:endParaRPr>
                    </a:p>
                  </a:txBody>
                  <a:tcPr anchor="ctr">
                    <a:solidFill>
                      <a:srgbClr val="F2F2F2"/>
                    </a:solidFill>
                  </a:tcPr>
                </a:tc>
                <a:tc>
                  <a:txBody>
                    <a:bodyPr/>
                    <a:lstStyle/>
                    <a:p>
                      <a:pPr marL="0" marR="0" lvl="0" indent="0" algn="ctr" defTabSz="932742" rtl="0" eaLnBrk="1" fontAlgn="ctr" latinLnBrk="0" hangingPunct="1">
                        <a:lnSpc>
                          <a:spcPct val="100000"/>
                        </a:lnSpc>
                        <a:spcBef>
                          <a:spcPts val="0"/>
                        </a:spcBef>
                        <a:spcAft>
                          <a:spcPts val="0"/>
                        </a:spcAft>
                        <a:buClrTx/>
                        <a:buSzTx/>
                        <a:buFontTx/>
                        <a:buNone/>
                        <a:tabLst/>
                        <a:defRPr/>
                      </a:pPr>
                      <a:r>
                        <a:rPr kumimoji="0" lang="en-NZ" sz="1600" b="0" i="0" u="none" strike="noStrike" kern="1200" cap="none" spc="0" normalizeH="0" baseline="0" noProof="0" dirty="0">
                          <a:ln>
                            <a:noFill/>
                          </a:ln>
                          <a:solidFill>
                            <a:srgbClr val="505050"/>
                          </a:solidFill>
                          <a:effectLst/>
                          <a:uLnTx/>
                          <a:uFillTx/>
                          <a:latin typeface="+mn-lt"/>
                          <a:ea typeface="+mn-ea"/>
                          <a:cs typeface="+mn-cs"/>
                        </a:rPr>
                        <a:t>Hours</a:t>
                      </a:r>
                      <a:endParaRPr kumimoji="0" lang="en-US" sz="1600" b="0" i="0" u="none" strike="noStrike" kern="1200" cap="none" spc="0" normalizeH="0" baseline="0" noProof="0" dirty="0">
                        <a:ln>
                          <a:noFill/>
                        </a:ln>
                        <a:solidFill>
                          <a:srgbClr val="505050"/>
                        </a:solidFill>
                        <a:effectLst/>
                        <a:uLnTx/>
                        <a:uFillTx/>
                        <a:latin typeface="+mn-lt"/>
                        <a:ea typeface="+mn-ea"/>
                        <a:cs typeface="+mn-cs"/>
                      </a:endParaRPr>
                    </a:p>
                  </a:txBody>
                  <a:tcPr anchor="ctr">
                    <a:solidFill>
                      <a:srgbClr val="F2F2F2"/>
                    </a:solidFill>
                  </a:tcPr>
                </a:tc>
                <a:tc>
                  <a:txBody>
                    <a:bodyPr/>
                    <a:lstStyle/>
                    <a:p>
                      <a:pPr marL="0" marR="0" lvl="0" indent="0" algn="ctr" defTabSz="932742" rtl="0" eaLnBrk="1" fontAlgn="ctr" latinLnBrk="0" hangingPunct="1">
                        <a:lnSpc>
                          <a:spcPct val="100000"/>
                        </a:lnSpc>
                        <a:spcBef>
                          <a:spcPts val="0"/>
                        </a:spcBef>
                        <a:spcAft>
                          <a:spcPts val="0"/>
                        </a:spcAft>
                        <a:buClrTx/>
                        <a:buSzTx/>
                        <a:buFontTx/>
                        <a:buNone/>
                        <a:tabLst/>
                        <a:defRPr/>
                      </a:pPr>
                      <a:r>
                        <a:rPr lang="en-NZ" sz="1600" b="0" i="0" kern="1200" dirty="0">
                          <a:solidFill>
                            <a:schemeClr val="dk1"/>
                          </a:solidFill>
                          <a:effectLst/>
                          <a:latin typeface="+mn-lt"/>
                          <a:ea typeface="+mn-ea"/>
                          <a:cs typeface="+mn-cs"/>
                        </a:rPr>
                        <a:t>Seconds</a:t>
                      </a:r>
                      <a:endParaRPr kumimoji="0" lang="en-US" sz="1600" b="0" i="0" u="none" strike="noStrike" kern="1200" cap="none" spc="0" normalizeH="0" baseline="0" noProof="0" dirty="0">
                        <a:ln>
                          <a:noFill/>
                        </a:ln>
                        <a:solidFill>
                          <a:srgbClr val="505050"/>
                        </a:solidFill>
                        <a:effectLst/>
                        <a:uLnTx/>
                        <a:uFillTx/>
                        <a:latin typeface="+mn-lt"/>
                        <a:ea typeface="+mn-ea"/>
                        <a:cs typeface="+mn-cs"/>
                      </a:endParaRPr>
                    </a:p>
                  </a:txBody>
                  <a:tcPr marL="0" marR="0" marT="0" marB="0" anchor="ctr">
                    <a:solidFill>
                      <a:srgbClr val="F2F2F2"/>
                    </a:solidFill>
                  </a:tcPr>
                </a:tc>
                <a:tc>
                  <a:txBody>
                    <a:bodyPr/>
                    <a:lstStyle/>
                    <a:p>
                      <a:pPr marL="0" marR="0" lvl="0" indent="0" algn="ctr" defTabSz="932742" rtl="0" eaLnBrk="1" fontAlgn="ctr" latinLnBrk="0" hangingPunct="1">
                        <a:lnSpc>
                          <a:spcPct val="100000"/>
                        </a:lnSpc>
                        <a:spcBef>
                          <a:spcPts val="0"/>
                        </a:spcBef>
                        <a:spcAft>
                          <a:spcPts val="0"/>
                        </a:spcAft>
                        <a:buClrTx/>
                        <a:buSzTx/>
                        <a:buFontTx/>
                        <a:buNone/>
                        <a:tabLst/>
                        <a:defRPr/>
                      </a:pPr>
                      <a:r>
                        <a:rPr kumimoji="0" lang="en-NZ" sz="1600" b="0" i="0" u="none" strike="noStrike" kern="1200" cap="none" spc="0" normalizeH="0" baseline="0" noProof="0" dirty="0">
                          <a:ln>
                            <a:noFill/>
                          </a:ln>
                          <a:solidFill>
                            <a:srgbClr val="505050"/>
                          </a:solidFill>
                          <a:effectLst/>
                          <a:uLnTx/>
                          <a:uFillTx/>
                          <a:latin typeface="+mn-lt"/>
                          <a:ea typeface="+mn-ea"/>
                          <a:cs typeface="+mn-cs"/>
                        </a:rPr>
                        <a:t>No</a:t>
                      </a:r>
                      <a:endParaRPr kumimoji="0" lang="en-US" sz="1600" b="0" i="0" u="none" strike="noStrike" kern="1200" cap="none" spc="0" normalizeH="0" baseline="0" noProof="0" dirty="0">
                        <a:ln>
                          <a:noFill/>
                        </a:ln>
                        <a:solidFill>
                          <a:srgbClr val="505050"/>
                        </a:solidFill>
                        <a:effectLst/>
                        <a:uLnTx/>
                        <a:uFillTx/>
                        <a:latin typeface="+mn-lt"/>
                        <a:ea typeface="+mn-ea"/>
                        <a:cs typeface="+mn-cs"/>
                      </a:endParaRPr>
                    </a:p>
                  </a:txBody>
                  <a:tcPr anchor="ctr">
                    <a:solidFill>
                      <a:srgbClr val="F2F2F2"/>
                    </a:solidFill>
                  </a:tcPr>
                </a:tc>
                <a:tc>
                  <a:txBody>
                    <a:bodyPr/>
                    <a:lstStyle/>
                    <a:p>
                      <a:pPr marL="0" marR="0" lvl="0" indent="0" algn="ctr" defTabSz="932742" rtl="0" eaLnBrk="1" fontAlgn="ctr" latinLnBrk="0" hangingPunct="1">
                        <a:lnSpc>
                          <a:spcPct val="100000"/>
                        </a:lnSpc>
                        <a:spcBef>
                          <a:spcPts val="0"/>
                        </a:spcBef>
                        <a:spcAft>
                          <a:spcPts val="0"/>
                        </a:spcAft>
                        <a:buClrTx/>
                        <a:buSzTx/>
                        <a:buFontTx/>
                        <a:buNone/>
                        <a:tabLst/>
                        <a:defRPr/>
                      </a:pPr>
                      <a:r>
                        <a:rPr kumimoji="0" lang="en-NZ" sz="1600" b="0" i="0" u="none" strike="noStrike" kern="1200" cap="none" spc="0" normalizeH="0" baseline="0" noProof="0" dirty="0">
                          <a:ln>
                            <a:noFill/>
                          </a:ln>
                          <a:solidFill>
                            <a:srgbClr val="505050"/>
                          </a:solidFill>
                          <a:effectLst/>
                          <a:uLnTx/>
                          <a:uFillTx/>
                          <a:latin typeface="+mn-lt"/>
                          <a:ea typeface="+mn-ea"/>
                          <a:cs typeface="+mn-cs"/>
                        </a:rPr>
                        <a:t>?</a:t>
                      </a:r>
                      <a:endParaRPr kumimoji="0" lang="en-US" sz="1600" b="0" i="0" u="none" strike="noStrike" kern="1200" cap="none" spc="0" normalizeH="0" baseline="0" noProof="0" dirty="0">
                        <a:ln>
                          <a:noFill/>
                        </a:ln>
                        <a:solidFill>
                          <a:srgbClr val="505050"/>
                        </a:solidFill>
                        <a:effectLst/>
                        <a:uLnTx/>
                        <a:uFillTx/>
                        <a:latin typeface="+mn-lt"/>
                        <a:ea typeface="+mn-ea"/>
                        <a:cs typeface="+mn-cs"/>
                      </a:endParaRPr>
                    </a:p>
                  </a:txBody>
                  <a:tcPr anchor="ctr">
                    <a:solidFill>
                      <a:srgbClr val="F2F2F2"/>
                    </a:solidFill>
                  </a:tcPr>
                </a:tc>
                <a:tc>
                  <a:txBody>
                    <a:bodyPr/>
                    <a:lstStyle/>
                    <a:p>
                      <a:pPr marL="0" marR="0" lvl="0" indent="0" algn="ctr" defTabSz="932742" rtl="0" eaLnBrk="1" fontAlgn="ctr" latinLnBrk="0" hangingPunct="1">
                        <a:lnSpc>
                          <a:spcPct val="100000"/>
                        </a:lnSpc>
                        <a:spcBef>
                          <a:spcPts val="0"/>
                        </a:spcBef>
                        <a:spcAft>
                          <a:spcPts val="0"/>
                        </a:spcAft>
                        <a:buClrTx/>
                        <a:buSzTx/>
                        <a:buFontTx/>
                        <a:buNone/>
                        <a:tabLst/>
                        <a:defRPr/>
                      </a:pPr>
                      <a:r>
                        <a:rPr kumimoji="0" lang="en-NZ" sz="1600" b="0" i="0" u="none" strike="noStrike" kern="1200" cap="none" spc="0" normalizeH="0" baseline="0" noProof="0" dirty="0">
                          <a:ln>
                            <a:noFill/>
                          </a:ln>
                          <a:solidFill>
                            <a:srgbClr val="505050"/>
                          </a:solidFill>
                          <a:effectLst/>
                          <a:uLnTx/>
                          <a:uFillTx/>
                          <a:latin typeface="+mn-lt"/>
                          <a:ea typeface="+mn-ea"/>
                          <a:cs typeface="+mn-cs"/>
                        </a:rPr>
                        <a:t>94PB</a:t>
                      </a:r>
                      <a:endParaRPr kumimoji="0" lang="en-US" sz="1600" b="0" i="0" u="none" strike="noStrike" kern="1200" cap="none" spc="0" normalizeH="0" baseline="0" noProof="0" dirty="0">
                        <a:ln>
                          <a:noFill/>
                        </a:ln>
                        <a:solidFill>
                          <a:srgbClr val="505050"/>
                        </a:solidFill>
                        <a:effectLst/>
                        <a:uLnTx/>
                        <a:uFillTx/>
                        <a:latin typeface="+mn-lt"/>
                        <a:ea typeface="+mn-ea"/>
                        <a:cs typeface="+mn-cs"/>
                      </a:endParaRPr>
                    </a:p>
                  </a:txBody>
                  <a:tcPr marL="0" marR="0" marT="0" marB="0" anchor="ctr">
                    <a:solidFill>
                      <a:srgbClr val="F2F2F2"/>
                    </a:solidFill>
                  </a:tcPr>
                </a:tc>
                <a:extLst>
                  <a:ext uri="{0D108BD9-81ED-4DB2-BD59-A6C34878D82A}">
                    <a16:rowId xmlns:a16="http://schemas.microsoft.com/office/drawing/2014/main" val="2202810604"/>
                  </a:ext>
                </a:extLst>
              </a:tr>
              <a:tr h="401839">
                <a:tc>
                  <a:txBody>
                    <a:bodyPr/>
                    <a:lstStyle/>
                    <a:p>
                      <a:pPr marL="0" marR="0" indent="0" algn="l" defTabSz="1219170" rtl="0" eaLnBrk="1" fontAlgn="auto" latinLnBrk="0" hangingPunct="1">
                        <a:lnSpc>
                          <a:spcPct val="100000"/>
                        </a:lnSpc>
                        <a:spcBef>
                          <a:spcPts val="0"/>
                        </a:spcBef>
                        <a:spcAft>
                          <a:spcPts val="0"/>
                        </a:spcAft>
                        <a:buClrTx/>
                        <a:buSzTx/>
                        <a:buFontTx/>
                        <a:buNone/>
                        <a:tabLst/>
                        <a:defRPr/>
                      </a:pPr>
                      <a:r>
                        <a:rPr lang="en-US" sz="1800" dirty="0" err="1">
                          <a:latin typeface="+mn-lt"/>
                          <a:cs typeface="Segoe UI Light" panose="020B0502040204020203" pitchFamily="34" charset="0"/>
                        </a:rPr>
                        <a:t>Exadata</a:t>
                      </a:r>
                      <a:endParaRPr lang="en-US" sz="1800" dirty="0">
                        <a:latin typeface="+mn-lt"/>
                        <a:cs typeface="Segoe UI Light" panose="020B0502040204020203" pitchFamily="34" charset="0"/>
                      </a:endParaRPr>
                    </a:p>
                  </a:txBody>
                  <a:tcPr>
                    <a:solidFill>
                      <a:srgbClr val="E6E6E6"/>
                    </a:solidFill>
                  </a:tcPr>
                </a:tc>
                <a:tc>
                  <a:txBody>
                    <a:bodyPr/>
                    <a:lstStyle/>
                    <a:p>
                      <a:pPr marL="0" marR="0" indent="0" algn="ctr" defTabSz="932742" rtl="0" eaLnBrk="1" fontAlgn="ctr" latinLnBrk="0" hangingPunct="1">
                        <a:lnSpc>
                          <a:spcPct val="100000"/>
                        </a:lnSpc>
                        <a:spcBef>
                          <a:spcPts val="0"/>
                        </a:spcBef>
                        <a:spcAft>
                          <a:spcPts val="0"/>
                        </a:spcAft>
                        <a:buClrTx/>
                        <a:buSzTx/>
                        <a:buFontTx/>
                        <a:buNone/>
                        <a:tabLst/>
                        <a:defRPr/>
                      </a:pPr>
                      <a:r>
                        <a:rPr kumimoji="0" lang="en-NZ" sz="1600" b="0" i="0" u="none" strike="noStrike" kern="1200" cap="none" spc="0" normalizeH="0" baseline="0" noProof="0" dirty="0">
                          <a:ln>
                            <a:noFill/>
                          </a:ln>
                          <a:solidFill>
                            <a:srgbClr val="505050"/>
                          </a:solidFill>
                          <a:effectLst/>
                          <a:uLnTx/>
                          <a:uFillTx/>
                          <a:latin typeface="+mn-lt"/>
                          <a:ea typeface="+mn-ea"/>
                          <a:cs typeface="+mn-cs"/>
                        </a:rPr>
                        <a:t>Hours</a:t>
                      </a:r>
                      <a:endParaRPr lang="en-US" sz="1600" b="0" i="0" kern="1200" dirty="0">
                        <a:solidFill>
                          <a:schemeClr val="dk1"/>
                        </a:solidFill>
                        <a:effectLst/>
                        <a:latin typeface="+mn-lt"/>
                        <a:ea typeface="+mn-ea"/>
                        <a:cs typeface="+mn-cs"/>
                      </a:endParaRPr>
                    </a:p>
                  </a:txBody>
                  <a:tcPr anchor="ctr">
                    <a:solidFill>
                      <a:srgbClr val="E6E6E6"/>
                    </a:solidFill>
                  </a:tcPr>
                </a:tc>
                <a:tc>
                  <a:txBody>
                    <a:bodyPr/>
                    <a:lstStyle/>
                    <a:p>
                      <a:pPr marL="0" marR="0" lvl="0" indent="0" algn="ctr" defTabSz="932742" rtl="0" eaLnBrk="1" fontAlgn="ctr" latinLnBrk="0" hangingPunct="1">
                        <a:lnSpc>
                          <a:spcPct val="100000"/>
                        </a:lnSpc>
                        <a:spcBef>
                          <a:spcPts val="0"/>
                        </a:spcBef>
                        <a:spcAft>
                          <a:spcPts val="0"/>
                        </a:spcAft>
                        <a:buClrTx/>
                        <a:buSzTx/>
                        <a:buFontTx/>
                        <a:buNone/>
                        <a:tabLst/>
                        <a:defRPr/>
                      </a:pPr>
                      <a:r>
                        <a:rPr kumimoji="0" lang="en-NZ" sz="1600" b="0" i="0" u="none" strike="noStrike" kern="1200" cap="none" spc="0" normalizeH="0" baseline="0" noProof="0" dirty="0">
                          <a:ln>
                            <a:noFill/>
                          </a:ln>
                          <a:solidFill>
                            <a:srgbClr val="505050"/>
                          </a:solidFill>
                          <a:effectLst/>
                          <a:uLnTx/>
                          <a:uFillTx/>
                          <a:latin typeface="+mn-lt"/>
                          <a:ea typeface="+mn-ea"/>
                          <a:cs typeface="+mn-cs"/>
                        </a:rPr>
                        <a:t>Hours</a:t>
                      </a:r>
                      <a:endParaRPr kumimoji="0" lang="en-US" sz="1600" b="0" i="0" u="none" strike="noStrike" kern="1200" cap="none" spc="0" normalizeH="0" baseline="0" noProof="0" dirty="0">
                        <a:ln>
                          <a:noFill/>
                        </a:ln>
                        <a:solidFill>
                          <a:srgbClr val="505050"/>
                        </a:solidFill>
                        <a:effectLst/>
                        <a:uLnTx/>
                        <a:uFillTx/>
                        <a:latin typeface="+mn-lt"/>
                        <a:ea typeface="+mn-ea"/>
                        <a:cs typeface="+mn-cs"/>
                      </a:endParaRPr>
                    </a:p>
                  </a:txBody>
                  <a:tcPr anchor="ctr">
                    <a:solidFill>
                      <a:srgbClr val="E6E6E6"/>
                    </a:solidFill>
                  </a:tcPr>
                </a:tc>
                <a:tc>
                  <a:txBody>
                    <a:bodyPr/>
                    <a:lstStyle/>
                    <a:p>
                      <a:pPr marL="0" marR="0" lvl="0" indent="0" algn="ctr" defTabSz="932742" rtl="0" eaLnBrk="1" fontAlgn="ctr" latinLnBrk="0" hangingPunct="1">
                        <a:lnSpc>
                          <a:spcPct val="100000"/>
                        </a:lnSpc>
                        <a:spcBef>
                          <a:spcPts val="0"/>
                        </a:spcBef>
                        <a:spcAft>
                          <a:spcPts val="0"/>
                        </a:spcAft>
                        <a:buClrTx/>
                        <a:buSzTx/>
                        <a:buFontTx/>
                        <a:buNone/>
                        <a:tabLst/>
                        <a:defRPr/>
                      </a:pPr>
                      <a:r>
                        <a:rPr lang="en-NZ" sz="1600" b="0" i="0" kern="1200" dirty="0">
                          <a:solidFill>
                            <a:schemeClr val="dk1"/>
                          </a:solidFill>
                          <a:effectLst/>
                          <a:latin typeface="+mn-lt"/>
                          <a:ea typeface="+mn-ea"/>
                          <a:cs typeface="+mn-cs"/>
                        </a:rPr>
                        <a:t>Seconds</a:t>
                      </a:r>
                      <a:endParaRPr kumimoji="0" lang="en-US" sz="1600" b="0" i="0" u="none" strike="noStrike" kern="1200" cap="none" spc="0" normalizeH="0" baseline="0" noProof="0" dirty="0">
                        <a:ln>
                          <a:noFill/>
                        </a:ln>
                        <a:solidFill>
                          <a:srgbClr val="505050"/>
                        </a:solidFill>
                        <a:effectLst/>
                        <a:uLnTx/>
                        <a:uFillTx/>
                        <a:latin typeface="+mn-lt"/>
                        <a:ea typeface="+mn-ea"/>
                        <a:cs typeface="+mn-cs"/>
                      </a:endParaRPr>
                    </a:p>
                  </a:txBody>
                  <a:tcPr marL="0" marR="0" marT="0" marB="0" anchor="ctr">
                    <a:solidFill>
                      <a:srgbClr val="E6E6E6"/>
                    </a:solidFill>
                  </a:tcPr>
                </a:tc>
                <a:tc>
                  <a:txBody>
                    <a:bodyPr/>
                    <a:lstStyle/>
                    <a:p>
                      <a:pPr marL="0" marR="0" lvl="0" indent="0" algn="ctr" defTabSz="932742" rtl="0" eaLnBrk="1" fontAlgn="ctr" latinLnBrk="0" hangingPunct="1">
                        <a:lnSpc>
                          <a:spcPct val="100000"/>
                        </a:lnSpc>
                        <a:spcBef>
                          <a:spcPts val="0"/>
                        </a:spcBef>
                        <a:spcAft>
                          <a:spcPts val="0"/>
                        </a:spcAft>
                        <a:buClrTx/>
                        <a:buSzTx/>
                        <a:buFontTx/>
                        <a:buNone/>
                        <a:tabLst/>
                        <a:defRPr/>
                      </a:pPr>
                      <a:r>
                        <a:rPr kumimoji="0" lang="en-NZ" sz="1600" b="0" i="0" u="none" strike="noStrike" kern="1200" cap="none" spc="0" normalizeH="0" baseline="0" noProof="0" dirty="0">
                          <a:ln>
                            <a:noFill/>
                          </a:ln>
                          <a:solidFill>
                            <a:srgbClr val="505050"/>
                          </a:solidFill>
                          <a:effectLst/>
                          <a:uLnTx/>
                          <a:uFillTx/>
                          <a:latin typeface="+mn-lt"/>
                          <a:ea typeface="+mn-ea"/>
                          <a:cs typeface="+mn-cs"/>
                        </a:rPr>
                        <a:t>No</a:t>
                      </a:r>
                      <a:endParaRPr kumimoji="0" lang="en-US" sz="1600" b="0" i="0" u="none" strike="noStrike" kern="1200" cap="none" spc="0" normalizeH="0" baseline="0" noProof="0" dirty="0">
                        <a:ln>
                          <a:noFill/>
                        </a:ln>
                        <a:solidFill>
                          <a:srgbClr val="505050"/>
                        </a:solidFill>
                        <a:effectLst/>
                        <a:uLnTx/>
                        <a:uFillTx/>
                        <a:latin typeface="+mn-lt"/>
                        <a:ea typeface="+mn-ea"/>
                        <a:cs typeface="+mn-cs"/>
                      </a:endParaRPr>
                    </a:p>
                  </a:txBody>
                  <a:tcPr anchor="ctr">
                    <a:solidFill>
                      <a:srgbClr val="E6E6E6"/>
                    </a:solidFill>
                  </a:tcPr>
                </a:tc>
                <a:tc>
                  <a:txBody>
                    <a:bodyPr/>
                    <a:lstStyle/>
                    <a:p>
                      <a:pPr marL="0" marR="0" lvl="0" indent="0" algn="ctr" defTabSz="932742" rtl="0" eaLnBrk="1" fontAlgn="ctr"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mn-lt"/>
                          <a:ea typeface="+mn-ea"/>
                          <a:cs typeface="+mn-cs"/>
                        </a:rPr>
                        <a:t>Up to 20</a:t>
                      </a:r>
                    </a:p>
                  </a:txBody>
                  <a:tcPr anchor="ctr">
                    <a:solidFill>
                      <a:srgbClr val="E6E6E6"/>
                    </a:solidFill>
                  </a:tcPr>
                </a:tc>
                <a:tc>
                  <a:txBody>
                    <a:bodyPr/>
                    <a:lstStyle/>
                    <a:p>
                      <a:pPr marL="0" marR="0" lvl="0" indent="0" algn="ctr" defTabSz="932742" rtl="0" eaLnBrk="1" fontAlgn="ctr"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mn-lt"/>
                          <a:ea typeface="+mn-ea"/>
                          <a:cs typeface="+mn-cs"/>
                        </a:rPr>
                        <a:t>168TB</a:t>
                      </a:r>
                    </a:p>
                  </a:txBody>
                  <a:tcPr marL="0" marR="0" marT="0" marB="0" anchor="ctr">
                    <a:solidFill>
                      <a:srgbClr val="E6E6E6"/>
                    </a:solidFill>
                  </a:tcPr>
                </a:tc>
                <a:extLst>
                  <a:ext uri="{0D108BD9-81ED-4DB2-BD59-A6C34878D82A}">
                    <a16:rowId xmlns:a16="http://schemas.microsoft.com/office/drawing/2014/main" val="2822825956"/>
                  </a:ext>
                </a:extLst>
              </a:tr>
              <a:tr h="401839">
                <a:tc>
                  <a:txBody>
                    <a:bodyPr/>
                    <a:lstStyle/>
                    <a:p>
                      <a:pPr marL="0" marR="0" indent="0" algn="l" defTabSz="1219170" rtl="0" eaLnBrk="1" fontAlgn="auto" latinLnBrk="0" hangingPunct="1">
                        <a:lnSpc>
                          <a:spcPct val="100000"/>
                        </a:lnSpc>
                        <a:spcBef>
                          <a:spcPts val="0"/>
                        </a:spcBef>
                        <a:spcAft>
                          <a:spcPts val="0"/>
                        </a:spcAft>
                        <a:buClrTx/>
                        <a:buSzTx/>
                        <a:buFontTx/>
                        <a:buNone/>
                        <a:tabLst/>
                        <a:defRPr/>
                      </a:pPr>
                      <a:r>
                        <a:rPr lang="en-US" sz="1800" dirty="0" err="1">
                          <a:latin typeface="+mn-lt"/>
                          <a:cs typeface="Segoe UI Light" panose="020B0502040204020203" pitchFamily="34" charset="0"/>
                        </a:rPr>
                        <a:t>BigQuery</a:t>
                      </a:r>
                      <a:endParaRPr lang="en-US" sz="1800" dirty="0">
                        <a:latin typeface="+mn-lt"/>
                        <a:cs typeface="Segoe UI Light" panose="020B0502040204020203" pitchFamily="34" charset="0"/>
                      </a:endParaRPr>
                    </a:p>
                  </a:txBody>
                  <a:tcPr>
                    <a:solidFill>
                      <a:srgbClr val="F2F2F2"/>
                    </a:solidFill>
                  </a:tcPr>
                </a:tc>
                <a:tc>
                  <a:txBody>
                    <a:bodyPr/>
                    <a:lstStyle/>
                    <a:p>
                      <a:pPr marL="0" marR="0" indent="0" algn="ctr" defTabSz="932742" rtl="0" eaLnBrk="1" fontAlgn="ctr" latinLnBrk="0" hangingPunct="1">
                        <a:lnSpc>
                          <a:spcPct val="100000"/>
                        </a:lnSpc>
                        <a:spcBef>
                          <a:spcPts val="0"/>
                        </a:spcBef>
                        <a:spcAft>
                          <a:spcPts val="0"/>
                        </a:spcAft>
                        <a:buClrTx/>
                        <a:buSzTx/>
                        <a:buFontTx/>
                        <a:buNone/>
                        <a:tabLst/>
                        <a:defRPr/>
                      </a:pPr>
                      <a:r>
                        <a:rPr lang="en-NZ" sz="1600" b="0" i="0" kern="1200" dirty="0">
                          <a:solidFill>
                            <a:schemeClr val="dk1"/>
                          </a:solidFill>
                          <a:effectLst/>
                          <a:latin typeface="+mn-lt"/>
                          <a:ea typeface="+mn-ea"/>
                          <a:cs typeface="+mn-cs"/>
                        </a:rPr>
                        <a:t>Seconds</a:t>
                      </a:r>
                      <a:endParaRPr lang="en-US" sz="1600" b="0" i="0" kern="1200" dirty="0">
                        <a:solidFill>
                          <a:schemeClr val="dk1"/>
                        </a:solidFill>
                        <a:effectLst/>
                        <a:latin typeface="+mn-lt"/>
                        <a:ea typeface="+mn-ea"/>
                        <a:cs typeface="+mn-cs"/>
                      </a:endParaRPr>
                    </a:p>
                  </a:txBody>
                  <a:tcPr anchor="ctr">
                    <a:solidFill>
                      <a:srgbClr val="F2F2F2"/>
                    </a:solidFill>
                  </a:tcPr>
                </a:tc>
                <a:tc>
                  <a:txBody>
                    <a:bodyPr/>
                    <a:lstStyle/>
                    <a:p>
                      <a:pPr marL="0" marR="0" lvl="0" indent="0" algn="ctr" defTabSz="932742" rtl="0" eaLnBrk="1" fontAlgn="ctr"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mn-lt"/>
                          <a:ea typeface="+mn-ea"/>
                          <a:cs typeface="+mn-cs"/>
                        </a:rPr>
                        <a:t>?</a:t>
                      </a:r>
                    </a:p>
                  </a:txBody>
                  <a:tcPr anchor="ctr">
                    <a:solidFill>
                      <a:srgbClr val="F2F2F2"/>
                    </a:solidFill>
                  </a:tcPr>
                </a:tc>
                <a:tc>
                  <a:txBody>
                    <a:bodyPr/>
                    <a:lstStyle/>
                    <a:p>
                      <a:pPr marL="0" marR="0" lvl="0" indent="0" algn="ctr" defTabSz="932742" rtl="0" eaLnBrk="1" fontAlgn="ctr" latinLnBrk="0" hangingPunct="1">
                        <a:lnSpc>
                          <a:spcPct val="100000"/>
                        </a:lnSpc>
                        <a:spcBef>
                          <a:spcPts val="0"/>
                        </a:spcBef>
                        <a:spcAft>
                          <a:spcPts val="0"/>
                        </a:spcAft>
                        <a:buClrTx/>
                        <a:buSzTx/>
                        <a:buFontTx/>
                        <a:buNone/>
                        <a:tabLst/>
                        <a:defRPr/>
                      </a:pPr>
                      <a:r>
                        <a:rPr lang="en-NZ" sz="1600" b="0" i="0" kern="1200" dirty="0">
                          <a:solidFill>
                            <a:schemeClr val="dk1"/>
                          </a:solidFill>
                          <a:effectLst/>
                          <a:latin typeface="+mn-lt"/>
                          <a:ea typeface="+mn-ea"/>
                          <a:cs typeface="+mn-cs"/>
                        </a:rPr>
                        <a:t>Seconds</a:t>
                      </a:r>
                      <a:endParaRPr kumimoji="0" lang="en-US" sz="1600" b="0" i="0" u="none" strike="noStrike" kern="1200" cap="none" spc="0" normalizeH="0" baseline="0" noProof="0" dirty="0">
                        <a:ln>
                          <a:noFill/>
                        </a:ln>
                        <a:solidFill>
                          <a:srgbClr val="505050"/>
                        </a:solidFill>
                        <a:effectLst/>
                        <a:uLnTx/>
                        <a:uFillTx/>
                        <a:latin typeface="+mn-lt"/>
                        <a:ea typeface="+mn-ea"/>
                        <a:cs typeface="+mn-cs"/>
                      </a:endParaRPr>
                    </a:p>
                  </a:txBody>
                  <a:tcPr marL="0" marR="0" marT="0" marB="0" anchor="ctr">
                    <a:solidFill>
                      <a:srgbClr val="F2F2F2"/>
                    </a:solidFill>
                  </a:tcPr>
                </a:tc>
                <a:tc>
                  <a:txBody>
                    <a:bodyPr/>
                    <a:lstStyle/>
                    <a:p>
                      <a:pPr marL="0" marR="0" lvl="0" indent="0" algn="ctr" defTabSz="932742" rtl="0" eaLnBrk="1" fontAlgn="ctr" latinLnBrk="0" hangingPunct="1">
                        <a:lnSpc>
                          <a:spcPct val="100000"/>
                        </a:lnSpc>
                        <a:spcBef>
                          <a:spcPts val="0"/>
                        </a:spcBef>
                        <a:spcAft>
                          <a:spcPts val="0"/>
                        </a:spcAft>
                        <a:buClrTx/>
                        <a:buSzTx/>
                        <a:buFontTx/>
                        <a:buNone/>
                        <a:tabLst/>
                        <a:defRPr/>
                      </a:pPr>
                      <a:r>
                        <a:rPr kumimoji="0" lang="en-NZ" sz="1600" b="0" i="0" u="none" strike="noStrike" kern="1200" cap="none" spc="0" normalizeH="0" baseline="0" noProof="0" dirty="0">
                          <a:ln>
                            <a:noFill/>
                          </a:ln>
                          <a:solidFill>
                            <a:srgbClr val="505050"/>
                          </a:solidFill>
                          <a:effectLst/>
                          <a:uLnTx/>
                          <a:uFillTx/>
                          <a:latin typeface="+mn-lt"/>
                          <a:ea typeface="+mn-ea"/>
                          <a:cs typeface="+mn-cs"/>
                        </a:rPr>
                        <a:t>Yes</a:t>
                      </a:r>
                      <a:endParaRPr kumimoji="0" lang="en-US" sz="1600" b="0" i="0" u="none" strike="noStrike" kern="1200" cap="none" spc="0" normalizeH="0" baseline="0" noProof="0" dirty="0">
                        <a:ln>
                          <a:noFill/>
                        </a:ln>
                        <a:solidFill>
                          <a:srgbClr val="505050"/>
                        </a:solidFill>
                        <a:effectLst/>
                        <a:uLnTx/>
                        <a:uFillTx/>
                        <a:latin typeface="+mn-lt"/>
                        <a:ea typeface="+mn-ea"/>
                        <a:cs typeface="+mn-cs"/>
                      </a:endParaRPr>
                    </a:p>
                  </a:txBody>
                  <a:tcPr anchor="ctr">
                    <a:solidFill>
                      <a:srgbClr val="F2F2F2"/>
                    </a:solidFill>
                  </a:tcPr>
                </a:tc>
                <a:tc>
                  <a:txBody>
                    <a:bodyPr/>
                    <a:lstStyle/>
                    <a:p>
                      <a:pPr marL="0" marR="0" lvl="0" indent="0" algn="ctr" defTabSz="932742" rtl="0" eaLnBrk="1" fontAlgn="ctr"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mn-lt"/>
                          <a:ea typeface="+mn-ea"/>
                          <a:cs typeface="+mn-cs"/>
                        </a:rPr>
                        <a:t>15</a:t>
                      </a:r>
                    </a:p>
                  </a:txBody>
                  <a:tcPr anchor="ctr">
                    <a:solidFill>
                      <a:srgbClr val="F2F2F2"/>
                    </a:solidFill>
                  </a:tcPr>
                </a:tc>
                <a:tc>
                  <a:txBody>
                    <a:bodyPr/>
                    <a:lstStyle/>
                    <a:p>
                      <a:pPr marL="0" marR="0" lvl="0" indent="0" algn="ctr" defTabSz="932742" rtl="0" eaLnBrk="1" fontAlgn="ctr"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mn-lt"/>
                          <a:ea typeface="+mn-ea"/>
                          <a:cs typeface="+mn-cs"/>
                        </a:rPr>
                        <a:t>&gt;1PB</a:t>
                      </a:r>
                    </a:p>
                  </a:txBody>
                  <a:tcPr marL="0" marR="0" marT="0" marB="0" anchor="ctr">
                    <a:solidFill>
                      <a:srgbClr val="F2F2F2"/>
                    </a:solidFill>
                  </a:tcPr>
                </a:tc>
                <a:extLst>
                  <a:ext uri="{0D108BD9-81ED-4DB2-BD59-A6C34878D82A}">
                    <a16:rowId xmlns:a16="http://schemas.microsoft.com/office/drawing/2014/main" val="3240933035"/>
                  </a:ext>
                </a:extLst>
              </a:tr>
              <a:tr h="401839">
                <a:tc>
                  <a:txBody>
                    <a:bodyPr/>
                    <a:lstStyle/>
                    <a:p>
                      <a:pPr marL="0" marR="0" indent="0" algn="l" defTabSz="1219170" rtl="0" eaLnBrk="1" fontAlgn="auto" latinLnBrk="0" hangingPunct="1">
                        <a:lnSpc>
                          <a:spcPct val="100000"/>
                        </a:lnSpc>
                        <a:spcBef>
                          <a:spcPts val="0"/>
                        </a:spcBef>
                        <a:spcAft>
                          <a:spcPts val="0"/>
                        </a:spcAft>
                        <a:buClrTx/>
                        <a:buSzTx/>
                        <a:buFontTx/>
                        <a:buNone/>
                        <a:tabLst/>
                        <a:defRPr/>
                      </a:pPr>
                      <a:r>
                        <a:rPr lang="en-US" sz="1800" dirty="0" err="1">
                          <a:latin typeface="+mn-lt"/>
                          <a:cs typeface="Segoe UI Light" panose="020B0502040204020203" pitchFamily="34" charset="0"/>
                        </a:rPr>
                        <a:t>Greenplum</a:t>
                      </a:r>
                      <a:endParaRPr lang="en-US" sz="1800" dirty="0">
                        <a:latin typeface="+mn-lt"/>
                        <a:cs typeface="Segoe UI Light" panose="020B0502040204020203" pitchFamily="34" charset="0"/>
                      </a:endParaRPr>
                    </a:p>
                  </a:txBody>
                  <a:tcPr>
                    <a:solidFill>
                      <a:srgbClr val="E6E6E6"/>
                    </a:solidFill>
                  </a:tcPr>
                </a:tc>
                <a:tc>
                  <a:txBody>
                    <a:bodyPr/>
                    <a:lstStyle/>
                    <a:p>
                      <a:pPr marL="0" marR="0" indent="0" algn="ctr" defTabSz="932742" rtl="0" eaLnBrk="1" fontAlgn="ctr" latinLnBrk="0" hangingPunct="1">
                        <a:lnSpc>
                          <a:spcPct val="100000"/>
                        </a:lnSpc>
                        <a:spcBef>
                          <a:spcPts val="0"/>
                        </a:spcBef>
                        <a:spcAft>
                          <a:spcPts val="0"/>
                        </a:spcAft>
                        <a:buClrTx/>
                        <a:buSzTx/>
                        <a:buFontTx/>
                        <a:buNone/>
                        <a:tabLst/>
                        <a:defRPr/>
                      </a:pPr>
                      <a:r>
                        <a:rPr kumimoji="0" lang="en-NZ" sz="1600" b="0" i="0" u="none" strike="noStrike" kern="1200" cap="none" spc="0" normalizeH="0" baseline="0" noProof="0" dirty="0">
                          <a:ln>
                            <a:noFill/>
                          </a:ln>
                          <a:solidFill>
                            <a:srgbClr val="505050"/>
                          </a:solidFill>
                          <a:effectLst/>
                          <a:uLnTx/>
                          <a:uFillTx/>
                          <a:latin typeface="+mn-lt"/>
                          <a:ea typeface="+mn-ea"/>
                          <a:cs typeface="+mn-cs"/>
                        </a:rPr>
                        <a:t>Days</a:t>
                      </a:r>
                      <a:endParaRPr lang="en-US" sz="1600" b="0" i="0" kern="1200" dirty="0">
                        <a:solidFill>
                          <a:schemeClr val="dk1"/>
                        </a:solidFill>
                        <a:effectLst/>
                        <a:latin typeface="+mn-lt"/>
                        <a:ea typeface="+mn-ea"/>
                        <a:cs typeface="+mn-cs"/>
                      </a:endParaRPr>
                    </a:p>
                  </a:txBody>
                  <a:tcPr anchor="ctr">
                    <a:solidFill>
                      <a:srgbClr val="E6E6E6"/>
                    </a:solidFill>
                  </a:tcPr>
                </a:tc>
                <a:tc>
                  <a:txBody>
                    <a:bodyPr/>
                    <a:lstStyle/>
                    <a:p>
                      <a:pPr marL="0" marR="0" lvl="0" indent="0" algn="ctr" defTabSz="932742" rtl="0" eaLnBrk="1" fontAlgn="ctr" latinLnBrk="0" hangingPunct="1">
                        <a:lnSpc>
                          <a:spcPct val="100000"/>
                        </a:lnSpc>
                        <a:spcBef>
                          <a:spcPts val="0"/>
                        </a:spcBef>
                        <a:spcAft>
                          <a:spcPts val="0"/>
                        </a:spcAft>
                        <a:buClrTx/>
                        <a:buSzTx/>
                        <a:buFontTx/>
                        <a:buNone/>
                        <a:tabLst/>
                        <a:defRPr/>
                      </a:pPr>
                      <a:r>
                        <a:rPr kumimoji="0" lang="en-NZ" sz="1600" b="0" i="0" u="none" strike="noStrike" kern="1200" cap="none" spc="0" normalizeH="0" baseline="0" noProof="0" dirty="0">
                          <a:ln>
                            <a:noFill/>
                          </a:ln>
                          <a:solidFill>
                            <a:srgbClr val="505050"/>
                          </a:solidFill>
                          <a:effectLst/>
                          <a:uLnTx/>
                          <a:uFillTx/>
                          <a:latin typeface="+mn-lt"/>
                          <a:ea typeface="+mn-ea"/>
                          <a:cs typeface="+mn-cs"/>
                        </a:rPr>
                        <a:t>Hours</a:t>
                      </a:r>
                      <a:endParaRPr kumimoji="0" lang="en-US" sz="1600" b="0" i="0" u="none" strike="noStrike" kern="1200" cap="none" spc="0" normalizeH="0" baseline="0" noProof="0" dirty="0">
                        <a:ln>
                          <a:noFill/>
                        </a:ln>
                        <a:solidFill>
                          <a:srgbClr val="505050"/>
                        </a:solidFill>
                        <a:effectLst/>
                        <a:uLnTx/>
                        <a:uFillTx/>
                        <a:latin typeface="+mn-lt"/>
                        <a:ea typeface="+mn-ea"/>
                        <a:cs typeface="+mn-cs"/>
                      </a:endParaRPr>
                    </a:p>
                  </a:txBody>
                  <a:tcPr anchor="ctr">
                    <a:solidFill>
                      <a:srgbClr val="E6E6E6"/>
                    </a:solidFill>
                  </a:tcPr>
                </a:tc>
                <a:tc>
                  <a:txBody>
                    <a:bodyPr/>
                    <a:lstStyle/>
                    <a:p>
                      <a:pPr marL="0" marR="0" lvl="0" indent="0" algn="ctr" defTabSz="932742" rtl="0" eaLnBrk="1" fontAlgn="ctr" latinLnBrk="0" hangingPunct="1">
                        <a:lnSpc>
                          <a:spcPct val="100000"/>
                        </a:lnSpc>
                        <a:spcBef>
                          <a:spcPts val="0"/>
                        </a:spcBef>
                        <a:spcAft>
                          <a:spcPts val="0"/>
                        </a:spcAft>
                        <a:buClrTx/>
                        <a:buSzTx/>
                        <a:buFontTx/>
                        <a:buNone/>
                        <a:tabLst/>
                        <a:defRPr/>
                      </a:pPr>
                      <a:r>
                        <a:rPr lang="en-NZ" sz="1600" b="0" i="0" kern="1200" dirty="0">
                          <a:solidFill>
                            <a:schemeClr val="dk1"/>
                          </a:solidFill>
                          <a:effectLst/>
                          <a:latin typeface="+mn-lt"/>
                          <a:ea typeface="+mn-ea"/>
                          <a:cs typeface="+mn-cs"/>
                        </a:rPr>
                        <a:t>Hours</a:t>
                      </a:r>
                      <a:endParaRPr kumimoji="0" lang="en-US" sz="1600" b="0" i="0" u="none" strike="noStrike" kern="1200" cap="none" spc="0" normalizeH="0" baseline="0" noProof="0" dirty="0">
                        <a:ln>
                          <a:noFill/>
                        </a:ln>
                        <a:solidFill>
                          <a:srgbClr val="505050"/>
                        </a:solidFill>
                        <a:effectLst/>
                        <a:uLnTx/>
                        <a:uFillTx/>
                        <a:latin typeface="+mn-lt"/>
                        <a:ea typeface="+mn-ea"/>
                        <a:cs typeface="+mn-cs"/>
                      </a:endParaRPr>
                    </a:p>
                  </a:txBody>
                  <a:tcPr marL="0" marR="0" marT="0" marB="0" anchor="ctr">
                    <a:solidFill>
                      <a:srgbClr val="E6E6E6"/>
                    </a:solidFill>
                  </a:tcPr>
                </a:tc>
                <a:tc>
                  <a:txBody>
                    <a:bodyPr/>
                    <a:lstStyle/>
                    <a:p>
                      <a:pPr marL="0" marR="0" lvl="0" indent="0" algn="ctr" defTabSz="932742" rtl="0" eaLnBrk="1" fontAlgn="ctr" latinLnBrk="0" hangingPunct="1">
                        <a:lnSpc>
                          <a:spcPct val="100000"/>
                        </a:lnSpc>
                        <a:spcBef>
                          <a:spcPts val="0"/>
                        </a:spcBef>
                        <a:spcAft>
                          <a:spcPts val="0"/>
                        </a:spcAft>
                        <a:buClrTx/>
                        <a:buSzTx/>
                        <a:buFontTx/>
                        <a:buNone/>
                        <a:tabLst/>
                        <a:defRPr/>
                      </a:pPr>
                      <a:r>
                        <a:rPr kumimoji="0" lang="en-NZ" sz="1600" b="0" i="0" u="none" strike="noStrike" kern="1200" cap="none" spc="0" normalizeH="0" baseline="0" noProof="0" dirty="0">
                          <a:ln>
                            <a:noFill/>
                          </a:ln>
                          <a:solidFill>
                            <a:srgbClr val="505050"/>
                          </a:solidFill>
                          <a:effectLst/>
                          <a:uLnTx/>
                          <a:uFillTx/>
                          <a:latin typeface="+mn-lt"/>
                          <a:ea typeface="+mn-ea"/>
                          <a:cs typeface="+mn-cs"/>
                        </a:rPr>
                        <a:t>No</a:t>
                      </a:r>
                      <a:endParaRPr kumimoji="0" lang="en-US" sz="1600" b="0" i="0" u="none" strike="noStrike" kern="1200" cap="none" spc="0" normalizeH="0" baseline="0" noProof="0" dirty="0">
                        <a:ln>
                          <a:noFill/>
                        </a:ln>
                        <a:solidFill>
                          <a:srgbClr val="505050"/>
                        </a:solidFill>
                        <a:effectLst/>
                        <a:uLnTx/>
                        <a:uFillTx/>
                        <a:latin typeface="+mn-lt"/>
                        <a:ea typeface="+mn-ea"/>
                        <a:cs typeface="+mn-cs"/>
                      </a:endParaRPr>
                    </a:p>
                  </a:txBody>
                  <a:tcPr anchor="ctr">
                    <a:solidFill>
                      <a:srgbClr val="E6E6E6"/>
                    </a:solidFill>
                  </a:tcPr>
                </a:tc>
                <a:tc>
                  <a:txBody>
                    <a:bodyPr/>
                    <a:lstStyle/>
                    <a:p>
                      <a:pPr marL="0" marR="0" lvl="0" indent="0" algn="ctr" defTabSz="932742" rtl="0" eaLnBrk="1" fontAlgn="ctr"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mn-lt"/>
                          <a:ea typeface="+mn-ea"/>
                          <a:cs typeface="+mn-cs"/>
                        </a:rPr>
                        <a:t>Configurable</a:t>
                      </a:r>
                    </a:p>
                  </a:txBody>
                  <a:tcPr anchor="ctr">
                    <a:solidFill>
                      <a:srgbClr val="E6E6E6"/>
                    </a:solidFill>
                  </a:tcPr>
                </a:tc>
                <a:tc>
                  <a:txBody>
                    <a:bodyPr/>
                    <a:lstStyle/>
                    <a:p>
                      <a:pPr marL="0" marR="0" lvl="0" indent="0" algn="ctr" defTabSz="932742" rtl="0" eaLnBrk="1" fontAlgn="ctr"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mn-lt"/>
                          <a:ea typeface="+mn-ea"/>
                          <a:cs typeface="+mn-cs"/>
                        </a:rPr>
                        <a:t>&gt;1PB</a:t>
                      </a:r>
                    </a:p>
                  </a:txBody>
                  <a:tcPr marL="0" marR="0" marT="0" marB="0" anchor="ctr">
                    <a:solidFill>
                      <a:srgbClr val="E6E6E6"/>
                    </a:solidFill>
                  </a:tcPr>
                </a:tc>
                <a:extLst>
                  <a:ext uri="{0D108BD9-81ED-4DB2-BD59-A6C34878D82A}">
                    <a16:rowId xmlns:a16="http://schemas.microsoft.com/office/drawing/2014/main" val="3696773353"/>
                  </a:ext>
                </a:extLst>
              </a:tr>
              <a:tr h="401839">
                <a:tc>
                  <a:txBody>
                    <a:bodyPr/>
                    <a:lstStyle/>
                    <a:p>
                      <a:pPr marL="0" marR="0" indent="0" algn="l" defTabSz="1219170" rtl="0" eaLnBrk="1" fontAlgn="auto" latinLnBrk="0" hangingPunct="1">
                        <a:lnSpc>
                          <a:spcPct val="100000"/>
                        </a:lnSpc>
                        <a:spcBef>
                          <a:spcPts val="0"/>
                        </a:spcBef>
                        <a:spcAft>
                          <a:spcPts val="0"/>
                        </a:spcAft>
                        <a:buClrTx/>
                        <a:buSzTx/>
                        <a:buFontTx/>
                        <a:buNone/>
                        <a:tabLst/>
                        <a:defRPr/>
                      </a:pPr>
                      <a:r>
                        <a:rPr lang="en-US" sz="1800" dirty="0">
                          <a:latin typeface="+mn-lt"/>
                          <a:cs typeface="Segoe UI Light" panose="020B0502040204020203" pitchFamily="34" charset="0"/>
                        </a:rPr>
                        <a:t>IBM</a:t>
                      </a:r>
                      <a:r>
                        <a:rPr lang="en-US" sz="1800" baseline="0" dirty="0">
                          <a:latin typeface="+mn-lt"/>
                          <a:cs typeface="Segoe UI Light" panose="020B0502040204020203" pitchFamily="34" charset="0"/>
                        </a:rPr>
                        <a:t> Big SQL</a:t>
                      </a:r>
                      <a:endParaRPr lang="en-US" sz="1800" dirty="0">
                        <a:latin typeface="+mn-lt"/>
                        <a:cs typeface="Segoe UI Light" panose="020B0502040204020203" pitchFamily="34" charset="0"/>
                      </a:endParaRPr>
                    </a:p>
                  </a:txBody>
                  <a:tcPr>
                    <a:solidFill>
                      <a:srgbClr val="F2F2F2"/>
                    </a:solidFill>
                  </a:tcPr>
                </a:tc>
                <a:tc>
                  <a:txBody>
                    <a:bodyPr/>
                    <a:lstStyle/>
                    <a:p>
                      <a:pPr marL="0" marR="0" indent="0" algn="ctr" defTabSz="932742" rtl="0" eaLnBrk="1" fontAlgn="ctr"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505050"/>
                          </a:solidFill>
                          <a:effectLst/>
                          <a:uLnTx/>
                          <a:uFillTx/>
                          <a:latin typeface="+mn-lt"/>
                          <a:ea typeface="+mn-ea"/>
                          <a:cs typeface="+mn-cs"/>
                        </a:rPr>
                        <a:t>N/A</a:t>
                      </a:r>
                      <a:endParaRPr lang="en-US" sz="1600" b="0" i="0" kern="1200" dirty="0">
                        <a:solidFill>
                          <a:schemeClr val="dk1"/>
                        </a:solidFill>
                        <a:effectLst/>
                        <a:latin typeface="+mn-lt"/>
                        <a:ea typeface="+mn-ea"/>
                        <a:cs typeface="+mn-cs"/>
                      </a:endParaRPr>
                    </a:p>
                  </a:txBody>
                  <a:tcPr anchor="ctr">
                    <a:solidFill>
                      <a:srgbClr val="F2F2F2"/>
                    </a:solidFill>
                  </a:tcPr>
                </a:tc>
                <a:tc>
                  <a:txBody>
                    <a:bodyPr/>
                    <a:lstStyle/>
                    <a:p>
                      <a:pPr marL="0" marR="0" lvl="0" indent="0" algn="ctr" defTabSz="932742" rtl="0" eaLnBrk="1" fontAlgn="ctr"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505050"/>
                          </a:solidFill>
                          <a:effectLst/>
                          <a:uLnTx/>
                          <a:uFillTx/>
                          <a:latin typeface="+mn-lt"/>
                          <a:ea typeface="+mn-ea"/>
                          <a:cs typeface="+mn-cs"/>
                        </a:rPr>
                        <a:t>N/A</a:t>
                      </a:r>
                      <a:endParaRPr kumimoji="0" lang="en-US" sz="1600" b="0" i="0" u="none" strike="noStrike" kern="1200" cap="none" spc="0" normalizeH="0" baseline="0" noProof="0" dirty="0">
                        <a:ln>
                          <a:noFill/>
                        </a:ln>
                        <a:solidFill>
                          <a:srgbClr val="505050"/>
                        </a:solidFill>
                        <a:effectLst/>
                        <a:uLnTx/>
                        <a:uFillTx/>
                        <a:latin typeface="+mn-lt"/>
                        <a:ea typeface="+mn-ea"/>
                        <a:cs typeface="+mn-cs"/>
                      </a:endParaRPr>
                    </a:p>
                  </a:txBody>
                  <a:tcPr anchor="ctr">
                    <a:solidFill>
                      <a:srgbClr val="F2F2F2"/>
                    </a:solidFill>
                  </a:tcPr>
                </a:tc>
                <a:tc>
                  <a:txBody>
                    <a:bodyPr/>
                    <a:lstStyle/>
                    <a:p>
                      <a:pPr marL="0" marR="0" lvl="0" indent="0" algn="ctr" defTabSz="932742" rtl="0" eaLnBrk="1" fontAlgn="ctr"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505050"/>
                          </a:solidFill>
                          <a:effectLst/>
                          <a:uLnTx/>
                          <a:uFillTx/>
                          <a:latin typeface="+mn-lt"/>
                          <a:ea typeface="+mn-ea"/>
                          <a:cs typeface="+mn-cs"/>
                        </a:rPr>
                        <a:t>N/A</a:t>
                      </a:r>
                      <a:endParaRPr kumimoji="0" lang="en-US" sz="1600" b="0" i="0" u="none" strike="noStrike" kern="1200" cap="none" spc="0" normalizeH="0" baseline="0" noProof="0" dirty="0">
                        <a:ln>
                          <a:noFill/>
                        </a:ln>
                        <a:solidFill>
                          <a:srgbClr val="505050"/>
                        </a:solidFill>
                        <a:effectLst/>
                        <a:uLnTx/>
                        <a:uFillTx/>
                        <a:latin typeface="+mn-lt"/>
                        <a:ea typeface="+mn-ea"/>
                        <a:cs typeface="+mn-cs"/>
                      </a:endParaRPr>
                    </a:p>
                  </a:txBody>
                  <a:tcPr marL="0" marR="0" marT="0" marB="0" anchor="ctr">
                    <a:solidFill>
                      <a:srgbClr val="F2F2F2"/>
                    </a:solidFill>
                  </a:tcPr>
                </a:tc>
                <a:tc>
                  <a:txBody>
                    <a:bodyPr/>
                    <a:lstStyle/>
                    <a:p>
                      <a:pPr marL="0" marR="0" lvl="0" indent="0" algn="ctr" defTabSz="932742" rtl="0" eaLnBrk="1" fontAlgn="ctr"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505050"/>
                          </a:solidFill>
                          <a:effectLst/>
                          <a:uLnTx/>
                          <a:uFillTx/>
                          <a:latin typeface="+mn-lt"/>
                          <a:ea typeface="+mn-ea"/>
                          <a:cs typeface="+mn-cs"/>
                        </a:rPr>
                        <a:t>No</a:t>
                      </a:r>
                      <a:endParaRPr kumimoji="0" lang="en-US" sz="1600" b="0" i="0" u="none" strike="noStrike" kern="1200" cap="none" spc="0" normalizeH="0" baseline="0" noProof="0" dirty="0">
                        <a:ln>
                          <a:noFill/>
                        </a:ln>
                        <a:solidFill>
                          <a:srgbClr val="505050"/>
                        </a:solidFill>
                        <a:effectLst/>
                        <a:uLnTx/>
                        <a:uFillTx/>
                        <a:latin typeface="+mn-lt"/>
                        <a:ea typeface="+mn-ea"/>
                        <a:cs typeface="+mn-cs"/>
                      </a:endParaRPr>
                    </a:p>
                  </a:txBody>
                  <a:tcPr anchor="ctr">
                    <a:solidFill>
                      <a:srgbClr val="F2F2F2"/>
                    </a:solidFill>
                  </a:tcPr>
                </a:tc>
                <a:tc>
                  <a:txBody>
                    <a:bodyPr/>
                    <a:lstStyle/>
                    <a:p>
                      <a:pPr marL="0" marR="0" lvl="0" indent="0" algn="ctr" defTabSz="932742" rtl="0" eaLnBrk="1" fontAlgn="ctr"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mn-lt"/>
                          <a:ea typeface="+mn-ea"/>
                          <a:cs typeface="+mn-cs"/>
                        </a:rPr>
                        <a:t>Configurable</a:t>
                      </a:r>
                    </a:p>
                  </a:txBody>
                  <a:tcPr anchor="ctr">
                    <a:solidFill>
                      <a:srgbClr val="F2F2F2"/>
                    </a:solidFill>
                  </a:tcPr>
                </a:tc>
                <a:tc>
                  <a:txBody>
                    <a:bodyPr/>
                    <a:lstStyle/>
                    <a:p>
                      <a:pPr marL="0" marR="0" lvl="0" indent="0" algn="ctr" defTabSz="932742" rtl="0" eaLnBrk="1" fontAlgn="ctr"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mn-lt"/>
                          <a:ea typeface="+mn-ea"/>
                          <a:cs typeface="+mn-cs"/>
                        </a:rPr>
                        <a:t>&gt; 1PB</a:t>
                      </a:r>
                    </a:p>
                  </a:txBody>
                  <a:tcPr marL="0" marR="0" marT="0" marB="0" anchor="ctr">
                    <a:solidFill>
                      <a:srgbClr val="F2F2F2"/>
                    </a:solidFill>
                  </a:tcPr>
                </a:tc>
                <a:extLst>
                  <a:ext uri="{0D108BD9-81ED-4DB2-BD59-A6C34878D82A}">
                    <a16:rowId xmlns:a16="http://schemas.microsoft.com/office/drawing/2014/main" val="2463193351"/>
                  </a:ext>
                </a:extLst>
              </a:tr>
            </a:tbl>
          </a:graphicData>
        </a:graphic>
      </p:graphicFrame>
      <p:sp>
        <p:nvSpPr>
          <p:cNvPr id="7" name="TextBox 6"/>
          <p:cNvSpPr txBox="1"/>
          <p:nvPr/>
        </p:nvSpPr>
        <p:spPr>
          <a:xfrm>
            <a:off x="367489" y="6173627"/>
            <a:ext cx="3344505" cy="781752"/>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NZ" sz="8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N/A – Not applicable, check deep dive to understand the product</a:t>
            </a:r>
          </a:p>
          <a:p>
            <a:pPr marL="0" marR="0" lvl="0" indent="0" algn="l" defTabSz="932742" rtl="0" eaLnBrk="1" fontAlgn="auto" latinLnBrk="0" hangingPunct="1">
              <a:lnSpc>
                <a:spcPct val="90000"/>
              </a:lnSpc>
              <a:spcBef>
                <a:spcPts val="0"/>
              </a:spcBef>
              <a:spcAft>
                <a:spcPts val="600"/>
              </a:spcAft>
              <a:buClrTx/>
              <a:buSzTx/>
              <a:buFontTx/>
              <a:buNone/>
              <a:tabLst/>
              <a:defRPr/>
            </a:pPr>
            <a:r>
              <a:rPr kumimoji="0" lang="en-NZ" sz="8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 – Could not find information</a:t>
            </a:r>
          </a:p>
          <a:p>
            <a:pPr marL="0" marR="0" lvl="0" indent="0" algn="l" defTabSz="932742" rtl="0" eaLnBrk="1" fontAlgn="auto" latinLnBrk="0" hangingPunct="1">
              <a:lnSpc>
                <a:spcPct val="90000"/>
              </a:lnSpc>
              <a:spcBef>
                <a:spcPts val="0"/>
              </a:spcBef>
              <a:spcAft>
                <a:spcPts val="600"/>
              </a:spcAft>
              <a:buClrTx/>
              <a:buSzTx/>
              <a:buFontTx/>
              <a:buNone/>
              <a:tabLst/>
              <a:defRPr/>
            </a:pPr>
            <a:endParaRPr kumimoji="0" lang="en-NZ" sz="8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p:txBody>
      </p:sp>
      <p:sp>
        <p:nvSpPr>
          <p:cNvPr id="6" name="TextBox 5">
            <a:extLst>
              <a:ext uri="{FF2B5EF4-FFF2-40B4-BE49-F238E27FC236}">
                <a16:creationId xmlns:a16="http://schemas.microsoft.com/office/drawing/2014/main" id="{C3309C90-5FEE-4C96-AAE4-7207897043B9}"/>
              </a:ext>
            </a:extLst>
          </p:cNvPr>
          <p:cNvSpPr txBox="1"/>
          <p:nvPr/>
        </p:nvSpPr>
        <p:spPr>
          <a:xfrm>
            <a:off x="10325100" y="6646226"/>
            <a:ext cx="2111375" cy="433965"/>
          </a:xfrm>
          <a:prstGeom prst="rect">
            <a:avLst/>
          </a:prstGeom>
          <a:noFill/>
        </p:spPr>
        <p:txBody>
          <a:bodyPr wrap="square" lIns="182880" tIns="146304" rIns="182880" bIns="146304" rtlCol="0">
            <a:spAutoFit/>
          </a:bodyPr>
          <a:lstStyle/>
          <a:p>
            <a:pPr>
              <a:lnSpc>
                <a:spcPct val="90000"/>
              </a:lnSpc>
              <a:spcAft>
                <a:spcPts val="600"/>
              </a:spcAft>
            </a:pPr>
            <a:r>
              <a:rPr lang="en-NZ" sz="1000" dirty="0">
                <a:gradFill>
                  <a:gsLst>
                    <a:gs pos="2917">
                      <a:schemeClr val="tx1"/>
                    </a:gs>
                    <a:gs pos="30000">
                      <a:schemeClr val="tx1"/>
                    </a:gs>
                  </a:gsLst>
                  <a:lin ang="5400000" scaled="0"/>
                </a:gradFill>
                <a:hlinkClick r:id="rId3" action="ppaction://hlinksldjump"/>
              </a:rPr>
              <a:t>Table of Contents</a:t>
            </a:r>
            <a:endParaRPr lang="en-NZ" sz="10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476613177"/>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 y="0"/>
            <a:ext cx="12436475" cy="858129"/>
          </a:xfrm>
          <a:prstGeom prst="rect">
            <a:avLst/>
          </a:prstGeom>
        </p:spPr>
        <p:txBody>
          <a:bodyPr/>
          <a:lstStyle/>
          <a:p>
            <a:r>
              <a:rPr lang="en-NZ" dirty="0"/>
              <a:t>Security</a:t>
            </a:r>
            <a:endParaRPr lang="en-US" dirty="0"/>
          </a:p>
        </p:txBody>
      </p:sp>
      <p:graphicFrame>
        <p:nvGraphicFramePr>
          <p:cNvPr id="5" name="Content Placeholder 5"/>
          <p:cNvGraphicFramePr>
            <a:graphicFrameLocks/>
          </p:cNvGraphicFramePr>
          <p:nvPr>
            <p:extLst>
              <p:ext uri="{D42A27DB-BD31-4B8C-83A1-F6EECF244321}">
                <p14:modId xmlns:p14="http://schemas.microsoft.com/office/powerpoint/2010/main" val="1185793767"/>
              </p:ext>
            </p:extLst>
          </p:nvPr>
        </p:nvGraphicFramePr>
        <p:xfrm>
          <a:off x="457200" y="1144786"/>
          <a:ext cx="10173863" cy="4742184"/>
        </p:xfrm>
        <a:graphic>
          <a:graphicData uri="http://schemas.openxmlformats.org/drawingml/2006/table">
            <a:tbl>
              <a:tblPr firstRow="1" bandRow="1">
                <a:tableStyleId>{5C22544A-7EE6-4342-B048-85BDC9FD1C3A}</a:tableStyleId>
              </a:tblPr>
              <a:tblGrid>
                <a:gridCol w="1532167">
                  <a:extLst>
                    <a:ext uri="{9D8B030D-6E8A-4147-A177-3AD203B41FA5}">
                      <a16:colId xmlns:a16="http://schemas.microsoft.com/office/drawing/2014/main" val="20000"/>
                    </a:ext>
                  </a:extLst>
                </a:gridCol>
                <a:gridCol w="1702797">
                  <a:extLst>
                    <a:ext uri="{9D8B030D-6E8A-4147-A177-3AD203B41FA5}">
                      <a16:colId xmlns:a16="http://schemas.microsoft.com/office/drawing/2014/main" val="20001"/>
                    </a:ext>
                  </a:extLst>
                </a:gridCol>
                <a:gridCol w="1638943">
                  <a:extLst>
                    <a:ext uri="{9D8B030D-6E8A-4147-A177-3AD203B41FA5}">
                      <a16:colId xmlns:a16="http://schemas.microsoft.com/office/drawing/2014/main" val="20002"/>
                    </a:ext>
                  </a:extLst>
                </a:gridCol>
                <a:gridCol w="1702797">
                  <a:extLst>
                    <a:ext uri="{9D8B030D-6E8A-4147-A177-3AD203B41FA5}">
                      <a16:colId xmlns:a16="http://schemas.microsoft.com/office/drawing/2014/main" val="20003"/>
                    </a:ext>
                  </a:extLst>
                </a:gridCol>
                <a:gridCol w="1756010">
                  <a:extLst>
                    <a:ext uri="{9D8B030D-6E8A-4147-A177-3AD203B41FA5}">
                      <a16:colId xmlns:a16="http://schemas.microsoft.com/office/drawing/2014/main" val="20004"/>
                    </a:ext>
                  </a:extLst>
                </a:gridCol>
                <a:gridCol w="1841149">
                  <a:extLst>
                    <a:ext uri="{9D8B030D-6E8A-4147-A177-3AD203B41FA5}">
                      <a16:colId xmlns:a16="http://schemas.microsoft.com/office/drawing/2014/main" val="20005"/>
                    </a:ext>
                  </a:extLst>
                </a:gridCol>
              </a:tblGrid>
              <a:tr h="416414">
                <a:tc>
                  <a:txBody>
                    <a:bodyPr/>
                    <a:lstStyle/>
                    <a:p>
                      <a:pPr algn="ctr"/>
                      <a:endParaRPr lang="en-US" sz="1800" dirty="0">
                        <a:latin typeface="+mn-lt"/>
                        <a:cs typeface="Segoe UI Light" panose="020B0502040204020203" pitchFamily="34" charset="0"/>
                      </a:endParaRPr>
                    </a:p>
                  </a:txBody>
                  <a:tcPr anchor="ctr">
                    <a:solidFill>
                      <a:srgbClr val="00188F"/>
                    </a:solidFill>
                  </a:tcPr>
                </a:tc>
                <a:tc>
                  <a:txBody>
                    <a:bodyPr/>
                    <a:lstStyle/>
                    <a:p>
                      <a:pPr algn="ctr"/>
                      <a:r>
                        <a:rPr lang="en-US" sz="1800" b="0" kern="1200" dirty="0">
                          <a:solidFill>
                            <a:schemeClr val="lt1"/>
                          </a:solidFill>
                          <a:latin typeface="+mn-lt"/>
                          <a:ea typeface="+mn-ea"/>
                          <a:cs typeface="Segoe UI Light" panose="020B0502040204020203" pitchFamily="34" charset="0"/>
                        </a:rPr>
                        <a:t>Object</a:t>
                      </a:r>
                      <a:r>
                        <a:rPr lang="en-US" sz="1800" b="0" kern="1200" baseline="0" dirty="0">
                          <a:solidFill>
                            <a:schemeClr val="lt1"/>
                          </a:solidFill>
                          <a:latin typeface="+mn-lt"/>
                          <a:ea typeface="+mn-ea"/>
                          <a:cs typeface="Segoe UI Light" panose="020B0502040204020203" pitchFamily="34" charset="0"/>
                        </a:rPr>
                        <a:t> Level</a:t>
                      </a:r>
                      <a:endParaRPr lang="en-US" sz="1800" b="0" kern="1200" dirty="0">
                        <a:solidFill>
                          <a:schemeClr val="lt1"/>
                        </a:solidFill>
                        <a:latin typeface="+mn-lt"/>
                        <a:ea typeface="+mn-ea"/>
                        <a:cs typeface="Segoe UI Light" panose="020B0502040204020203" pitchFamily="34" charset="0"/>
                      </a:endParaRPr>
                    </a:p>
                  </a:txBody>
                  <a:tcPr anchor="ctr">
                    <a:solidFill>
                      <a:srgbClr val="00188F"/>
                    </a:solidFill>
                  </a:tcPr>
                </a:tc>
                <a:tc>
                  <a:txBody>
                    <a:bodyPr/>
                    <a:lstStyle/>
                    <a:p>
                      <a:pPr algn="ctr"/>
                      <a:r>
                        <a:rPr lang="en-NZ" sz="1800" b="0" dirty="0">
                          <a:latin typeface="+mn-lt"/>
                          <a:cs typeface="Segoe UI Light" panose="020B0502040204020203" pitchFamily="34" charset="0"/>
                        </a:rPr>
                        <a:t>Row Level</a:t>
                      </a:r>
                      <a:endParaRPr lang="en-US" sz="1800" b="0" dirty="0">
                        <a:latin typeface="+mn-lt"/>
                        <a:cs typeface="Segoe UI Light" panose="020B0502040204020203" pitchFamily="34" charset="0"/>
                      </a:endParaRPr>
                    </a:p>
                  </a:txBody>
                  <a:tcPr anchor="ctr">
                    <a:solidFill>
                      <a:srgbClr val="00188F"/>
                    </a:solidFill>
                  </a:tcPr>
                </a:tc>
                <a:tc>
                  <a:txBody>
                    <a:bodyPr/>
                    <a:lstStyle/>
                    <a:p>
                      <a:pPr algn="ctr"/>
                      <a:r>
                        <a:rPr lang="en-US" sz="1800" b="0" kern="1200" baseline="0" dirty="0">
                          <a:solidFill>
                            <a:schemeClr val="lt1"/>
                          </a:solidFill>
                          <a:latin typeface="+mn-lt"/>
                          <a:ea typeface="+mn-ea"/>
                          <a:cs typeface="Segoe UI Light" panose="020B0502040204020203" pitchFamily="34" charset="0"/>
                        </a:rPr>
                        <a:t>Multi-Factor Authentication</a:t>
                      </a:r>
                    </a:p>
                  </a:txBody>
                  <a:tcPr anchor="ctr">
                    <a:solidFill>
                      <a:srgbClr val="00188F"/>
                    </a:solidFill>
                  </a:tcPr>
                </a:tc>
                <a:tc>
                  <a:txBody>
                    <a:bodyPr/>
                    <a:lstStyle/>
                    <a:p>
                      <a:pPr algn="ctr"/>
                      <a:r>
                        <a:rPr lang="en-US" sz="1800" b="0" dirty="0">
                          <a:latin typeface="+mn-lt"/>
                          <a:cs typeface="Segoe UI Light" panose="020B0502040204020203" pitchFamily="34" charset="0"/>
                        </a:rPr>
                        <a:t>Audit Logging</a:t>
                      </a:r>
                    </a:p>
                  </a:txBody>
                  <a:tcPr anchor="ctr">
                    <a:solidFill>
                      <a:srgbClr val="00188F"/>
                    </a:solidFill>
                  </a:tcPr>
                </a:tc>
                <a:tc>
                  <a:txBody>
                    <a:bodyPr/>
                    <a:lstStyle/>
                    <a:p>
                      <a:pPr algn="ctr"/>
                      <a:r>
                        <a:rPr lang="en-US" sz="1800" b="0" dirty="0">
                          <a:latin typeface="+mn-lt"/>
                          <a:cs typeface="Segoe UI Light" panose="020B0502040204020203" pitchFamily="34" charset="0"/>
                        </a:rPr>
                        <a:t>Encryption</a:t>
                      </a:r>
                    </a:p>
                  </a:txBody>
                  <a:tcPr anchor="ctr">
                    <a:solidFill>
                      <a:srgbClr val="00188F"/>
                    </a:solidFill>
                  </a:tcPr>
                </a:tc>
                <a:extLst>
                  <a:ext uri="{0D108BD9-81ED-4DB2-BD59-A6C34878D82A}">
                    <a16:rowId xmlns:a16="http://schemas.microsoft.com/office/drawing/2014/main" val="10000"/>
                  </a:ext>
                </a:extLst>
              </a:tr>
              <a:tr h="409893">
                <a:tc>
                  <a:txBody>
                    <a:bodyPr/>
                    <a:lstStyle/>
                    <a:p>
                      <a:r>
                        <a:rPr lang="en-US" sz="1800" dirty="0">
                          <a:latin typeface="+mn-lt"/>
                          <a:cs typeface="Segoe UI Light" panose="020B0502040204020203" pitchFamily="34" charset="0"/>
                        </a:rPr>
                        <a:t>Azure DW</a:t>
                      </a:r>
                    </a:p>
                  </a:txBody>
                  <a:tcPr>
                    <a:solidFill>
                      <a:srgbClr val="E6E6E6"/>
                    </a:solidFill>
                  </a:tcPr>
                </a:tc>
                <a:tc>
                  <a:txBody>
                    <a:bodyPr/>
                    <a:lstStyle/>
                    <a:p>
                      <a:pPr marL="0" marR="0" indent="0" algn="ctr" defTabSz="932742" rtl="0" eaLnBrk="1" fontAlgn="ctr" latinLnBrk="0" hangingPunct="1">
                        <a:lnSpc>
                          <a:spcPct val="100000"/>
                        </a:lnSpc>
                        <a:spcBef>
                          <a:spcPts val="0"/>
                        </a:spcBef>
                        <a:spcAft>
                          <a:spcPts val="0"/>
                        </a:spcAft>
                        <a:buClrTx/>
                        <a:buSzTx/>
                        <a:buFontTx/>
                        <a:buNone/>
                        <a:tabLst/>
                        <a:defRPr/>
                      </a:pPr>
                      <a:r>
                        <a:rPr lang="en-NZ" sz="1600" b="0" i="0" kern="1200" dirty="0">
                          <a:solidFill>
                            <a:schemeClr val="dk1"/>
                          </a:solidFill>
                          <a:effectLst/>
                          <a:latin typeface="+mn-lt"/>
                          <a:ea typeface="+mn-ea"/>
                          <a:cs typeface="+mn-cs"/>
                        </a:rPr>
                        <a:t>Yes</a:t>
                      </a:r>
                    </a:p>
                  </a:txBody>
                  <a:tcPr marL="0" marR="0" marT="0" marB="0" anchor="ctr">
                    <a:solidFill>
                      <a:srgbClr val="E6E6E6"/>
                    </a:solidFill>
                  </a:tcPr>
                </a:tc>
                <a:tc>
                  <a:txBody>
                    <a:bodyPr/>
                    <a:lstStyle/>
                    <a:p>
                      <a:pPr marL="0" marR="0" indent="0" algn="ctr" defTabSz="932742" rtl="0" eaLnBrk="1" fontAlgn="ctr" latinLnBrk="0" hangingPunct="1">
                        <a:lnSpc>
                          <a:spcPct val="100000"/>
                        </a:lnSpc>
                        <a:spcBef>
                          <a:spcPts val="0"/>
                        </a:spcBef>
                        <a:spcAft>
                          <a:spcPts val="0"/>
                        </a:spcAft>
                        <a:buClrTx/>
                        <a:buSzTx/>
                        <a:buFontTx/>
                        <a:buNone/>
                        <a:tabLst/>
                        <a:defRPr/>
                      </a:pPr>
                      <a:r>
                        <a:rPr lang="en-NZ" sz="1600" b="0" i="0" kern="1200" dirty="0">
                          <a:solidFill>
                            <a:schemeClr val="dk1"/>
                          </a:solidFill>
                          <a:effectLst/>
                          <a:latin typeface="+mn-lt"/>
                          <a:ea typeface="+mn-ea"/>
                          <a:cs typeface="+mn-cs"/>
                        </a:rPr>
                        <a:t>Coming Soon</a:t>
                      </a:r>
                      <a:endParaRPr lang="en-US" sz="1600" b="0" i="0" kern="1200" dirty="0">
                        <a:solidFill>
                          <a:schemeClr val="dk1"/>
                        </a:solidFill>
                        <a:effectLst/>
                        <a:latin typeface="+mn-lt"/>
                        <a:ea typeface="+mn-ea"/>
                        <a:cs typeface="+mn-cs"/>
                      </a:endParaRPr>
                    </a:p>
                  </a:txBody>
                  <a:tcPr anchor="ctr">
                    <a:solidFill>
                      <a:srgbClr val="E6E6E6"/>
                    </a:solidFill>
                  </a:tcPr>
                </a:tc>
                <a:tc>
                  <a:txBody>
                    <a:bodyPr/>
                    <a:lstStyle/>
                    <a:p>
                      <a:pPr marL="0" marR="0" indent="0" algn="ctr" defTabSz="932742" rtl="0" eaLnBrk="1" fontAlgn="ctr" latinLnBrk="0" hangingPunct="1">
                        <a:lnSpc>
                          <a:spcPct val="100000"/>
                        </a:lnSpc>
                        <a:spcBef>
                          <a:spcPts val="0"/>
                        </a:spcBef>
                        <a:spcAft>
                          <a:spcPts val="0"/>
                        </a:spcAft>
                        <a:buClrTx/>
                        <a:buSzTx/>
                        <a:buFontTx/>
                        <a:buNone/>
                        <a:tabLst/>
                        <a:defRPr/>
                      </a:pPr>
                      <a:r>
                        <a:rPr lang="en-NZ" sz="1600" b="0" i="0" kern="1200" dirty="0">
                          <a:solidFill>
                            <a:schemeClr val="dk1"/>
                          </a:solidFill>
                          <a:effectLst/>
                          <a:latin typeface="+mn-lt"/>
                          <a:ea typeface="+mn-ea"/>
                          <a:cs typeface="+mn-cs"/>
                        </a:rPr>
                        <a:t>Yes</a:t>
                      </a:r>
                      <a:endParaRPr lang="en-US" sz="1600" b="0" i="0" kern="1200" dirty="0">
                        <a:solidFill>
                          <a:schemeClr val="dk1"/>
                        </a:solidFill>
                        <a:effectLst/>
                        <a:latin typeface="+mn-lt"/>
                        <a:ea typeface="+mn-ea"/>
                        <a:cs typeface="+mn-cs"/>
                      </a:endParaRPr>
                    </a:p>
                  </a:txBody>
                  <a:tcPr marL="0" marR="0" marT="0" marB="0" anchor="ctr">
                    <a:solidFill>
                      <a:srgbClr val="E6E6E6"/>
                    </a:solidFill>
                  </a:tcPr>
                </a:tc>
                <a:tc>
                  <a:txBody>
                    <a:bodyPr/>
                    <a:lstStyle/>
                    <a:p>
                      <a:pPr marL="0" marR="0" indent="0" algn="ctr" defTabSz="932742" rtl="0" eaLnBrk="1" fontAlgn="ctr" latinLnBrk="0" hangingPunct="1">
                        <a:lnSpc>
                          <a:spcPct val="100000"/>
                        </a:lnSpc>
                        <a:spcBef>
                          <a:spcPts val="0"/>
                        </a:spcBef>
                        <a:spcAft>
                          <a:spcPts val="0"/>
                        </a:spcAft>
                        <a:buClrTx/>
                        <a:buSzTx/>
                        <a:buFontTx/>
                        <a:buNone/>
                        <a:tabLst/>
                        <a:defRPr/>
                      </a:pPr>
                      <a:r>
                        <a:rPr kumimoji="0" lang="en-NZ" sz="1600" b="0" i="0" u="none" strike="noStrike" kern="1200" cap="none" spc="0" normalizeH="0" baseline="0" noProof="0" dirty="0">
                          <a:ln>
                            <a:noFill/>
                          </a:ln>
                          <a:solidFill>
                            <a:srgbClr val="505050"/>
                          </a:solidFill>
                          <a:effectLst/>
                          <a:uLnTx/>
                          <a:uFillTx/>
                          <a:latin typeface="+mn-lt"/>
                          <a:ea typeface="+mn-ea"/>
                          <a:cs typeface="+mn-cs"/>
                        </a:rPr>
                        <a:t>Yes</a:t>
                      </a:r>
                      <a:endParaRPr lang="en-US" sz="1600" b="0" i="0" kern="1200" dirty="0">
                        <a:solidFill>
                          <a:schemeClr val="dk1"/>
                        </a:solidFill>
                        <a:effectLst/>
                        <a:latin typeface="+mn-lt"/>
                        <a:ea typeface="+mn-ea"/>
                        <a:cs typeface="+mn-cs"/>
                      </a:endParaRPr>
                    </a:p>
                  </a:txBody>
                  <a:tcPr marL="0" marR="0" marT="0" marB="0" anchor="ctr">
                    <a:solidFill>
                      <a:srgbClr val="E6E6E6"/>
                    </a:solidFill>
                  </a:tcPr>
                </a:tc>
                <a:tc>
                  <a:txBody>
                    <a:bodyPr/>
                    <a:lstStyle/>
                    <a:p>
                      <a:pPr marL="0" marR="0" indent="0" algn="ctr" defTabSz="932742" rtl="0" eaLnBrk="1" fontAlgn="ctr" latinLnBrk="0" hangingPunct="1">
                        <a:lnSpc>
                          <a:spcPct val="100000"/>
                        </a:lnSpc>
                        <a:spcBef>
                          <a:spcPts val="0"/>
                        </a:spcBef>
                        <a:spcAft>
                          <a:spcPts val="0"/>
                        </a:spcAft>
                        <a:buClrTx/>
                        <a:buSzTx/>
                        <a:buFontTx/>
                        <a:buNone/>
                        <a:tabLst/>
                        <a:defRPr/>
                      </a:pPr>
                      <a:r>
                        <a:rPr lang="en-US" sz="1600" b="0" i="0" kern="1200" dirty="0">
                          <a:solidFill>
                            <a:schemeClr val="dk1"/>
                          </a:solidFill>
                          <a:effectLst/>
                          <a:latin typeface="+mn-lt"/>
                          <a:ea typeface="+mn-ea"/>
                          <a:cs typeface="+mn-cs"/>
                        </a:rPr>
                        <a:t>Yes</a:t>
                      </a:r>
                    </a:p>
                  </a:txBody>
                  <a:tcPr marL="0" marR="0" marT="0" marB="0" anchor="ctr">
                    <a:solidFill>
                      <a:srgbClr val="E6E6E6"/>
                    </a:solidFill>
                  </a:tcPr>
                </a:tc>
                <a:extLst>
                  <a:ext uri="{0D108BD9-81ED-4DB2-BD59-A6C34878D82A}">
                    <a16:rowId xmlns:a16="http://schemas.microsoft.com/office/drawing/2014/main" val="10001"/>
                  </a:ext>
                </a:extLst>
              </a:tr>
              <a:tr h="457200">
                <a:tc>
                  <a:txBody>
                    <a:bodyPr/>
                    <a:lstStyle/>
                    <a:p>
                      <a:r>
                        <a:rPr lang="en-US" sz="1800" dirty="0">
                          <a:latin typeface="+mn-lt"/>
                          <a:cs typeface="Segoe UI Light" panose="020B0502040204020203" pitchFamily="34" charset="0"/>
                        </a:rPr>
                        <a:t>Redshift</a:t>
                      </a:r>
                    </a:p>
                  </a:txBody>
                  <a:tcPr>
                    <a:solidFill>
                      <a:srgbClr val="F2F2F2"/>
                    </a:solidFill>
                  </a:tcPr>
                </a:tc>
                <a:tc>
                  <a:txBody>
                    <a:bodyPr/>
                    <a:lstStyle/>
                    <a:p>
                      <a:pPr marL="0" marR="0" lvl="0" indent="0" algn="ctr" defTabSz="932742" rtl="0" eaLnBrk="1" fontAlgn="ctr" latinLnBrk="0" hangingPunct="1">
                        <a:lnSpc>
                          <a:spcPct val="100000"/>
                        </a:lnSpc>
                        <a:spcBef>
                          <a:spcPts val="0"/>
                        </a:spcBef>
                        <a:spcAft>
                          <a:spcPts val="0"/>
                        </a:spcAft>
                        <a:buClrTx/>
                        <a:buSzTx/>
                        <a:buFontTx/>
                        <a:buNone/>
                        <a:tabLst/>
                        <a:defRPr/>
                      </a:pPr>
                      <a:r>
                        <a:rPr kumimoji="0" lang="en-NZ" sz="1600" b="0" i="0" u="none" strike="noStrike" kern="1200" cap="none" spc="0" normalizeH="0" baseline="0" noProof="0" dirty="0">
                          <a:ln>
                            <a:noFill/>
                          </a:ln>
                          <a:solidFill>
                            <a:srgbClr val="505050"/>
                          </a:solidFill>
                          <a:effectLst/>
                          <a:uLnTx/>
                          <a:uFillTx/>
                          <a:latin typeface="+mn-lt"/>
                          <a:ea typeface="+mn-ea"/>
                          <a:cs typeface="+mn-cs"/>
                        </a:rPr>
                        <a:t>Yes</a:t>
                      </a:r>
                      <a:endParaRPr kumimoji="0" lang="en-US" sz="1600" b="0" i="0" u="none" strike="noStrike" kern="1200" cap="none" spc="0" normalizeH="0" baseline="0" noProof="0" dirty="0">
                        <a:ln>
                          <a:noFill/>
                        </a:ln>
                        <a:solidFill>
                          <a:srgbClr val="505050"/>
                        </a:solidFill>
                        <a:effectLst/>
                        <a:uLnTx/>
                        <a:uFillTx/>
                        <a:latin typeface="+mn-lt"/>
                        <a:ea typeface="+mn-ea"/>
                        <a:cs typeface="+mn-cs"/>
                      </a:endParaRPr>
                    </a:p>
                  </a:txBody>
                  <a:tcPr marL="0" marR="0" marT="0" marB="0" anchor="ctr">
                    <a:solidFill>
                      <a:srgbClr val="F2F2F2"/>
                    </a:solidFill>
                  </a:tcPr>
                </a:tc>
                <a:tc>
                  <a:txBody>
                    <a:bodyPr/>
                    <a:lstStyle/>
                    <a:p>
                      <a:pPr marL="0" marR="0" lvl="0" indent="0" algn="ctr" defTabSz="932742" rtl="0" eaLnBrk="1" fontAlgn="ctr" latinLnBrk="0" hangingPunct="1">
                        <a:lnSpc>
                          <a:spcPct val="100000"/>
                        </a:lnSpc>
                        <a:spcBef>
                          <a:spcPts val="0"/>
                        </a:spcBef>
                        <a:spcAft>
                          <a:spcPts val="0"/>
                        </a:spcAft>
                        <a:buClrTx/>
                        <a:buSzTx/>
                        <a:buFontTx/>
                        <a:buNone/>
                        <a:tabLst/>
                        <a:defRPr/>
                      </a:pPr>
                      <a:r>
                        <a:rPr kumimoji="0" lang="en-NZ" sz="1600" b="0" i="0" u="none" strike="noStrike" kern="1200" cap="none" spc="0" normalizeH="0" baseline="0" noProof="0" dirty="0">
                          <a:ln>
                            <a:noFill/>
                          </a:ln>
                          <a:solidFill>
                            <a:srgbClr val="505050"/>
                          </a:solidFill>
                          <a:effectLst/>
                          <a:uLnTx/>
                          <a:uFillTx/>
                          <a:latin typeface="+mn-lt"/>
                          <a:ea typeface="+mn-ea"/>
                          <a:cs typeface="+mn-cs"/>
                        </a:rPr>
                        <a:t>No</a:t>
                      </a:r>
                      <a:endParaRPr kumimoji="0" lang="en-US" sz="1600" b="0" i="0" u="none" strike="noStrike" kern="1200" cap="none" spc="0" normalizeH="0" baseline="0" noProof="0" dirty="0">
                        <a:ln>
                          <a:noFill/>
                        </a:ln>
                        <a:solidFill>
                          <a:srgbClr val="505050"/>
                        </a:solidFill>
                        <a:effectLst/>
                        <a:uLnTx/>
                        <a:uFillTx/>
                        <a:latin typeface="+mn-lt"/>
                        <a:ea typeface="+mn-ea"/>
                        <a:cs typeface="+mn-cs"/>
                      </a:endParaRPr>
                    </a:p>
                  </a:txBody>
                  <a:tcPr marL="0" marR="0" marT="0" marB="0" anchor="ctr">
                    <a:solidFill>
                      <a:srgbClr val="F2F2F2"/>
                    </a:solidFill>
                  </a:tcPr>
                </a:tc>
                <a:tc>
                  <a:txBody>
                    <a:bodyPr/>
                    <a:lstStyle/>
                    <a:p>
                      <a:pPr marL="0" marR="0" indent="0" algn="ctr" defTabSz="932742" rtl="0" eaLnBrk="1" fontAlgn="ctr" latinLnBrk="0" hangingPunct="1">
                        <a:lnSpc>
                          <a:spcPct val="100000"/>
                        </a:lnSpc>
                        <a:spcBef>
                          <a:spcPts val="0"/>
                        </a:spcBef>
                        <a:spcAft>
                          <a:spcPts val="0"/>
                        </a:spcAft>
                        <a:buClrTx/>
                        <a:buSzTx/>
                        <a:buFontTx/>
                        <a:buNone/>
                        <a:tabLst/>
                        <a:defRPr/>
                      </a:pPr>
                      <a:r>
                        <a:rPr kumimoji="0" lang="en-NZ" sz="1600" b="0" i="0" u="none" strike="noStrike" kern="1200" cap="none" spc="0" normalizeH="0" baseline="0" noProof="0" dirty="0">
                          <a:ln>
                            <a:noFill/>
                          </a:ln>
                          <a:solidFill>
                            <a:srgbClr val="505050"/>
                          </a:solidFill>
                          <a:effectLst/>
                          <a:uLnTx/>
                          <a:uFillTx/>
                          <a:latin typeface="+mn-lt"/>
                          <a:ea typeface="+mn-ea"/>
                          <a:cs typeface="+mn-cs"/>
                        </a:rPr>
                        <a:t>Limited</a:t>
                      </a:r>
                      <a:endParaRPr lang="en-US" sz="1600" b="0" i="0" kern="1200" dirty="0">
                        <a:solidFill>
                          <a:schemeClr val="dk1"/>
                        </a:solidFill>
                        <a:effectLst/>
                        <a:latin typeface="+mn-lt"/>
                        <a:ea typeface="+mn-ea"/>
                        <a:cs typeface="+mn-cs"/>
                      </a:endParaRPr>
                    </a:p>
                  </a:txBody>
                  <a:tcPr anchor="ctr">
                    <a:solidFill>
                      <a:srgbClr val="F2F2F2"/>
                    </a:solidFill>
                  </a:tcPr>
                </a:tc>
                <a:tc>
                  <a:txBody>
                    <a:bodyPr/>
                    <a:lstStyle/>
                    <a:p>
                      <a:pPr marL="0" marR="0" lvl="0" indent="0" algn="ctr" defTabSz="932742" rtl="0" eaLnBrk="1" fontAlgn="ctr"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mn-lt"/>
                          <a:ea typeface="+mn-ea"/>
                          <a:cs typeface="+mn-cs"/>
                        </a:rPr>
                        <a:t>?</a:t>
                      </a:r>
                    </a:p>
                  </a:txBody>
                  <a:tcPr marL="0" marR="0" marT="0" marB="0" anchor="ctr">
                    <a:solidFill>
                      <a:srgbClr val="F2F2F2"/>
                    </a:solidFill>
                  </a:tcPr>
                </a:tc>
                <a:tc>
                  <a:txBody>
                    <a:bodyPr/>
                    <a:lstStyle/>
                    <a:p>
                      <a:pPr marL="0" marR="0" indent="0" algn="ctr" defTabSz="932742" rtl="0" eaLnBrk="1" fontAlgn="ctr" latinLnBrk="0" hangingPunct="1">
                        <a:lnSpc>
                          <a:spcPct val="100000"/>
                        </a:lnSpc>
                        <a:spcBef>
                          <a:spcPts val="0"/>
                        </a:spcBef>
                        <a:spcAft>
                          <a:spcPts val="0"/>
                        </a:spcAft>
                        <a:buClrTx/>
                        <a:buSzTx/>
                        <a:buFontTx/>
                        <a:buNone/>
                        <a:tabLst/>
                        <a:defRPr/>
                      </a:pPr>
                      <a:r>
                        <a:rPr kumimoji="0" lang="en-NZ" sz="1600" b="0" i="0" u="none" strike="noStrike" kern="1200" cap="none" spc="0" normalizeH="0" baseline="0" noProof="0" dirty="0">
                          <a:ln>
                            <a:noFill/>
                          </a:ln>
                          <a:solidFill>
                            <a:srgbClr val="505050"/>
                          </a:solidFill>
                          <a:effectLst/>
                          <a:uLnTx/>
                          <a:uFillTx/>
                          <a:latin typeface="+mn-lt"/>
                          <a:ea typeface="+mn-ea"/>
                          <a:cs typeface="+mn-cs"/>
                        </a:rPr>
                        <a:t>Yes</a:t>
                      </a:r>
                      <a:endParaRPr lang="en-US" sz="1600" b="0" i="0" kern="1200" dirty="0">
                        <a:solidFill>
                          <a:schemeClr val="dk1"/>
                        </a:solidFill>
                        <a:effectLst/>
                        <a:latin typeface="+mn-lt"/>
                        <a:ea typeface="+mn-ea"/>
                        <a:cs typeface="+mn-cs"/>
                      </a:endParaRPr>
                    </a:p>
                  </a:txBody>
                  <a:tcPr marL="0" marR="0" marT="0" marB="0" anchor="ctr">
                    <a:solidFill>
                      <a:srgbClr val="F2F2F2"/>
                    </a:solidFill>
                  </a:tcPr>
                </a:tc>
                <a:extLst>
                  <a:ext uri="{0D108BD9-81ED-4DB2-BD59-A6C34878D82A}">
                    <a16:rowId xmlns:a16="http://schemas.microsoft.com/office/drawing/2014/main" val="10002"/>
                  </a:ext>
                </a:extLst>
              </a:tr>
              <a:tr h="0">
                <a:tc>
                  <a:txBody>
                    <a:bodyPr/>
                    <a:lstStyle/>
                    <a:p>
                      <a:r>
                        <a:rPr lang="en-US" sz="1800" dirty="0">
                          <a:latin typeface="+mn-lt"/>
                          <a:cs typeface="Segoe UI Light" panose="020B0502040204020203" pitchFamily="34" charset="0"/>
                        </a:rPr>
                        <a:t>Snowflake</a:t>
                      </a:r>
                    </a:p>
                  </a:txBody>
                  <a:tcPr>
                    <a:solidFill>
                      <a:srgbClr val="E6E6E6"/>
                    </a:solidFill>
                  </a:tcPr>
                </a:tc>
                <a:tc>
                  <a:txBody>
                    <a:bodyPr/>
                    <a:lstStyle/>
                    <a:p>
                      <a:pPr marL="0" marR="0" indent="0" algn="ctr" defTabSz="932742" rtl="0" eaLnBrk="1" fontAlgn="ctr" latinLnBrk="0" hangingPunct="1">
                        <a:lnSpc>
                          <a:spcPct val="100000"/>
                        </a:lnSpc>
                        <a:spcBef>
                          <a:spcPts val="0"/>
                        </a:spcBef>
                        <a:spcAft>
                          <a:spcPts val="0"/>
                        </a:spcAft>
                        <a:buClrTx/>
                        <a:buSzTx/>
                        <a:buFontTx/>
                        <a:buNone/>
                        <a:tabLst/>
                        <a:defRPr/>
                      </a:pPr>
                      <a:r>
                        <a:rPr lang="en-NZ" sz="1600" b="0" i="0" kern="1200" dirty="0">
                          <a:solidFill>
                            <a:schemeClr val="dk1"/>
                          </a:solidFill>
                          <a:effectLst/>
                          <a:latin typeface="+mn-lt"/>
                          <a:ea typeface="+mn-ea"/>
                          <a:cs typeface="+mn-cs"/>
                        </a:rPr>
                        <a:t>Yes</a:t>
                      </a:r>
                      <a:endParaRPr lang="en-US" sz="1600" b="0" i="0" kern="1200" dirty="0">
                        <a:solidFill>
                          <a:schemeClr val="dk1"/>
                        </a:solidFill>
                        <a:effectLst/>
                        <a:latin typeface="+mn-lt"/>
                        <a:ea typeface="+mn-ea"/>
                        <a:cs typeface="+mn-cs"/>
                      </a:endParaRPr>
                    </a:p>
                  </a:txBody>
                  <a:tcPr anchor="ctr">
                    <a:solidFill>
                      <a:srgbClr val="E6E6E6"/>
                    </a:solidFill>
                  </a:tcPr>
                </a:tc>
                <a:tc>
                  <a:txBody>
                    <a:bodyPr/>
                    <a:lstStyle/>
                    <a:p>
                      <a:pPr marL="0" marR="0" lvl="0" indent="0" algn="ctr" defTabSz="932742" rtl="0" eaLnBrk="1" fontAlgn="ctr" latinLnBrk="0" hangingPunct="1">
                        <a:lnSpc>
                          <a:spcPct val="100000"/>
                        </a:lnSpc>
                        <a:spcBef>
                          <a:spcPts val="0"/>
                        </a:spcBef>
                        <a:spcAft>
                          <a:spcPts val="0"/>
                        </a:spcAft>
                        <a:buClrTx/>
                        <a:buSzTx/>
                        <a:buFontTx/>
                        <a:buNone/>
                        <a:tabLst/>
                        <a:defRPr/>
                      </a:pPr>
                      <a:r>
                        <a:rPr lang="en-NZ" sz="1600" b="0" i="0" kern="1200" dirty="0">
                          <a:solidFill>
                            <a:schemeClr val="dk1"/>
                          </a:solidFill>
                          <a:effectLst/>
                          <a:latin typeface="+mn-lt"/>
                          <a:ea typeface="+mn-ea"/>
                          <a:cs typeface="+mn-cs"/>
                        </a:rPr>
                        <a:t>No</a:t>
                      </a:r>
                      <a:endParaRPr kumimoji="0" lang="en-US" sz="1600" b="0" i="0" u="none" strike="noStrike" kern="1200" cap="none" spc="0" normalizeH="0" baseline="0" noProof="0" dirty="0">
                        <a:ln>
                          <a:noFill/>
                        </a:ln>
                        <a:solidFill>
                          <a:srgbClr val="505050"/>
                        </a:solidFill>
                        <a:effectLst/>
                        <a:uLnTx/>
                        <a:uFillTx/>
                        <a:latin typeface="+mn-lt"/>
                        <a:ea typeface="+mn-ea"/>
                        <a:cs typeface="+mn-cs"/>
                      </a:endParaRPr>
                    </a:p>
                  </a:txBody>
                  <a:tcPr anchor="ctr">
                    <a:solidFill>
                      <a:srgbClr val="E6E6E6"/>
                    </a:solidFill>
                  </a:tcPr>
                </a:tc>
                <a:tc>
                  <a:txBody>
                    <a:bodyPr/>
                    <a:lstStyle/>
                    <a:p>
                      <a:pPr marL="0" marR="0" indent="0" algn="ctr" defTabSz="932742" rtl="0" eaLnBrk="1" fontAlgn="ctr" latinLnBrk="0" hangingPunct="1">
                        <a:lnSpc>
                          <a:spcPct val="100000"/>
                        </a:lnSpc>
                        <a:spcBef>
                          <a:spcPts val="0"/>
                        </a:spcBef>
                        <a:spcAft>
                          <a:spcPts val="0"/>
                        </a:spcAft>
                        <a:buClrTx/>
                        <a:buSzTx/>
                        <a:buFontTx/>
                        <a:buNone/>
                        <a:tabLst/>
                        <a:defRPr/>
                      </a:pPr>
                      <a:r>
                        <a:rPr lang="en-NZ" sz="1600" b="0" i="0" kern="1200" dirty="0">
                          <a:solidFill>
                            <a:schemeClr val="dk1"/>
                          </a:solidFill>
                          <a:effectLst/>
                          <a:latin typeface="+mn-lt"/>
                          <a:ea typeface="+mn-ea"/>
                          <a:cs typeface="+mn-cs"/>
                        </a:rPr>
                        <a:t>Yes</a:t>
                      </a:r>
                      <a:endParaRPr lang="en-US" sz="1600" b="0" i="0" kern="1200" dirty="0">
                        <a:solidFill>
                          <a:schemeClr val="dk1"/>
                        </a:solidFill>
                        <a:effectLst/>
                        <a:latin typeface="+mn-lt"/>
                        <a:ea typeface="+mn-ea"/>
                        <a:cs typeface="+mn-cs"/>
                      </a:endParaRPr>
                    </a:p>
                  </a:txBody>
                  <a:tcPr marL="0" marR="0" marT="0" marB="0" anchor="ctr">
                    <a:solidFill>
                      <a:srgbClr val="E6E6E6"/>
                    </a:solidFill>
                  </a:tcPr>
                </a:tc>
                <a:tc>
                  <a:txBody>
                    <a:bodyPr/>
                    <a:lstStyle/>
                    <a:p>
                      <a:pPr marL="0" marR="0" lvl="0" indent="0" algn="ctr" defTabSz="932742" rtl="0" eaLnBrk="1" fontAlgn="ctr"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mn-lt"/>
                          <a:ea typeface="+mn-ea"/>
                          <a:cs typeface="+mn-cs"/>
                        </a:rPr>
                        <a:t>?</a:t>
                      </a:r>
                    </a:p>
                  </a:txBody>
                  <a:tcPr anchor="ctr">
                    <a:solidFill>
                      <a:srgbClr val="E6E6E6"/>
                    </a:solidFill>
                  </a:tcPr>
                </a:tc>
                <a:tc>
                  <a:txBody>
                    <a:bodyPr/>
                    <a:lstStyle/>
                    <a:p>
                      <a:pPr marL="0" marR="0" lvl="0" indent="0" algn="ctr" defTabSz="932742" rtl="0" eaLnBrk="1" fontAlgn="ctr"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mn-lt"/>
                          <a:ea typeface="+mn-ea"/>
                          <a:cs typeface="+mn-cs"/>
                        </a:rPr>
                        <a:t>Yes</a:t>
                      </a:r>
                    </a:p>
                  </a:txBody>
                  <a:tcPr anchor="ctr">
                    <a:solidFill>
                      <a:srgbClr val="E6E6E6"/>
                    </a:solidFill>
                  </a:tcPr>
                </a:tc>
                <a:extLst>
                  <a:ext uri="{0D108BD9-81ED-4DB2-BD59-A6C34878D82A}">
                    <a16:rowId xmlns:a16="http://schemas.microsoft.com/office/drawing/2014/main" val="10003"/>
                  </a:ext>
                </a:extLst>
              </a:tr>
              <a:tr h="409893">
                <a:tc>
                  <a:txBody>
                    <a:bodyPr/>
                    <a:lstStyle/>
                    <a:p>
                      <a:pPr marL="0" marR="0" indent="0" algn="l" defTabSz="1219170" rtl="0" eaLnBrk="1" fontAlgn="auto" latinLnBrk="0" hangingPunct="1">
                        <a:lnSpc>
                          <a:spcPct val="100000"/>
                        </a:lnSpc>
                        <a:spcBef>
                          <a:spcPts val="0"/>
                        </a:spcBef>
                        <a:spcAft>
                          <a:spcPts val="0"/>
                        </a:spcAft>
                        <a:buClrTx/>
                        <a:buSzTx/>
                        <a:buFontTx/>
                        <a:buNone/>
                        <a:tabLst/>
                        <a:defRPr/>
                      </a:pPr>
                      <a:r>
                        <a:rPr lang="en-US" sz="1800" dirty="0">
                          <a:latin typeface="+mn-lt"/>
                          <a:cs typeface="Segoe UI Light" panose="020B0502040204020203" pitchFamily="34" charset="0"/>
                        </a:rPr>
                        <a:t>IBM Db2</a:t>
                      </a:r>
                    </a:p>
                  </a:txBody>
                  <a:tcPr>
                    <a:solidFill>
                      <a:srgbClr val="F2F2F2"/>
                    </a:solidFill>
                  </a:tcPr>
                </a:tc>
                <a:tc>
                  <a:txBody>
                    <a:bodyPr/>
                    <a:lstStyle/>
                    <a:p>
                      <a:pPr marL="0" marR="0" indent="0" algn="ctr" defTabSz="932742" rtl="0" eaLnBrk="1" fontAlgn="ctr" latinLnBrk="0" hangingPunct="1">
                        <a:lnSpc>
                          <a:spcPct val="100000"/>
                        </a:lnSpc>
                        <a:spcBef>
                          <a:spcPts val="0"/>
                        </a:spcBef>
                        <a:spcAft>
                          <a:spcPts val="0"/>
                        </a:spcAft>
                        <a:buClrTx/>
                        <a:buSzTx/>
                        <a:buFontTx/>
                        <a:buNone/>
                        <a:tabLst/>
                        <a:defRPr/>
                      </a:pPr>
                      <a:r>
                        <a:rPr lang="en-US" sz="1600" b="0" i="0" kern="1200" dirty="0">
                          <a:solidFill>
                            <a:schemeClr val="dk1"/>
                          </a:solidFill>
                          <a:effectLst/>
                          <a:latin typeface="+mn-lt"/>
                          <a:ea typeface="+mn-ea"/>
                          <a:cs typeface="+mn-cs"/>
                        </a:rPr>
                        <a:t>Yes</a:t>
                      </a:r>
                    </a:p>
                  </a:txBody>
                  <a:tcPr anchor="ctr">
                    <a:solidFill>
                      <a:srgbClr val="F2F2F2"/>
                    </a:solidFill>
                  </a:tcPr>
                </a:tc>
                <a:tc>
                  <a:txBody>
                    <a:bodyPr/>
                    <a:lstStyle/>
                    <a:p>
                      <a:pPr marL="0" marR="0" indent="0" algn="ctr" defTabSz="932742" rtl="0" eaLnBrk="1" fontAlgn="ctr" latinLnBrk="0" hangingPunct="1">
                        <a:lnSpc>
                          <a:spcPct val="100000"/>
                        </a:lnSpc>
                        <a:spcBef>
                          <a:spcPts val="0"/>
                        </a:spcBef>
                        <a:spcAft>
                          <a:spcPts val="0"/>
                        </a:spcAft>
                        <a:buClrTx/>
                        <a:buSzTx/>
                        <a:buFontTx/>
                        <a:buNone/>
                        <a:tabLst/>
                        <a:defRPr/>
                      </a:pPr>
                      <a:r>
                        <a:rPr kumimoji="0" lang="en-NZ" sz="1600" b="0" i="0" u="none" strike="noStrike" kern="1200" cap="none" spc="0" normalizeH="0" baseline="0" noProof="0" dirty="0">
                          <a:ln>
                            <a:noFill/>
                          </a:ln>
                          <a:solidFill>
                            <a:srgbClr val="505050"/>
                          </a:solidFill>
                          <a:effectLst/>
                          <a:uLnTx/>
                          <a:uFillTx/>
                          <a:latin typeface="+mn-lt"/>
                          <a:ea typeface="+mn-ea"/>
                          <a:cs typeface="+mn-cs"/>
                        </a:rPr>
                        <a:t>Yes</a:t>
                      </a:r>
                      <a:endParaRPr lang="en-US" sz="1600" b="0" i="0" kern="1200" dirty="0">
                        <a:solidFill>
                          <a:schemeClr val="dk1"/>
                        </a:solidFill>
                        <a:effectLst/>
                        <a:latin typeface="+mn-lt"/>
                        <a:ea typeface="+mn-ea"/>
                        <a:cs typeface="+mn-cs"/>
                      </a:endParaRPr>
                    </a:p>
                  </a:txBody>
                  <a:tcPr anchor="ctr">
                    <a:solidFill>
                      <a:srgbClr val="F2F2F2"/>
                    </a:solidFill>
                  </a:tcPr>
                </a:tc>
                <a:tc>
                  <a:txBody>
                    <a:bodyPr/>
                    <a:lstStyle/>
                    <a:p>
                      <a:pPr marL="0" marR="0" indent="0" algn="ctr" defTabSz="932742" rtl="0" eaLnBrk="1" fontAlgn="ctr" latinLnBrk="0" hangingPunct="1">
                        <a:lnSpc>
                          <a:spcPct val="100000"/>
                        </a:lnSpc>
                        <a:spcBef>
                          <a:spcPts val="0"/>
                        </a:spcBef>
                        <a:spcAft>
                          <a:spcPts val="0"/>
                        </a:spcAft>
                        <a:buClrTx/>
                        <a:buSzTx/>
                        <a:buFontTx/>
                        <a:buNone/>
                        <a:tabLst/>
                        <a:defRPr/>
                      </a:pPr>
                      <a:r>
                        <a:rPr lang="en-NZ" sz="1600" b="0" i="0" kern="1200" dirty="0">
                          <a:solidFill>
                            <a:schemeClr val="dk1"/>
                          </a:solidFill>
                          <a:effectLst/>
                          <a:latin typeface="+mn-lt"/>
                          <a:ea typeface="+mn-ea"/>
                          <a:cs typeface="+mn-cs"/>
                        </a:rPr>
                        <a:t>No</a:t>
                      </a:r>
                      <a:endParaRPr lang="en-US" sz="1600" b="0" i="0" kern="1200" dirty="0">
                        <a:solidFill>
                          <a:schemeClr val="dk1"/>
                        </a:solidFill>
                        <a:effectLst/>
                        <a:latin typeface="+mn-lt"/>
                        <a:ea typeface="+mn-ea"/>
                        <a:cs typeface="+mn-cs"/>
                      </a:endParaRPr>
                    </a:p>
                  </a:txBody>
                  <a:tcPr marL="0" marR="0" marT="0" marB="0" anchor="ctr">
                    <a:solidFill>
                      <a:srgbClr val="F2F2F2"/>
                    </a:solidFill>
                  </a:tcPr>
                </a:tc>
                <a:tc>
                  <a:txBody>
                    <a:bodyPr/>
                    <a:lstStyle/>
                    <a:p>
                      <a:pPr marL="0" marR="0" lvl="0" indent="0" algn="ctr" defTabSz="932742" rtl="0" eaLnBrk="1" fontAlgn="ctr" latinLnBrk="0" hangingPunct="1">
                        <a:lnSpc>
                          <a:spcPct val="100000"/>
                        </a:lnSpc>
                        <a:spcBef>
                          <a:spcPts val="0"/>
                        </a:spcBef>
                        <a:spcAft>
                          <a:spcPts val="0"/>
                        </a:spcAft>
                        <a:buClrTx/>
                        <a:buSzTx/>
                        <a:buFontTx/>
                        <a:buNone/>
                        <a:tabLst/>
                        <a:defRPr/>
                      </a:pPr>
                      <a:r>
                        <a:rPr kumimoji="0" lang="en-NZ" sz="1600" b="0" i="0" u="none" strike="noStrike" kern="1200" cap="none" spc="0" normalizeH="0" baseline="0" noProof="0" dirty="0">
                          <a:ln>
                            <a:noFill/>
                          </a:ln>
                          <a:solidFill>
                            <a:srgbClr val="505050"/>
                          </a:solidFill>
                          <a:effectLst/>
                          <a:uLnTx/>
                          <a:uFillTx/>
                          <a:latin typeface="+mn-lt"/>
                          <a:ea typeface="+mn-ea"/>
                          <a:cs typeface="+mn-cs"/>
                        </a:rPr>
                        <a:t>?</a:t>
                      </a:r>
                      <a:endParaRPr lang="en-US" sz="1600" b="0" i="0" kern="1200" dirty="0">
                        <a:solidFill>
                          <a:schemeClr val="dk1"/>
                        </a:solidFill>
                        <a:effectLst/>
                        <a:latin typeface="+mn-lt"/>
                        <a:ea typeface="+mn-ea"/>
                        <a:cs typeface="+mn-cs"/>
                      </a:endParaRPr>
                    </a:p>
                  </a:txBody>
                  <a:tcPr anchor="ctr">
                    <a:solidFill>
                      <a:srgbClr val="F2F2F2"/>
                    </a:solidFill>
                  </a:tcPr>
                </a:tc>
                <a:tc>
                  <a:txBody>
                    <a:bodyPr/>
                    <a:lstStyle/>
                    <a:p>
                      <a:pPr marL="0" marR="0" lvl="0" indent="0" algn="ctr" defTabSz="932742" rtl="0" eaLnBrk="1" fontAlgn="ctr" latinLnBrk="0" hangingPunct="1">
                        <a:lnSpc>
                          <a:spcPct val="100000"/>
                        </a:lnSpc>
                        <a:spcBef>
                          <a:spcPts val="0"/>
                        </a:spcBef>
                        <a:spcAft>
                          <a:spcPts val="0"/>
                        </a:spcAft>
                        <a:buClrTx/>
                        <a:buSzTx/>
                        <a:buFontTx/>
                        <a:buNone/>
                        <a:tabLst/>
                        <a:defRPr/>
                      </a:pPr>
                      <a:r>
                        <a:rPr lang="en-NZ" sz="1600" b="0" i="0" kern="1200" dirty="0">
                          <a:solidFill>
                            <a:schemeClr val="dk1"/>
                          </a:solidFill>
                          <a:effectLst/>
                          <a:latin typeface="+mn-lt"/>
                          <a:ea typeface="+mn-ea"/>
                          <a:cs typeface="+mn-cs"/>
                        </a:rPr>
                        <a:t>Yes</a:t>
                      </a:r>
                      <a:endParaRPr lang="en-US" sz="1600" b="0" i="0" kern="1200" dirty="0">
                        <a:solidFill>
                          <a:schemeClr val="dk1"/>
                        </a:solidFill>
                        <a:effectLst/>
                        <a:latin typeface="+mn-lt"/>
                        <a:ea typeface="+mn-ea"/>
                        <a:cs typeface="+mn-cs"/>
                      </a:endParaRPr>
                    </a:p>
                  </a:txBody>
                  <a:tcPr anchor="ctr">
                    <a:solidFill>
                      <a:srgbClr val="F2F2F2"/>
                    </a:solidFill>
                  </a:tcPr>
                </a:tc>
                <a:extLst>
                  <a:ext uri="{0D108BD9-81ED-4DB2-BD59-A6C34878D82A}">
                    <a16:rowId xmlns:a16="http://schemas.microsoft.com/office/drawing/2014/main" val="215993792"/>
                  </a:ext>
                </a:extLst>
              </a:tr>
              <a:tr h="409893">
                <a:tc>
                  <a:txBody>
                    <a:bodyPr/>
                    <a:lstStyle/>
                    <a:p>
                      <a:pPr marL="0" marR="0" indent="0" algn="l" defTabSz="1219170" rtl="0" eaLnBrk="1" fontAlgn="auto" latinLnBrk="0" hangingPunct="1">
                        <a:lnSpc>
                          <a:spcPct val="100000"/>
                        </a:lnSpc>
                        <a:spcBef>
                          <a:spcPts val="0"/>
                        </a:spcBef>
                        <a:spcAft>
                          <a:spcPts val="0"/>
                        </a:spcAft>
                        <a:buClrTx/>
                        <a:buSzTx/>
                        <a:buFontTx/>
                        <a:buNone/>
                        <a:tabLst/>
                        <a:defRPr/>
                      </a:pPr>
                      <a:r>
                        <a:rPr lang="en-US" sz="1800" dirty="0">
                          <a:latin typeface="+mn-lt"/>
                          <a:cs typeface="Segoe UI Light" panose="020B0502040204020203" pitchFamily="34" charset="0"/>
                        </a:rPr>
                        <a:t>HANA</a:t>
                      </a:r>
                    </a:p>
                  </a:txBody>
                  <a:tcPr>
                    <a:solidFill>
                      <a:srgbClr val="E6E6E6"/>
                    </a:solidFill>
                  </a:tcPr>
                </a:tc>
                <a:tc>
                  <a:txBody>
                    <a:bodyPr/>
                    <a:lstStyle/>
                    <a:p>
                      <a:pPr marL="0" marR="0" lvl="0" indent="0" algn="ctr" defTabSz="932742" rtl="0" eaLnBrk="1" fontAlgn="ctr" latinLnBrk="0" hangingPunct="1">
                        <a:lnSpc>
                          <a:spcPct val="100000"/>
                        </a:lnSpc>
                        <a:spcBef>
                          <a:spcPts val="0"/>
                        </a:spcBef>
                        <a:spcAft>
                          <a:spcPts val="0"/>
                        </a:spcAft>
                        <a:buClrTx/>
                        <a:buSzTx/>
                        <a:buFontTx/>
                        <a:buNone/>
                        <a:tabLst/>
                        <a:defRPr/>
                      </a:pPr>
                      <a:r>
                        <a:rPr kumimoji="0" lang="en-NZ" sz="1600" b="0" i="0" u="none" strike="noStrike" kern="1200" cap="none" spc="0" normalizeH="0" baseline="0" noProof="0" dirty="0">
                          <a:ln>
                            <a:noFill/>
                          </a:ln>
                          <a:solidFill>
                            <a:srgbClr val="505050"/>
                          </a:solidFill>
                          <a:effectLst/>
                          <a:uLnTx/>
                          <a:uFillTx/>
                          <a:latin typeface="+mn-lt"/>
                          <a:ea typeface="+mn-ea"/>
                          <a:cs typeface="+mn-cs"/>
                        </a:rPr>
                        <a:t>Yes</a:t>
                      </a:r>
                      <a:endParaRPr kumimoji="0" lang="en-US" sz="1600" b="0" i="0" u="none" strike="noStrike" kern="1200" cap="none" spc="0" normalizeH="0" baseline="0" noProof="0" dirty="0">
                        <a:ln>
                          <a:noFill/>
                        </a:ln>
                        <a:solidFill>
                          <a:srgbClr val="505050"/>
                        </a:solidFill>
                        <a:effectLst/>
                        <a:uLnTx/>
                        <a:uFillTx/>
                        <a:latin typeface="+mn-lt"/>
                        <a:ea typeface="+mn-ea"/>
                        <a:cs typeface="+mn-cs"/>
                      </a:endParaRPr>
                    </a:p>
                  </a:txBody>
                  <a:tcPr anchor="ctr">
                    <a:solidFill>
                      <a:srgbClr val="E6E6E6"/>
                    </a:solidFill>
                  </a:tcPr>
                </a:tc>
                <a:tc>
                  <a:txBody>
                    <a:bodyPr/>
                    <a:lstStyle/>
                    <a:p>
                      <a:pPr marL="0" marR="0" lvl="0" indent="0" algn="ctr" defTabSz="932742" rtl="0" eaLnBrk="1" fontAlgn="ctr" latinLnBrk="0" hangingPunct="1">
                        <a:lnSpc>
                          <a:spcPct val="100000"/>
                        </a:lnSpc>
                        <a:spcBef>
                          <a:spcPts val="0"/>
                        </a:spcBef>
                        <a:spcAft>
                          <a:spcPts val="0"/>
                        </a:spcAft>
                        <a:buClrTx/>
                        <a:buSzTx/>
                        <a:buFontTx/>
                        <a:buNone/>
                        <a:tabLst/>
                        <a:defRPr/>
                      </a:pPr>
                      <a:r>
                        <a:rPr kumimoji="0" lang="en-NZ" sz="1600" b="0" i="0" u="none" strike="noStrike" kern="1200" cap="none" spc="0" normalizeH="0" baseline="0" noProof="0" dirty="0">
                          <a:ln>
                            <a:noFill/>
                          </a:ln>
                          <a:solidFill>
                            <a:srgbClr val="505050"/>
                          </a:solidFill>
                          <a:effectLst/>
                          <a:uLnTx/>
                          <a:uFillTx/>
                          <a:latin typeface="+mn-lt"/>
                          <a:ea typeface="+mn-ea"/>
                          <a:cs typeface="+mn-cs"/>
                        </a:rPr>
                        <a:t>Yes</a:t>
                      </a:r>
                      <a:endParaRPr kumimoji="0" lang="en-US" sz="1600" b="0" i="0" u="none" strike="noStrike" kern="1200" cap="none" spc="0" normalizeH="0" baseline="0" noProof="0" dirty="0">
                        <a:ln>
                          <a:noFill/>
                        </a:ln>
                        <a:solidFill>
                          <a:srgbClr val="505050"/>
                        </a:solidFill>
                        <a:effectLst/>
                        <a:uLnTx/>
                        <a:uFillTx/>
                        <a:latin typeface="+mn-lt"/>
                        <a:ea typeface="+mn-ea"/>
                        <a:cs typeface="+mn-cs"/>
                      </a:endParaRPr>
                    </a:p>
                  </a:txBody>
                  <a:tcPr anchor="ctr">
                    <a:solidFill>
                      <a:srgbClr val="E6E6E6"/>
                    </a:solidFill>
                  </a:tcPr>
                </a:tc>
                <a:tc>
                  <a:txBody>
                    <a:bodyPr/>
                    <a:lstStyle/>
                    <a:p>
                      <a:pPr marL="0" marR="0" indent="0" algn="ctr" defTabSz="932742" rtl="0" eaLnBrk="1" fontAlgn="ctr" latinLnBrk="0" hangingPunct="1">
                        <a:lnSpc>
                          <a:spcPct val="100000"/>
                        </a:lnSpc>
                        <a:spcBef>
                          <a:spcPts val="0"/>
                        </a:spcBef>
                        <a:spcAft>
                          <a:spcPts val="0"/>
                        </a:spcAft>
                        <a:buClrTx/>
                        <a:buSzTx/>
                        <a:buFontTx/>
                        <a:buNone/>
                        <a:tabLst/>
                        <a:defRPr/>
                      </a:pPr>
                      <a:r>
                        <a:rPr lang="en-NZ" sz="1600" b="0" i="0" kern="1200" dirty="0">
                          <a:solidFill>
                            <a:schemeClr val="dk1"/>
                          </a:solidFill>
                          <a:effectLst/>
                          <a:latin typeface="+mn-lt"/>
                          <a:ea typeface="+mn-ea"/>
                          <a:cs typeface="+mn-cs"/>
                        </a:rPr>
                        <a:t>Yes</a:t>
                      </a:r>
                      <a:endParaRPr lang="en-US" sz="1600" b="0" i="0" kern="1200" dirty="0">
                        <a:solidFill>
                          <a:schemeClr val="dk1"/>
                        </a:solidFill>
                        <a:effectLst/>
                        <a:latin typeface="+mn-lt"/>
                        <a:ea typeface="+mn-ea"/>
                        <a:cs typeface="+mn-cs"/>
                      </a:endParaRPr>
                    </a:p>
                  </a:txBody>
                  <a:tcPr marL="0" marR="0" marT="0" marB="0" anchor="ctr">
                    <a:solidFill>
                      <a:srgbClr val="E6E6E6"/>
                    </a:solidFill>
                  </a:tcPr>
                </a:tc>
                <a:tc>
                  <a:txBody>
                    <a:bodyPr/>
                    <a:lstStyle/>
                    <a:p>
                      <a:pPr marL="0" marR="0" lvl="0" indent="0" algn="ctr" defTabSz="932742" rtl="0" eaLnBrk="1" fontAlgn="ctr" latinLnBrk="0" hangingPunct="1">
                        <a:lnSpc>
                          <a:spcPct val="100000"/>
                        </a:lnSpc>
                        <a:spcBef>
                          <a:spcPts val="0"/>
                        </a:spcBef>
                        <a:spcAft>
                          <a:spcPts val="0"/>
                        </a:spcAft>
                        <a:buClrTx/>
                        <a:buSzTx/>
                        <a:buFontTx/>
                        <a:buNone/>
                        <a:tabLst/>
                        <a:defRPr/>
                      </a:pPr>
                      <a:r>
                        <a:rPr kumimoji="0" lang="en-NZ" sz="1600" b="0" i="0" u="none" strike="noStrike" kern="1200" cap="none" spc="0" normalizeH="0" baseline="0" noProof="0" dirty="0">
                          <a:ln>
                            <a:noFill/>
                          </a:ln>
                          <a:solidFill>
                            <a:srgbClr val="505050"/>
                          </a:solidFill>
                          <a:effectLst/>
                          <a:uLnTx/>
                          <a:uFillTx/>
                          <a:latin typeface="+mn-lt"/>
                          <a:ea typeface="+mn-ea"/>
                          <a:cs typeface="+mn-cs"/>
                        </a:rPr>
                        <a:t>Yes</a:t>
                      </a:r>
                      <a:endParaRPr kumimoji="0" lang="en-US" sz="1600" b="0" i="0" u="none" strike="noStrike" kern="1200" cap="none" spc="0" normalizeH="0" baseline="0" noProof="0" dirty="0">
                        <a:ln>
                          <a:noFill/>
                        </a:ln>
                        <a:solidFill>
                          <a:srgbClr val="505050"/>
                        </a:solidFill>
                        <a:effectLst/>
                        <a:uLnTx/>
                        <a:uFillTx/>
                        <a:latin typeface="+mn-lt"/>
                        <a:ea typeface="+mn-ea"/>
                        <a:cs typeface="+mn-cs"/>
                      </a:endParaRPr>
                    </a:p>
                  </a:txBody>
                  <a:tcPr anchor="ctr">
                    <a:solidFill>
                      <a:srgbClr val="E6E6E6"/>
                    </a:solidFill>
                  </a:tcPr>
                </a:tc>
                <a:tc>
                  <a:txBody>
                    <a:bodyPr/>
                    <a:lstStyle/>
                    <a:p>
                      <a:pPr marL="0" marR="0" lvl="0" indent="0" algn="ctr" defTabSz="932742" rtl="0" eaLnBrk="1" fontAlgn="ctr" latinLnBrk="0" hangingPunct="1">
                        <a:lnSpc>
                          <a:spcPct val="100000"/>
                        </a:lnSpc>
                        <a:spcBef>
                          <a:spcPts val="0"/>
                        </a:spcBef>
                        <a:spcAft>
                          <a:spcPts val="0"/>
                        </a:spcAft>
                        <a:buClrTx/>
                        <a:buSzTx/>
                        <a:buFontTx/>
                        <a:buNone/>
                        <a:tabLst/>
                        <a:defRPr/>
                      </a:pPr>
                      <a:r>
                        <a:rPr kumimoji="0" lang="en-NZ" sz="1600" b="0" i="0" u="none" strike="noStrike" kern="1200" cap="none" spc="0" normalizeH="0" baseline="0" noProof="0" dirty="0">
                          <a:ln>
                            <a:noFill/>
                          </a:ln>
                          <a:solidFill>
                            <a:srgbClr val="505050"/>
                          </a:solidFill>
                          <a:effectLst/>
                          <a:uLnTx/>
                          <a:uFillTx/>
                          <a:latin typeface="+mn-lt"/>
                          <a:ea typeface="+mn-ea"/>
                          <a:cs typeface="+mn-cs"/>
                        </a:rPr>
                        <a:t>Yes</a:t>
                      </a:r>
                      <a:endParaRPr kumimoji="0" lang="en-US" sz="1600" b="0" i="0" u="none" strike="noStrike" kern="1200" cap="none" spc="0" normalizeH="0" baseline="0" noProof="0" dirty="0">
                        <a:ln>
                          <a:noFill/>
                        </a:ln>
                        <a:solidFill>
                          <a:srgbClr val="505050"/>
                        </a:solidFill>
                        <a:effectLst/>
                        <a:uLnTx/>
                        <a:uFillTx/>
                        <a:latin typeface="+mn-lt"/>
                        <a:ea typeface="+mn-ea"/>
                        <a:cs typeface="+mn-cs"/>
                      </a:endParaRPr>
                    </a:p>
                  </a:txBody>
                  <a:tcPr anchor="ctr">
                    <a:solidFill>
                      <a:srgbClr val="E6E6E6"/>
                    </a:solidFill>
                  </a:tcPr>
                </a:tc>
                <a:extLst>
                  <a:ext uri="{0D108BD9-81ED-4DB2-BD59-A6C34878D82A}">
                    <a16:rowId xmlns:a16="http://schemas.microsoft.com/office/drawing/2014/main" val="1307576997"/>
                  </a:ext>
                </a:extLst>
              </a:tr>
              <a:tr h="409893">
                <a:tc>
                  <a:txBody>
                    <a:bodyPr/>
                    <a:lstStyle/>
                    <a:p>
                      <a:pPr marL="0" marR="0" indent="0" algn="l" defTabSz="1219170" rtl="0" eaLnBrk="1" fontAlgn="auto" latinLnBrk="0" hangingPunct="1">
                        <a:lnSpc>
                          <a:spcPct val="100000"/>
                        </a:lnSpc>
                        <a:spcBef>
                          <a:spcPts val="0"/>
                        </a:spcBef>
                        <a:spcAft>
                          <a:spcPts val="0"/>
                        </a:spcAft>
                        <a:buClrTx/>
                        <a:buSzTx/>
                        <a:buFontTx/>
                        <a:buNone/>
                        <a:tabLst/>
                        <a:defRPr/>
                      </a:pPr>
                      <a:r>
                        <a:rPr lang="en-US" sz="1800" dirty="0">
                          <a:latin typeface="+mn-lt"/>
                          <a:cs typeface="Segoe UI Light" panose="020B0502040204020203" pitchFamily="34" charset="0"/>
                        </a:rPr>
                        <a:t>Teradata</a:t>
                      </a:r>
                    </a:p>
                  </a:txBody>
                  <a:tcPr>
                    <a:solidFill>
                      <a:srgbClr val="F2F2F2"/>
                    </a:solidFill>
                  </a:tcPr>
                </a:tc>
                <a:tc>
                  <a:txBody>
                    <a:bodyPr/>
                    <a:lstStyle/>
                    <a:p>
                      <a:pPr marL="0" marR="0" indent="0" algn="ctr" defTabSz="932742" rtl="0" eaLnBrk="1" fontAlgn="ctr" latinLnBrk="0" hangingPunct="1">
                        <a:lnSpc>
                          <a:spcPct val="100000"/>
                        </a:lnSpc>
                        <a:spcBef>
                          <a:spcPts val="0"/>
                        </a:spcBef>
                        <a:spcAft>
                          <a:spcPts val="0"/>
                        </a:spcAft>
                        <a:buClrTx/>
                        <a:buSzTx/>
                        <a:buFontTx/>
                        <a:buNone/>
                        <a:tabLst/>
                        <a:defRPr/>
                      </a:pPr>
                      <a:r>
                        <a:rPr lang="en-NZ" sz="1600" b="0" i="0" kern="1200" dirty="0">
                          <a:solidFill>
                            <a:schemeClr val="dk1"/>
                          </a:solidFill>
                          <a:effectLst/>
                          <a:latin typeface="+mn-lt"/>
                          <a:ea typeface="+mn-ea"/>
                          <a:cs typeface="+mn-cs"/>
                        </a:rPr>
                        <a:t>Yes</a:t>
                      </a:r>
                      <a:endParaRPr lang="en-US" sz="1600" b="0" i="0" kern="1200" dirty="0">
                        <a:solidFill>
                          <a:schemeClr val="dk1"/>
                        </a:solidFill>
                        <a:effectLst/>
                        <a:latin typeface="+mn-lt"/>
                        <a:ea typeface="+mn-ea"/>
                        <a:cs typeface="+mn-cs"/>
                      </a:endParaRPr>
                    </a:p>
                  </a:txBody>
                  <a:tcPr anchor="ctr">
                    <a:solidFill>
                      <a:srgbClr val="F2F2F2"/>
                    </a:solidFill>
                  </a:tcPr>
                </a:tc>
                <a:tc>
                  <a:txBody>
                    <a:bodyPr/>
                    <a:lstStyle/>
                    <a:p>
                      <a:pPr marL="0" marR="0" lvl="0" indent="0" algn="ctr" defTabSz="932742" rtl="0" eaLnBrk="1" fontAlgn="ctr" latinLnBrk="0" hangingPunct="1">
                        <a:lnSpc>
                          <a:spcPct val="100000"/>
                        </a:lnSpc>
                        <a:spcBef>
                          <a:spcPts val="0"/>
                        </a:spcBef>
                        <a:spcAft>
                          <a:spcPts val="0"/>
                        </a:spcAft>
                        <a:buClrTx/>
                        <a:buSzTx/>
                        <a:buFontTx/>
                        <a:buNone/>
                        <a:tabLst/>
                        <a:defRPr/>
                      </a:pPr>
                      <a:r>
                        <a:rPr kumimoji="0" lang="en-NZ" sz="1600" b="0" i="0" u="none" strike="noStrike" kern="1200" cap="none" spc="0" normalizeH="0" baseline="0" noProof="0" dirty="0">
                          <a:ln>
                            <a:noFill/>
                          </a:ln>
                          <a:solidFill>
                            <a:srgbClr val="505050"/>
                          </a:solidFill>
                          <a:effectLst/>
                          <a:uLnTx/>
                          <a:uFillTx/>
                          <a:latin typeface="+mn-lt"/>
                          <a:ea typeface="+mn-ea"/>
                          <a:cs typeface="+mn-cs"/>
                        </a:rPr>
                        <a:t>Yes</a:t>
                      </a:r>
                      <a:endParaRPr kumimoji="0" lang="en-US" sz="1600" b="0" i="0" u="none" strike="noStrike" kern="1200" cap="none" spc="0" normalizeH="0" baseline="0" noProof="0" dirty="0">
                        <a:ln>
                          <a:noFill/>
                        </a:ln>
                        <a:solidFill>
                          <a:srgbClr val="505050"/>
                        </a:solidFill>
                        <a:effectLst/>
                        <a:uLnTx/>
                        <a:uFillTx/>
                        <a:latin typeface="+mn-lt"/>
                        <a:ea typeface="+mn-ea"/>
                        <a:cs typeface="+mn-cs"/>
                      </a:endParaRPr>
                    </a:p>
                  </a:txBody>
                  <a:tcPr anchor="ctr">
                    <a:solidFill>
                      <a:srgbClr val="F2F2F2"/>
                    </a:solidFill>
                  </a:tcPr>
                </a:tc>
                <a:tc>
                  <a:txBody>
                    <a:bodyPr/>
                    <a:lstStyle/>
                    <a:p>
                      <a:pPr marL="0" marR="0" lvl="0" indent="0" algn="ctr" defTabSz="932742" rtl="0" eaLnBrk="1" fontAlgn="ctr" latinLnBrk="0" hangingPunct="1">
                        <a:lnSpc>
                          <a:spcPct val="100000"/>
                        </a:lnSpc>
                        <a:spcBef>
                          <a:spcPts val="0"/>
                        </a:spcBef>
                        <a:spcAft>
                          <a:spcPts val="0"/>
                        </a:spcAft>
                        <a:buClrTx/>
                        <a:buSzTx/>
                        <a:buFontTx/>
                        <a:buNone/>
                        <a:tabLst/>
                        <a:defRPr/>
                      </a:pPr>
                      <a:r>
                        <a:rPr lang="en-NZ" sz="1600" b="0" i="0" kern="1200" dirty="0">
                          <a:solidFill>
                            <a:schemeClr val="dk1"/>
                          </a:solidFill>
                          <a:effectLst/>
                          <a:latin typeface="+mn-lt"/>
                          <a:ea typeface="+mn-ea"/>
                          <a:cs typeface="+mn-cs"/>
                        </a:rPr>
                        <a:t>?</a:t>
                      </a:r>
                      <a:endParaRPr kumimoji="0" lang="en-US" sz="1600" b="0" i="0" u="none" strike="noStrike" kern="1200" cap="none" spc="0" normalizeH="0" baseline="0" noProof="0" dirty="0">
                        <a:ln>
                          <a:noFill/>
                        </a:ln>
                        <a:solidFill>
                          <a:srgbClr val="505050"/>
                        </a:solidFill>
                        <a:effectLst/>
                        <a:uLnTx/>
                        <a:uFillTx/>
                        <a:latin typeface="+mn-lt"/>
                        <a:ea typeface="+mn-ea"/>
                        <a:cs typeface="+mn-cs"/>
                      </a:endParaRPr>
                    </a:p>
                  </a:txBody>
                  <a:tcPr marL="0" marR="0" marT="0" marB="0" anchor="ctr">
                    <a:solidFill>
                      <a:srgbClr val="F2F2F2"/>
                    </a:solidFill>
                  </a:tcPr>
                </a:tc>
                <a:tc>
                  <a:txBody>
                    <a:bodyPr/>
                    <a:lstStyle/>
                    <a:p>
                      <a:pPr marL="0" marR="0" lvl="0" indent="0" algn="ctr" defTabSz="932742" rtl="0" eaLnBrk="1" fontAlgn="ctr" latinLnBrk="0" hangingPunct="1">
                        <a:lnSpc>
                          <a:spcPct val="100000"/>
                        </a:lnSpc>
                        <a:spcBef>
                          <a:spcPts val="0"/>
                        </a:spcBef>
                        <a:spcAft>
                          <a:spcPts val="0"/>
                        </a:spcAft>
                        <a:buClrTx/>
                        <a:buSzTx/>
                        <a:buFontTx/>
                        <a:buNone/>
                        <a:tabLst/>
                        <a:defRPr/>
                      </a:pPr>
                      <a:r>
                        <a:rPr kumimoji="0" lang="en-NZ" sz="1600" b="0" i="0" u="none" strike="noStrike" kern="1200" cap="none" spc="0" normalizeH="0" baseline="0" noProof="0" dirty="0">
                          <a:ln>
                            <a:noFill/>
                          </a:ln>
                          <a:solidFill>
                            <a:srgbClr val="505050"/>
                          </a:solidFill>
                          <a:effectLst/>
                          <a:uLnTx/>
                          <a:uFillTx/>
                          <a:latin typeface="+mn-lt"/>
                          <a:ea typeface="+mn-ea"/>
                          <a:cs typeface="+mn-cs"/>
                        </a:rPr>
                        <a:t>Yes</a:t>
                      </a:r>
                      <a:endParaRPr kumimoji="0" lang="en-US" sz="1600" b="0" i="0" u="none" strike="noStrike" kern="1200" cap="none" spc="0" normalizeH="0" baseline="0" noProof="0" dirty="0">
                        <a:ln>
                          <a:noFill/>
                        </a:ln>
                        <a:solidFill>
                          <a:srgbClr val="505050"/>
                        </a:solidFill>
                        <a:effectLst/>
                        <a:uLnTx/>
                        <a:uFillTx/>
                        <a:latin typeface="+mn-lt"/>
                        <a:ea typeface="+mn-ea"/>
                        <a:cs typeface="+mn-cs"/>
                      </a:endParaRPr>
                    </a:p>
                  </a:txBody>
                  <a:tcPr anchor="ctr">
                    <a:solidFill>
                      <a:srgbClr val="F2F2F2"/>
                    </a:solidFill>
                  </a:tcPr>
                </a:tc>
                <a:tc>
                  <a:txBody>
                    <a:bodyPr/>
                    <a:lstStyle/>
                    <a:p>
                      <a:pPr marL="0" marR="0" lvl="0" indent="0" algn="ctr" defTabSz="932742" rtl="0" eaLnBrk="1" fontAlgn="ctr" latinLnBrk="0" hangingPunct="1">
                        <a:lnSpc>
                          <a:spcPct val="100000"/>
                        </a:lnSpc>
                        <a:spcBef>
                          <a:spcPts val="0"/>
                        </a:spcBef>
                        <a:spcAft>
                          <a:spcPts val="0"/>
                        </a:spcAft>
                        <a:buClrTx/>
                        <a:buSzTx/>
                        <a:buFontTx/>
                        <a:buNone/>
                        <a:tabLst/>
                        <a:defRPr/>
                      </a:pPr>
                      <a:r>
                        <a:rPr kumimoji="0" lang="en-NZ" sz="1600" b="0" i="0" u="none" strike="noStrike" kern="1200" cap="none" spc="0" normalizeH="0" baseline="0" noProof="0" dirty="0">
                          <a:ln>
                            <a:noFill/>
                          </a:ln>
                          <a:solidFill>
                            <a:srgbClr val="505050"/>
                          </a:solidFill>
                          <a:effectLst/>
                          <a:uLnTx/>
                          <a:uFillTx/>
                          <a:latin typeface="+mn-lt"/>
                          <a:ea typeface="+mn-ea"/>
                          <a:cs typeface="+mn-cs"/>
                        </a:rPr>
                        <a:t>Yes</a:t>
                      </a:r>
                      <a:endParaRPr kumimoji="0" lang="en-US" sz="1600" b="0" i="0" u="none" strike="noStrike" kern="1200" cap="none" spc="0" normalizeH="0" baseline="0" noProof="0" dirty="0">
                        <a:ln>
                          <a:noFill/>
                        </a:ln>
                        <a:solidFill>
                          <a:srgbClr val="505050"/>
                        </a:solidFill>
                        <a:effectLst/>
                        <a:uLnTx/>
                        <a:uFillTx/>
                        <a:latin typeface="+mn-lt"/>
                        <a:ea typeface="+mn-ea"/>
                        <a:cs typeface="+mn-cs"/>
                      </a:endParaRPr>
                    </a:p>
                  </a:txBody>
                  <a:tcPr anchor="ctr">
                    <a:solidFill>
                      <a:srgbClr val="F2F2F2"/>
                    </a:solidFill>
                  </a:tcPr>
                </a:tc>
                <a:extLst>
                  <a:ext uri="{0D108BD9-81ED-4DB2-BD59-A6C34878D82A}">
                    <a16:rowId xmlns:a16="http://schemas.microsoft.com/office/drawing/2014/main" val="2202810604"/>
                  </a:ext>
                </a:extLst>
              </a:tr>
              <a:tr h="409893">
                <a:tc>
                  <a:txBody>
                    <a:bodyPr/>
                    <a:lstStyle/>
                    <a:p>
                      <a:pPr marL="0" marR="0" indent="0" algn="l" defTabSz="1219170" rtl="0" eaLnBrk="1" fontAlgn="auto" latinLnBrk="0" hangingPunct="1">
                        <a:lnSpc>
                          <a:spcPct val="100000"/>
                        </a:lnSpc>
                        <a:spcBef>
                          <a:spcPts val="0"/>
                        </a:spcBef>
                        <a:spcAft>
                          <a:spcPts val="0"/>
                        </a:spcAft>
                        <a:buClrTx/>
                        <a:buSzTx/>
                        <a:buFontTx/>
                        <a:buNone/>
                        <a:tabLst/>
                        <a:defRPr/>
                      </a:pPr>
                      <a:r>
                        <a:rPr lang="en-US" sz="1800" dirty="0" err="1">
                          <a:latin typeface="+mn-lt"/>
                          <a:cs typeface="Segoe UI Light" panose="020B0502040204020203" pitchFamily="34" charset="0"/>
                        </a:rPr>
                        <a:t>Exadata</a:t>
                      </a:r>
                      <a:endParaRPr lang="en-US" sz="1800" dirty="0">
                        <a:latin typeface="+mn-lt"/>
                        <a:cs typeface="Segoe UI Light" panose="020B0502040204020203" pitchFamily="34" charset="0"/>
                      </a:endParaRPr>
                    </a:p>
                  </a:txBody>
                  <a:tcPr>
                    <a:solidFill>
                      <a:srgbClr val="E6E6E6"/>
                    </a:solidFill>
                  </a:tcPr>
                </a:tc>
                <a:tc>
                  <a:txBody>
                    <a:bodyPr/>
                    <a:lstStyle/>
                    <a:p>
                      <a:pPr marL="0" marR="0" indent="0" algn="ctr" defTabSz="932742" rtl="0" eaLnBrk="1" fontAlgn="ctr" latinLnBrk="0" hangingPunct="1">
                        <a:lnSpc>
                          <a:spcPct val="100000"/>
                        </a:lnSpc>
                        <a:spcBef>
                          <a:spcPts val="0"/>
                        </a:spcBef>
                        <a:spcAft>
                          <a:spcPts val="0"/>
                        </a:spcAft>
                        <a:buClrTx/>
                        <a:buSzTx/>
                        <a:buFontTx/>
                        <a:buNone/>
                        <a:tabLst/>
                        <a:defRPr/>
                      </a:pPr>
                      <a:r>
                        <a:rPr kumimoji="0" lang="en-NZ" sz="1600" b="0" i="0" u="none" strike="noStrike" kern="1200" cap="none" spc="0" normalizeH="0" baseline="0" noProof="0" dirty="0">
                          <a:ln>
                            <a:noFill/>
                          </a:ln>
                          <a:solidFill>
                            <a:srgbClr val="505050"/>
                          </a:solidFill>
                          <a:effectLst/>
                          <a:uLnTx/>
                          <a:uFillTx/>
                          <a:latin typeface="+mn-lt"/>
                          <a:ea typeface="+mn-ea"/>
                          <a:cs typeface="+mn-cs"/>
                        </a:rPr>
                        <a:t>Yes</a:t>
                      </a:r>
                      <a:endParaRPr lang="en-US" sz="1600" b="0" i="0" kern="1200" dirty="0">
                        <a:solidFill>
                          <a:schemeClr val="dk1"/>
                        </a:solidFill>
                        <a:effectLst/>
                        <a:latin typeface="+mn-lt"/>
                        <a:ea typeface="+mn-ea"/>
                        <a:cs typeface="+mn-cs"/>
                      </a:endParaRPr>
                    </a:p>
                  </a:txBody>
                  <a:tcPr anchor="ctr">
                    <a:solidFill>
                      <a:srgbClr val="E6E6E6"/>
                    </a:solidFill>
                  </a:tcPr>
                </a:tc>
                <a:tc>
                  <a:txBody>
                    <a:bodyPr/>
                    <a:lstStyle/>
                    <a:p>
                      <a:pPr marL="0" marR="0" lvl="0" indent="0" algn="ctr" defTabSz="932742" rtl="0" eaLnBrk="1" fontAlgn="ctr" latinLnBrk="0" hangingPunct="1">
                        <a:lnSpc>
                          <a:spcPct val="100000"/>
                        </a:lnSpc>
                        <a:spcBef>
                          <a:spcPts val="0"/>
                        </a:spcBef>
                        <a:spcAft>
                          <a:spcPts val="0"/>
                        </a:spcAft>
                        <a:buClrTx/>
                        <a:buSzTx/>
                        <a:buFontTx/>
                        <a:buNone/>
                        <a:tabLst/>
                        <a:defRPr/>
                      </a:pPr>
                      <a:r>
                        <a:rPr kumimoji="0" lang="en-NZ" sz="1600" b="0" i="0" u="none" strike="noStrike" kern="1200" cap="none" spc="0" normalizeH="0" baseline="0" noProof="0" dirty="0">
                          <a:ln>
                            <a:noFill/>
                          </a:ln>
                          <a:solidFill>
                            <a:srgbClr val="505050"/>
                          </a:solidFill>
                          <a:effectLst/>
                          <a:uLnTx/>
                          <a:uFillTx/>
                          <a:latin typeface="+mn-lt"/>
                          <a:ea typeface="+mn-ea"/>
                          <a:cs typeface="+mn-cs"/>
                        </a:rPr>
                        <a:t>Yes</a:t>
                      </a:r>
                      <a:endParaRPr kumimoji="0" lang="en-US" sz="1600" b="0" i="0" u="none" strike="noStrike" kern="1200" cap="none" spc="0" normalizeH="0" baseline="0" noProof="0" dirty="0">
                        <a:ln>
                          <a:noFill/>
                        </a:ln>
                        <a:solidFill>
                          <a:srgbClr val="505050"/>
                        </a:solidFill>
                        <a:effectLst/>
                        <a:uLnTx/>
                        <a:uFillTx/>
                        <a:latin typeface="+mn-lt"/>
                        <a:ea typeface="+mn-ea"/>
                        <a:cs typeface="+mn-cs"/>
                      </a:endParaRPr>
                    </a:p>
                  </a:txBody>
                  <a:tcPr anchor="ctr">
                    <a:solidFill>
                      <a:srgbClr val="E6E6E6"/>
                    </a:solidFill>
                  </a:tcPr>
                </a:tc>
                <a:tc>
                  <a:txBody>
                    <a:bodyPr/>
                    <a:lstStyle/>
                    <a:p>
                      <a:pPr marL="0" marR="0" lvl="0" indent="0" algn="ctr" defTabSz="932742" rtl="0" eaLnBrk="1" fontAlgn="ctr" latinLnBrk="0" hangingPunct="1">
                        <a:lnSpc>
                          <a:spcPct val="100000"/>
                        </a:lnSpc>
                        <a:spcBef>
                          <a:spcPts val="0"/>
                        </a:spcBef>
                        <a:spcAft>
                          <a:spcPts val="0"/>
                        </a:spcAft>
                        <a:buClrTx/>
                        <a:buSzTx/>
                        <a:buFontTx/>
                        <a:buNone/>
                        <a:tabLst/>
                        <a:defRPr/>
                      </a:pPr>
                      <a:r>
                        <a:rPr lang="en-NZ" sz="1600" b="0" i="0" kern="1200" dirty="0">
                          <a:solidFill>
                            <a:schemeClr val="dk1"/>
                          </a:solidFill>
                          <a:effectLst/>
                          <a:latin typeface="+mn-lt"/>
                          <a:ea typeface="+mn-ea"/>
                          <a:cs typeface="+mn-cs"/>
                        </a:rPr>
                        <a:t>?</a:t>
                      </a:r>
                      <a:endParaRPr kumimoji="0" lang="en-US" sz="1600" b="0" i="0" u="none" strike="noStrike" kern="1200" cap="none" spc="0" normalizeH="0" baseline="0" noProof="0" dirty="0">
                        <a:ln>
                          <a:noFill/>
                        </a:ln>
                        <a:solidFill>
                          <a:srgbClr val="505050"/>
                        </a:solidFill>
                        <a:effectLst/>
                        <a:uLnTx/>
                        <a:uFillTx/>
                        <a:latin typeface="+mn-lt"/>
                        <a:ea typeface="+mn-ea"/>
                        <a:cs typeface="+mn-cs"/>
                      </a:endParaRPr>
                    </a:p>
                  </a:txBody>
                  <a:tcPr marL="0" marR="0" marT="0" marB="0" anchor="ctr">
                    <a:solidFill>
                      <a:srgbClr val="E6E6E6"/>
                    </a:solidFill>
                  </a:tcPr>
                </a:tc>
                <a:tc>
                  <a:txBody>
                    <a:bodyPr/>
                    <a:lstStyle/>
                    <a:p>
                      <a:pPr marL="0" marR="0" lvl="0" indent="0" algn="ctr" defTabSz="932742" rtl="0" eaLnBrk="1" fontAlgn="ctr" latinLnBrk="0" hangingPunct="1">
                        <a:lnSpc>
                          <a:spcPct val="100000"/>
                        </a:lnSpc>
                        <a:spcBef>
                          <a:spcPts val="0"/>
                        </a:spcBef>
                        <a:spcAft>
                          <a:spcPts val="0"/>
                        </a:spcAft>
                        <a:buClrTx/>
                        <a:buSzTx/>
                        <a:buFontTx/>
                        <a:buNone/>
                        <a:tabLst/>
                        <a:defRPr/>
                      </a:pPr>
                      <a:r>
                        <a:rPr kumimoji="0" lang="en-NZ" sz="1600" b="0" i="0" u="none" strike="noStrike" kern="1200" cap="none" spc="0" normalizeH="0" baseline="0" noProof="0" dirty="0">
                          <a:ln>
                            <a:noFill/>
                          </a:ln>
                          <a:solidFill>
                            <a:srgbClr val="505050"/>
                          </a:solidFill>
                          <a:effectLst/>
                          <a:uLnTx/>
                          <a:uFillTx/>
                          <a:latin typeface="+mn-lt"/>
                          <a:ea typeface="+mn-ea"/>
                          <a:cs typeface="+mn-cs"/>
                        </a:rPr>
                        <a:t>Yes</a:t>
                      </a:r>
                      <a:endParaRPr kumimoji="0" lang="en-US" sz="1600" b="0" i="0" u="none" strike="noStrike" kern="1200" cap="none" spc="0" normalizeH="0" baseline="0" noProof="0" dirty="0">
                        <a:ln>
                          <a:noFill/>
                        </a:ln>
                        <a:solidFill>
                          <a:srgbClr val="505050"/>
                        </a:solidFill>
                        <a:effectLst/>
                        <a:uLnTx/>
                        <a:uFillTx/>
                        <a:latin typeface="+mn-lt"/>
                        <a:ea typeface="+mn-ea"/>
                        <a:cs typeface="+mn-cs"/>
                      </a:endParaRPr>
                    </a:p>
                  </a:txBody>
                  <a:tcPr anchor="ctr">
                    <a:solidFill>
                      <a:srgbClr val="E6E6E6"/>
                    </a:solidFill>
                  </a:tcPr>
                </a:tc>
                <a:tc>
                  <a:txBody>
                    <a:bodyPr/>
                    <a:lstStyle/>
                    <a:p>
                      <a:pPr marL="0" marR="0" lvl="0" indent="0" algn="ctr" defTabSz="932742" rtl="0" eaLnBrk="1" fontAlgn="ctr"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mn-lt"/>
                          <a:ea typeface="+mn-ea"/>
                          <a:cs typeface="+mn-cs"/>
                        </a:rPr>
                        <a:t>Yes</a:t>
                      </a:r>
                    </a:p>
                  </a:txBody>
                  <a:tcPr anchor="ctr">
                    <a:solidFill>
                      <a:srgbClr val="E6E6E6"/>
                    </a:solidFill>
                  </a:tcPr>
                </a:tc>
                <a:extLst>
                  <a:ext uri="{0D108BD9-81ED-4DB2-BD59-A6C34878D82A}">
                    <a16:rowId xmlns:a16="http://schemas.microsoft.com/office/drawing/2014/main" val="2822825956"/>
                  </a:ext>
                </a:extLst>
              </a:tr>
              <a:tr h="409893">
                <a:tc>
                  <a:txBody>
                    <a:bodyPr/>
                    <a:lstStyle/>
                    <a:p>
                      <a:pPr marL="0" marR="0" indent="0" algn="l" defTabSz="1219170" rtl="0" eaLnBrk="1" fontAlgn="auto" latinLnBrk="0" hangingPunct="1">
                        <a:lnSpc>
                          <a:spcPct val="100000"/>
                        </a:lnSpc>
                        <a:spcBef>
                          <a:spcPts val="0"/>
                        </a:spcBef>
                        <a:spcAft>
                          <a:spcPts val="0"/>
                        </a:spcAft>
                        <a:buClrTx/>
                        <a:buSzTx/>
                        <a:buFontTx/>
                        <a:buNone/>
                        <a:tabLst/>
                        <a:defRPr/>
                      </a:pPr>
                      <a:r>
                        <a:rPr lang="en-US" sz="1800" dirty="0" err="1">
                          <a:latin typeface="+mn-lt"/>
                          <a:cs typeface="Segoe UI Light" panose="020B0502040204020203" pitchFamily="34" charset="0"/>
                        </a:rPr>
                        <a:t>BigQuery</a:t>
                      </a:r>
                      <a:endParaRPr lang="en-US" sz="1800" dirty="0">
                        <a:latin typeface="+mn-lt"/>
                        <a:cs typeface="Segoe UI Light" panose="020B0502040204020203" pitchFamily="34" charset="0"/>
                      </a:endParaRPr>
                    </a:p>
                  </a:txBody>
                  <a:tcPr>
                    <a:solidFill>
                      <a:srgbClr val="F2F2F2"/>
                    </a:solidFill>
                  </a:tcPr>
                </a:tc>
                <a:tc>
                  <a:txBody>
                    <a:bodyPr/>
                    <a:lstStyle/>
                    <a:p>
                      <a:pPr marL="0" marR="0" indent="0" algn="ctr" defTabSz="932742" rtl="0" eaLnBrk="1" fontAlgn="ctr" latinLnBrk="0" hangingPunct="1">
                        <a:lnSpc>
                          <a:spcPct val="100000"/>
                        </a:lnSpc>
                        <a:spcBef>
                          <a:spcPts val="0"/>
                        </a:spcBef>
                        <a:spcAft>
                          <a:spcPts val="0"/>
                        </a:spcAft>
                        <a:buClrTx/>
                        <a:buSzTx/>
                        <a:buFontTx/>
                        <a:buNone/>
                        <a:tabLst/>
                        <a:defRPr/>
                      </a:pPr>
                      <a:r>
                        <a:rPr lang="en-NZ" sz="1600" b="0" i="0" kern="1200" dirty="0">
                          <a:solidFill>
                            <a:schemeClr val="dk1"/>
                          </a:solidFill>
                          <a:effectLst/>
                          <a:latin typeface="+mn-lt"/>
                          <a:ea typeface="+mn-ea"/>
                          <a:cs typeface="+mn-cs"/>
                        </a:rPr>
                        <a:t>No</a:t>
                      </a:r>
                      <a:endParaRPr lang="en-US" sz="1600" b="0" i="0" kern="1200" dirty="0">
                        <a:solidFill>
                          <a:schemeClr val="dk1"/>
                        </a:solidFill>
                        <a:effectLst/>
                        <a:latin typeface="+mn-lt"/>
                        <a:ea typeface="+mn-ea"/>
                        <a:cs typeface="+mn-cs"/>
                      </a:endParaRPr>
                    </a:p>
                  </a:txBody>
                  <a:tcPr anchor="ctr">
                    <a:solidFill>
                      <a:srgbClr val="F2F2F2"/>
                    </a:solidFill>
                  </a:tcPr>
                </a:tc>
                <a:tc>
                  <a:txBody>
                    <a:bodyPr/>
                    <a:lstStyle/>
                    <a:p>
                      <a:pPr marL="0" marR="0" lvl="0" indent="0" algn="ctr" defTabSz="932742" rtl="0" eaLnBrk="1" fontAlgn="ctr"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mn-lt"/>
                          <a:ea typeface="+mn-ea"/>
                          <a:cs typeface="+mn-cs"/>
                        </a:rPr>
                        <a:t>No</a:t>
                      </a:r>
                    </a:p>
                  </a:txBody>
                  <a:tcPr anchor="ctr">
                    <a:solidFill>
                      <a:srgbClr val="F2F2F2"/>
                    </a:solidFill>
                  </a:tcPr>
                </a:tc>
                <a:tc>
                  <a:txBody>
                    <a:bodyPr/>
                    <a:lstStyle/>
                    <a:p>
                      <a:pPr marL="0" marR="0" lvl="0" indent="0" algn="ctr" defTabSz="932742" rtl="0" eaLnBrk="1" fontAlgn="ctr" latinLnBrk="0" hangingPunct="1">
                        <a:lnSpc>
                          <a:spcPct val="100000"/>
                        </a:lnSpc>
                        <a:spcBef>
                          <a:spcPts val="0"/>
                        </a:spcBef>
                        <a:spcAft>
                          <a:spcPts val="0"/>
                        </a:spcAft>
                        <a:buClrTx/>
                        <a:buSzTx/>
                        <a:buFontTx/>
                        <a:buNone/>
                        <a:tabLst/>
                        <a:defRPr/>
                      </a:pPr>
                      <a:r>
                        <a:rPr lang="en-NZ" sz="1600" b="0" i="0" kern="1200" dirty="0">
                          <a:solidFill>
                            <a:schemeClr val="dk1"/>
                          </a:solidFill>
                          <a:effectLst/>
                          <a:latin typeface="+mn-lt"/>
                          <a:ea typeface="+mn-ea"/>
                          <a:cs typeface="+mn-cs"/>
                        </a:rPr>
                        <a:t>No</a:t>
                      </a:r>
                      <a:endParaRPr kumimoji="0" lang="en-US" sz="1600" b="0" i="0" u="none" strike="noStrike" kern="1200" cap="none" spc="0" normalizeH="0" baseline="0" noProof="0" dirty="0">
                        <a:ln>
                          <a:noFill/>
                        </a:ln>
                        <a:solidFill>
                          <a:srgbClr val="505050"/>
                        </a:solidFill>
                        <a:effectLst/>
                        <a:uLnTx/>
                        <a:uFillTx/>
                        <a:latin typeface="+mn-lt"/>
                        <a:ea typeface="+mn-ea"/>
                        <a:cs typeface="+mn-cs"/>
                      </a:endParaRPr>
                    </a:p>
                  </a:txBody>
                  <a:tcPr marL="0" marR="0" marT="0" marB="0" anchor="ctr">
                    <a:solidFill>
                      <a:srgbClr val="F2F2F2"/>
                    </a:solidFill>
                  </a:tcPr>
                </a:tc>
                <a:tc>
                  <a:txBody>
                    <a:bodyPr/>
                    <a:lstStyle/>
                    <a:p>
                      <a:pPr marL="0" marR="0" lvl="0" indent="0" algn="ctr" defTabSz="932742" rtl="0" eaLnBrk="1" fontAlgn="ctr" latinLnBrk="0" hangingPunct="1">
                        <a:lnSpc>
                          <a:spcPct val="100000"/>
                        </a:lnSpc>
                        <a:spcBef>
                          <a:spcPts val="0"/>
                        </a:spcBef>
                        <a:spcAft>
                          <a:spcPts val="0"/>
                        </a:spcAft>
                        <a:buClrTx/>
                        <a:buSzTx/>
                        <a:buFontTx/>
                        <a:buNone/>
                        <a:tabLst/>
                        <a:defRPr/>
                      </a:pPr>
                      <a:r>
                        <a:rPr kumimoji="0" lang="en-NZ" sz="1600" b="0" i="0" u="none" strike="noStrike" kern="1200" cap="none" spc="0" normalizeH="0" baseline="0" noProof="0" dirty="0">
                          <a:ln>
                            <a:noFill/>
                          </a:ln>
                          <a:solidFill>
                            <a:srgbClr val="505050"/>
                          </a:solidFill>
                          <a:effectLst/>
                          <a:uLnTx/>
                          <a:uFillTx/>
                          <a:latin typeface="+mn-lt"/>
                          <a:ea typeface="+mn-ea"/>
                          <a:cs typeface="+mn-cs"/>
                        </a:rPr>
                        <a:t>Yes</a:t>
                      </a:r>
                      <a:endParaRPr kumimoji="0" lang="en-US" sz="1600" b="0" i="0" u="none" strike="noStrike" kern="1200" cap="none" spc="0" normalizeH="0" baseline="0" noProof="0" dirty="0">
                        <a:ln>
                          <a:noFill/>
                        </a:ln>
                        <a:solidFill>
                          <a:srgbClr val="505050"/>
                        </a:solidFill>
                        <a:effectLst/>
                        <a:uLnTx/>
                        <a:uFillTx/>
                        <a:latin typeface="+mn-lt"/>
                        <a:ea typeface="+mn-ea"/>
                        <a:cs typeface="+mn-cs"/>
                      </a:endParaRPr>
                    </a:p>
                  </a:txBody>
                  <a:tcPr anchor="ctr">
                    <a:solidFill>
                      <a:srgbClr val="F2F2F2"/>
                    </a:solidFill>
                  </a:tcPr>
                </a:tc>
                <a:tc>
                  <a:txBody>
                    <a:bodyPr/>
                    <a:lstStyle/>
                    <a:p>
                      <a:pPr marL="0" marR="0" lvl="0" indent="0" algn="ctr" defTabSz="932742" rtl="0" eaLnBrk="1" fontAlgn="ctr"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mn-lt"/>
                          <a:ea typeface="+mn-ea"/>
                          <a:cs typeface="+mn-cs"/>
                        </a:rPr>
                        <a:t>Yes</a:t>
                      </a:r>
                    </a:p>
                  </a:txBody>
                  <a:tcPr anchor="ctr">
                    <a:solidFill>
                      <a:srgbClr val="F2F2F2"/>
                    </a:solidFill>
                  </a:tcPr>
                </a:tc>
                <a:extLst>
                  <a:ext uri="{0D108BD9-81ED-4DB2-BD59-A6C34878D82A}">
                    <a16:rowId xmlns:a16="http://schemas.microsoft.com/office/drawing/2014/main" val="3240933035"/>
                  </a:ext>
                </a:extLst>
              </a:tr>
              <a:tr h="409893">
                <a:tc>
                  <a:txBody>
                    <a:bodyPr/>
                    <a:lstStyle/>
                    <a:p>
                      <a:pPr marL="0" marR="0" indent="0" algn="l" defTabSz="1219170" rtl="0" eaLnBrk="1" fontAlgn="auto" latinLnBrk="0" hangingPunct="1">
                        <a:lnSpc>
                          <a:spcPct val="100000"/>
                        </a:lnSpc>
                        <a:spcBef>
                          <a:spcPts val="0"/>
                        </a:spcBef>
                        <a:spcAft>
                          <a:spcPts val="0"/>
                        </a:spcAft>
                        <a:buClrTx/>
                        <a:buSzTx/>
                        <a:buFontTx/>
                        <a:buNone/>
                        <a:tabLst/>
                        <a:defRPr/>
                      </a:pPr>
                      <a:r>
                        <a:rPr lang="en-US" sz="1800" dirty="0" err="1">
                          <a:latin typeface="+mn-lt"/>
                          <a:cs typeface="Segoe UI Light" panose="020B0502040204020203" pitchFamily="34" charset="0"/>
                        </a:rPr>
                        <a:t>Greenplum</a:t>
                      </a:r>
                      <a:endParaRPr lang="en-US" sz="1800" dirty="0">
                        <a:latin typeface="+mn-lt"/>
                        <a:cs typeface="Segoe UI Light" panose="020B0502040204020203" pitchFamily="34" charset="0"/>
                      </a:endParaRPr>
                    </a:p>
                  </a:txBody>
                  <a:tcPr>
                    <a:solidFill>
                      <a:srgbClr val="E6E6E6"/>
                    </a:solidFill>
                  </a:tcPr>
                </a:tc>
                <a:tc>
                  <a:txBody>
                    <a:bodyPr/>
                    <a:lstStyle/>
                    <a:p>
                      <a:pPr marL="0" marR="0" indent="0" algn="ctr" defTabSz="932742" rtl="0" eaLnBrk="1" fontAlgn="ctr" latinLnBrk="0" hangingPunct="1">
                        <a:lnSpc>
                          <a:spcPct val="100000"/>
                        </a:lnSpc>
                        <a:spcBef>
                          <a:spcPts val="0"/>
                        </a:spcBef>
                        <a:spcAft>
                          <a:spcPts val="0"/>
                        </a:spcAft>
                        <a:buClrTx/>
                        <a:buSzTx/>
                        <a:buFontTx/>
                        <a:buNone/>
                        <a:tabLst/>
                        <a:defRPr/>
                      </a:pPr>
                      <a:r>
                        <a:rPr kumimoji="0" lang="en-NZ" sz="1600" b="0" i="0" u="none" strike="noStrike" kern="1200" cap="none" spc="0" normalizeH="0" baseline="0" noProof="0" dirty="0">
                          <a:ln>
                            <a:noFill/>
                          </a:ln>
                          <a:solidFill>
                            <a:srgbClr val="505050"/>
                          </a:solidFill>
                          <a:effectLst/>
                          <a:uLnTx/>
                          <a:uFillTx/>
                          <a:latin typeface="+mn-lt"/>
                          <a:ea typeface="+mn-ea"/>
                          <a:cs typeface="+mn-cs"/>
                        </a:rPr>
                        <a:t>Yes</a:t>
                      </a:r>
                      <a:endParaRPr lang="en-US" sz="1600" b="0" i="0" kern="1200" dirty="0">
                        <a:solidFill>
                          <a:schemeClr val="dk1"/>
                        </a:solidFill>
                        <a:effectLst/>
                        <a:latin typeface="+mn-lt"/>
                        <a:ea typeface="+mn-ea"/>
                        <a:cs typeface="+mn-cs"/>
                      </a:endParaRPr>
                    </a:p>
                  </a:txBody>
                  <a:tcPr anchor="ctr">
                    <a:solidFill>
                      <a:srgbClr val="E6E6E6"/>
                    </a:solidFill>
                  </a:tcPr>
                </a:tc>
                <a:tc>
                  <a:txBody>
                    <a:bodyPr/>
                    <a:lstStyle/>
                    <a:p>
                      <a:pPr marL="0" marR="0" lvl="0" indent="0" algn="ctr" defTabSz="932742" rtl="0" eaLnBrk="1" fontAlgn="ctr" latinLnBrk="0" hangingPunct="1">
                        <a:lnSpc>
                          <a:spcPct val="100000"/>
                        </a:lnSpc>
                        <a:spcBef>
                          <a:spcPts val="0"/>
                        </a:spcBef>
                        <a:spcAft>
                          <a:spcPts val="0"/>
                        </a:spcAft>
                        <a:buClrTx/>
                        <a:buSzTx/>
                        <a:buFontTx/>
                        <a:buNone/>
                        <a:tabLst/>
                        <a:defRPr/>
                      </a:pPr>
                      <a:r>
                        <a:rPr kumimoji="0" lang="en-NZ" sz="1600" b="0" i="0" u="none" strike="noStrike" kern="1200" cap="none" spc="0" normalizeH="0" baseline="0" noProof="0" dirty="0">
                          <a:ln>
                            <a:noFill/>
                          </a:ln>
                          <a:solidFill>
                            <a:srgbClr val="505050"/>
                          </a:solidFill>
                          <a:effectLst/>
                          <a:uLnTx/>
                          <a:uFillTx/>
                          <a:latin typeface="+mn-lt"/>
                          <a:ea typeface="+mn-ea"/>
                          <a:cs typeface="+mn-cs"/>
                        </a:rPr>
                        <a:t>No</a:t>
                      </a:r>
                      <a:endParaRPr kumimoji="0" lang="en-US" sz="1600" b="0" i="0" u="none" strike="noStrike" kern="1200" cap="none" spc="0" normalizeH="0" baseline="0" noProof="0" dirty="0">
                        <a:ln>
                          <a:noFill/>
                        </a:ln>
                        <a:solidFill>
                          <a:srgbClr val="505050"/>
                        </a:solidFill>
                        <a:effectLst/>
                        <a:uLnTx/>
                        <a:uFillTx/>
                        <a:latin typeface="+mn-lt"/>
                        <a:ea typeface="+mn-ea"/>
                        <a:cs typeface="+mn-cs"/>
                      </a:endParaRPr>
                    </a:p>
                  </a:txBody>
                  <a:tcPr anchor="ctr">
                    <a:solidFill>
                      <a:srgbClr val="E6E6E6"/>
                    </a:solidFill>
                  </a:tcPr>
                </a:tc>
                <a:tc>
                  <a:txBody>
                    <a:bodyPr/>
                    <a:lstStyle/>
                    <a:p>
                      <a:pPr marL="0" marR="0" lvl="0" indent="0" algn="ctr" defTabSz="932742" rtl="0" eaLnBrk="1" fontAlgn="ctr" latinLnBrk="0" hangingPunct="1">
                        <a:lnSpc>
                          <a:spcPct val="100000"/>
                        </a:lnSpc>
                        <a:spcBef>
                          <a:spcPts val="0"/>
                        </a:spcBef>
                        <a:spcAft>
                          <a:spcPts val="0"/>
                        </a:spcAft>
                        <a:buClrTx/>
                        <a:buSzTx/>
                        <a:buFontTx/>
                        <a:buNone/>
                        <a:tabLst/>
                        <a:defRPr/>
                      </a:pPr>
                      <a:r>
                        <a:rPr lang="en-NZ" sz="1600" b="0" i="0" kern="1200" dirty="0">
                          <a:solidFill>
                            <a:schemeClr val="dk1"/>
                          </a:solidFill>
                          <a:effectLst/>
                          <a:latin typeface="+mn-lt"/>
                          <a:ea typeface="+mn-ea"/>
                          <a:cs typeface="+mn-cs"/>
                        </a:rPr>
                        <a:t>No</a:t>
                      </a:r>
                      <a:endParaRPr kumimoji="0" lang="en-US" sz="1600" b="0" i="0" u="none" strike="noStrike" kern="1200" cap="none" spc="0" normalizeH="0" baseline="0" noProof="0" dirty="0">
                        <a:ln>
                          <a:noFill/>
                        </a:ln>
                        <a:solidFill>
                          <a:srgbClr val="505050"/>
                        </a:solidFill>
                        <a:effectLst/>
                        <a:uLnTx/>
                        <a:uFillTx/>
                        <a:latin typeface="+mn-lt"/>
                        <a:ea typeface="+mn-ea"/>
                        <a:cs typeface="+mn-cs"/>
                      </a:endParaRPr>
                    </a:p>
                  </a:txBody>
                  <a:tcPr marL="0" marR="0" marT="0" marB="0" anchor="ctr">
                    <a:solidFill>
                      <a:srgbClr val="E6E6E6"/>
                    </a:solidFill>
                  </a:tcPr>
                </a:tc>
                <a:tc>
                  <a:txBody>
                    <a:bodyPr/>
                    <a:lstStyle/>
                    <a:p>
                      <a:pPr marL="0" marR="0" lvl="0" indent="0" algn="ctr" defTabSz="932742" rtl="0" eaLnBrk="1" fontAlgn="ctr" latinLnBrk="0" hangingPunct="1">
                        <a:lnSpc>
                          <a:spcPct val="100000"/>
                        </a:lnSpc>
                        <a:spcBef>
                          <a:spcPts val="0"/>
                        </a:spcBef>
                        <a:spcAft>
                          <a:spcPts val="0"/>
                        </a:spcAft>
                        <a:buClrTx/>
                        <a:buSzTx/>
                        <a:buFontTx/>
                        <a:buNone/>
                        <a:tabLst/>
                        <a:defRPr/>
                      </a:pPr>
                      <a:r>
                        <a:rPr kumimoji="0" lang="en-NZ" sz="1600" b="0" i="0" u="none" strike="noStrike" kern="1200" cap="none" spc="0" normalizeH="0" baseline="0" noProof="0" dirty="0">
                          <a:ln>
                            <a:noFill/>
                          </a:ln>
                          <a:solidFill>
                            <a:srgbClr val="505050"/>
                          </a:solidFill>
                          <a:effectLst/>
                          <a:uLnTx/>
                          <a:uFillTx/>
                          <a:latin typeface="+mn-lt"/>
                          <a:ea typeface="+mn-ea"/>
                          <a:cs typeface="+mn-cs"/>
                        </a:rPr>
                        <a:t>Yes</a:t>
                      </a:r>
                      <a:endParaRPr kumimoji="0" lang="en-US" sz="1600" b="0" i="0" u="none" strike="noStrike" kern="1200" cap="none" spc="0" normalizeH="0" baseline="0" noProof="0" dirty="0">
                        <a:ln>
                          <a:noFill/>
                        </a:ln>
                        <a:solidFill>
                          <a:srgbClr val="505050"/>
                        </a:solidFill>
                        <a:effectLst/>
                        <a:uLnTx/>
                        <a:uFillTx/>
                        <a:latin typeface="+mn-lt"/>
                        <a:ea typeface="+mn-ea"/>
                        <a:cs typeface="+mn-cs"/>
                      </a:endParaRPr>
                    </a:p>
                  </a:txBody>
                  <a:tcPr anchor="ctr">
                    <a:solidFill>
                      <a:srgbClr val="E6E6E6"/>
                    </a:solidFill>
                  </a:tcPr>
                </a:tc>
                <a:tc>
                  <a:txBody>
                    <a:bodyPr/>
                    <a:lstStyle/>
                    <a:p>
                      <a:pPr marL="0" marR="0" lvl="0" indent="0" algn="ctr" defTabSz="932742" rtl="0" eaLnBrk="1" fontAlgn="ctr"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mn-lt"/>
                          <a:ea typeface="+mn-ea"/>
                          <a:cs typeface="+mn-cs"/>
                        </a:rPr>
                        <a:t>Configurable</a:t>
                      </a:r>
                    </a:p>
                  </a:txBody>
                  <a:tcPr anchor="ctr">
                    <a:solidFill>
                      <a:srgbClr val="E6E6E6"/>
                    </a:solidFill>
                  </a:tcPr>
                </a:tc>
                <a:extLst>
                  <a:ext uri="{0D108BD9-81ED-4DB2-BD59-A6C34878D82A}">
                    <a16:rowId xmlns:a16="http://schemas.microsoft.com/office/drawing/2014/main" val="3696773353"/>
                  </a:ext>
                </a:extLst>
              </a:tr>
              <a:tr h="409893">
                <a:tc>
                  <a:txBody>
                    <a:bodyPr/>
                    <a:lstStyle/>
                    <a:p>
                      <a:pPr marL="0" marR="0" indent="0" algn="l" defTabSz="1219170" rtl="0" eaLnBrk="1" fontAlgn="auto" latinLnBrk="0" hangingPunct="1">
                        <a:lnSpc>
                          <a:spcPct val="100000"/>
                        </a:lnSpc>
                        <a:spcBef>
                          <a:spcPts val="0"/>
                        </a:spcBef>
                        <a:spcAft>
                          <a:spcPts val="0"/>
                        </a:spcAft>
                        <a:buClrTx/>
                        <a:buSzTx/>
                        <a:buFontTx/>
                        <a:buNone/>
                        <a:tabLst/>
                        <a:defRPr/>
                      </a:pPr>
                      <a:r>
                        <a:rPr lang="en-US" sz="1800" dirty="0">
                          <a:latin typeface="+mn-lt"/>
                          <a:cs typeface="Segoe UI Light" panose="020B0502040204020203" pitchFamily="34" charset="0"/>
                        </a:rPr>
                        <a:t>IBM</a:t>
                      </a:r>
                      <a:r>
                        <a:rPr lang="en-US" sz="1800" baseline="0" dirty="0">
                          <a:latin typeface="+mn-lt"/>
                          <a:cs typeface="Segoe UI Light" panose="020B0502040204020203" pitchFamily="34" charset="0"/>
                        </a:rPr>
                        <a:t> </a:t>
                      </a:r>
                      <a:r>
                        <a:rPr lang="en-US" sz="1800" dirty="0">
                          <a:latin typeface="+mn-lt"/>
                          <a:cs typeface="Segoe UI Light" panose="020B0502040204020203" pitchFamily="34" charset="0"/>
                        </a:rPr>
                        <a:t>Big SQL</a:t>
                      </a:r>
                    </a:p>
                  </a:txBody>
                  <a:tcPr>
                    <a:solidFill>
                      <a:srgbClr val="F2F2F2"/>
                    </a:solidFill>
                  </a:tcPr>
                </a:tc>
                <a:tc>
                  <a:txBody>
                    <a:bodyPr/>
                    <a:lstStyle/>
                    <a:p>
                      <a:pPr marL="0" marR="0" indent="0" algn="ctr" defTabSz="932742" rtl="0" eaLnBrk="1" fontAlgn="ctr" latinLnBrk="0" hangingPunct="1">
                        <a:lnSpc>
                          <a:spcPct val="100000"/>
                        </a:lnSpc>
                        <a:spcBef>
                          <a:spcPts val="0"/>
                        </a:spcBef>
                        <a:spcAft>
                          <a:spcPts val="0"/>
                        </a:spcAft>
                        <a:buClrTx/>
                        <a:buSzTx/>
                        <a:buFontTx/>
                        <a:buNone/>
                        <a:tabLst/>
                        <a:defRPr/>
                      </a:pPr>
                      <a:r>
                        <a:rPr lang="en-US" sz="1600" b="0" i="0" kern="1200" dirty="0">
                          <a:solidFill>
                            <a:schemeClr val="dk1"/>
                          </a:solidFill>
                          <a:effectLst/>
                          <a:latin typeface="+mn-lt"/>
                          <a:ea typeface="+mn-ea"/>
                          <a:cs typeface="+mn-cs"/>
                        </a:rPr>
                        <a:t>Yes</a:t>
                      </a:r>
                    </a:p>
                  </a:txBody>
                  <a:tcPr anchor="ctr">
                    <a:solidFill>
                      <a:srgbClr val="F2F2F2"/>
                    </a:solidFill>
                  </a:tcPr>
                </a:tc>
                <a:tc>
                  <a:txBody>
                    <a:bodyPr/>
                    <a:lstStyle/>
                    <a:p>
                      <a:pPr marL="0" marR="0" lvl="0" indent="0" algn="ctr" defTabSz="932742" rtl="0" eaLnBrk="1" fontAlgn="ctr"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mn-lt"/>
                          <a:ea typeface="+mn-ea"/>
                          <a:cs typeface="+mn-cs"/>
                        </a:rPr>
                        <a:t>Yes</a:t>
                      </a:r>
                    </a:p>
                  </a:txBody>
                  <a:tcPr anchor="ctr">
                    <a:solidFill>
                      <a:srgbClr val="F2F2F2"/>
                    </a:solidFill>
                  </a:tcPr>
                </a:tc>
                <a:tc>
                  <a:txBody>
                    <a:bodyPr/>
                    <a:lstStyle/>
                    <a:p>
                      <a:pPr marL="0" marR="0" lvl="0" indent="0" algn="ctr" defTabSz="932742" rtl="0" eaLnBrk="1" fontAlgn="ctr"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mn-lt"/>
                          <a:ea typeface="+mn-ea"/>
                          <a:cs typeface="+mn-cs"/>
                        </a:rPr>
                        <a:t>Yes</a:t>
                      </a:r>
                    </a:p>
                  </a:txBody>
                  <a:tcPr marL="0" marR="0" marT="0" marB="0" anchor="ctr">
                    <a:solidFill>
                      <a:srgbClr val="F2F2F2"/>
                    </a:solidFill>
                  </a:tcPr>
                </a:tc>
                <a:tc>
                  <a:txBody>
                    <a:bodyPr/>
                    <a:lstStyle/>
                    <a:p>
                      <a:pPr marL="0" marR="0" lvl="0" indent="0" algn="ctr" defTabSz="932742" rtl="0" eaLnBrk="1" fontAlgn="ctr"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mn-lt"/>
                          <a:ea typeface="+mn-ea"/>
                          <a:cs typeface="+mn-cs"/>
                        </a:rPr>
                        <a:t>Yes</a:t>
                      </a:r>
                    </a:p>
                  </a:txBody>
                  <a:tcPr anchor="ctr">
                    <a:solidFill>
                      <a:srgbClr val="F2F2F2"/>
                    </a:solidFill>
                  </a:tcPr>
                </a:tc>
                <a:tc>
                  <a:txBody>
                    <a:bodyPr/>
                    <a:lstStyle/>
                    <a:p>
                      <a:pPr marL="0" marR="0" lvl="0" indent="0" algn="ctr" defTabSz="932742" rtl="0" eaLnBrk="1" fontAlgn="ctr"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mn-lt"/>
                          <a:ea typeface="+mn-ea"/>
                          <a:cs typeface="+mn-cs"/>
                        </a:rPr>
                        <a:t>Yes</a:t>
                      </a:r>
                    </a:p>
                  </a:txBody>
                  <a:tcPr anchor="ctr">
                    <a:solidFill>
                      <a:srgbClr val="F2F2F2"/>
                    </a:solidFill>
                  </a:tcPr>
                </a:tc>
                <a:extLst>
                  <a:ext uri="{0D108BD9-81ED-4DB2-BD59-A6C34878D82A}">
                    <a16:rowId xmlns:a16="http://schemas.microsoft.com/office/drawing/2014/main" val="2463193351"/>
                  </a:ext>
                </a:extLst>
              </a:tr>
            </a:tbl>
          </a:graphicData>
        </a:graphic>
      </p:graphicFrame>
      <p:sp>
        <p:nvSpPr>
          <p:cNvPr id="7" name="TextBox 6"/>
          <p:cNvSpPr txBox="1"/>
          <p:nvPr/>
        </p:nvSpPr>
        <p:spPr>
          <a:xfrm>
            <a:off x="367489" y="6173627"/>
            <a:ext cx="3344505" cy="781752"/>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NZ" sz="8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N/A – Not applicable, check deep dive to understand the product</a:t>
            </a:r>
          </a:p>
          <a:p>
            <a:pPr marL="0" marR="0" lvl="0" indent="0" algn="l" defTabSz="932742" rtl="0" eaLnBrk="1" fontAlgn="auto" latinLnBrk="0" hangingPunct="1">
              <a:lnSpc>
                <a:spcPct val="90000"/>
              </a:lnSpc>
              <a:spcBef>
                <a:spcPts val="0"/>
              </a:spcBef>
              <a:spcAft>
                <a:spcPts val="600"/>
              </a:spcAft>
              <a:buClrTx/>
              <a:buSzTx/>
              <a:buFontTx/>
              <a:buNone/>
              <a:tabLst/>
              <a:defRPr/>
            </a:pPr>
            <a:r>
              <a:rPr kumimoji="0" lang="en-NZ" sz="8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 – Could not find information</a:t>
            </a:r>
          </a:p>
          <a:p>
            <a:pPr marL="0" marR="0" lvl="0" indent="0" algn="l" defTabSz="932742" rtl="0" eaLnBrk="1" fontAlgn="auto" latinLnBrk="0" hangingPunct="1">
              <a:lnSpc>
                <a:spcPct val="90000"/>
              </a:lnSpc>
              <a:spcBef>
                <a:spcPts val="0"/>
              </a:spcBef>
              <a:spcAft>
                <a:spcPts val="600"/>
              </a:spcAft>
              <a:buClrTx/>
              <a:buSzTx/>
              <a:buFontTx/>
              <a:buNone/>
              <a:tabLst/>
              <a:defRPr/>
            </a:pPr>
            <a:endParaRPr kumimoji="0" lang="en-NZ" sz="8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420674437"/>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 y="0"/>
            <a:ext cx="12436475" cy="858129"/>
          </a:xfrm>
          <a:prstGeom prst="rect">
            <a:avLst/>
          </a:prstGeom>
        </p:spPr>
        <p:txBody>
          <a:bodyPr/>
          <a:lstStyle/>
          <a:p>
            <a:r>
              <a:rPr lang="en-NZ" dirty="0"/>
              <a:t>High Availability Downtime Under Failure</a:t>
            </a:r>
            <a:endParaRPr lang="en-US" dirty="0"/>
          </a:p>
        </p:txBody>
      </p:sp>
      <p:graphicFrame>
        <p:nvGraphicFramePr>
          <p:cNvPr id="5" name="Content Placeholder 5"/>
          <p:cNvGraphicFramePr>
            <a:graphicFrameLocks/>
          </p:cNvGraphicFramePr>
          <p:nvPr>
            <p:extLst>
              <p:ext uri="{D42A27DB-BD31-4B8C-83A1-F6EECF244321}">
                <p14:modId xmlns:p14="http://schemas.microsoft.com/office/powerpoint/2010/main" val="1340861821"/>
              </p:ext>
            </p:extLst>
          </p:nvPr>
        </p:nvGraphicFramePr>
        <p:xfrm>
          <a:off x="457200" y="1211263"/>
          <a:ext cx="10173863" cy="4518518"/>
        </p:xfrm>
        <a:graphic>
          <a:graphicData uri="http://schemas.openxmlformats.org/drawingml/2006/table">
            <a:tbl>
              <a:tblPr firstRow="1" bandRow="1">
                <a:tableStyleId>{5C22544A-7EE6-4342-B048-85BDC9FD1C3A}</a:tableStyleId>
              </a:tblPr>
              <a:tblGrid>
                <a:gridCol w="1532167">
                  <a:extLst>
                    <a:ext uri="{9D8B030D-6E8A-4147-A177-3AD203B41FA5}">
                      <a16:colId xmlns:a16="http://schemas.microsoft.com/office/drawing/2014/main" val="20000"/>
                    </a:ext>
                  </a:extLst>
                </a:gridCol>
                <a:gridCol w="1702797">
                  <a:extLst>
                    <a:ext uri="{9D8B030D-6E8A-4147-A177-3AD203B41FA5}">
                      <a16:colId xmlns:a16="http://schemas.microsoft.com/office/drawing/2014/main" val="20001"/>
                    </a:ext>
                  </a:extLst>
                </a:gridCol>
                <a:gridCol w="1638943">
                  <a:extLst>
                    <a:ext uri="{9D8B030D-6E8A-4147-A177-3AD203B41FA5}">
                      <a16:colId xmlns:a16="http://schemas.microsoft.com/office/drawing/2014/main" val="20002"/>
                    </a:ext>
                  </a:extLst>
                </a:gridCol>
                <a:gridCol w="1702797">
                  <a:extLst>
                    <a:ext uri="{9D8B030D-6E8A-4147-A177-3AD203B41FA5}">
                      <a16:colId xmlns:a16="http://schemas.microsoft.com/office/drawing/2014/main" val="20003"/>
                    </a:ext>
                  </a:extLst>
                </a:gridCol>
                <a:gridCol w="1756010">
                  <a:extLst>
                    <a:ext uri="{9D8B030D-6E8A-4147-A177-3AD203B41FA5}">
                      <a16:colId xmlns:a16="http://schemas.microsoft.com/office/drawing/2014/main" val="20004"/>
                    </a:ext>
                  </a:extLst>
                </a:gridCol>
                <a:gridCol w="1841149">
                  <a:extLst>
                    <a:ext uri="{9D8B030D-6E8A-4147-A177-3AD203B41FA5}">
                      <a16:colId xmlns:a16="http://schemas.microsoft.com/office/drawing/2014/main" val="20005"/>
                    </a:ext>
                  </a:extLst>
                </a:gridCol>
              </a:tblGrid>
              <a:tr h="416414">
                <a:tc>
                  <a:txBody>
                    <a:bodyPr/>
                    <a:lstStyle/>
                    <a:p>
                      <a:pPr algn="l"/>
                      <a:endParaRPr lang="en-US" sz="1800" dirty="0">
                        <a:latin typeface="+mn-lt"/>
                        <a:cs typeface="Segoe UI Light" panose="020B0502040204020203" pitchFamily="34" charset="0"/>
                      </a:endParaRPr>
                    </a:p>
                  </a:txBody>
                  <a:tcPr anchor="ctr">
                    <a:solidFill>
                      <a:srgbClr val="00188F"/>
                    </a:solidFill>
                  </a:tcPr>
                </a:tc>
                <a:tc>
                  <a:txBody>
                    <a:bodyPr/>
                    <a:lstStyle/>
                    <a:p>
                      <a:pPr algn="ctr"/>
                      <a:r>
                        <a:rPr lang="en-US" sz="1800" b="0" kern="1200" dirty="0">
                          <a:solidFill>
                            <a:schemeClr val="lt1"/>
                          </a:solidFill>
                          <a:latin typeface="+mn-lt"/>
                          <a:ea typeface="+mn-ea"/>
                          <a:cs typeface="Segoe UI Light" panose="020B0502040204020203" pitchFamily="34" charset="0"/>
                        </a:rPr>
                        <a:t>Disk Failure</a:t>
                      </a:r>
                    </a:p>
                  </a:txBody>
                  <a:tcPr anchor="ctr">
                    <a:solidFill>
                      <a:srgbClr val="00188F"/>
                    </a:solidFill>
                  </a:tcPr>
                </a:tc>
                <a:tc>
                  <a:txBody>
                    <a:bodyPr/>
                    <a:lstStyle/>
                    <a:p>
                      <a:pPr algn="ctr"/>
                      <a:r>
                        <a:rPr lang="en-NZ" sz="1800" b="0" dirty="0">
                          <a:latin typeface="+mn-lt"/>
                          <a:cs typeface="Segoe UI Light" panose="020B0502040204020203" pitchFamily="34" charset="0"/>
                        </a:rPr>
                        <a:t>Node Failure</a:t>
                      </a:r>
                      <a:endParaRPr lang="en-US" sz="1800" b="0" dirty="0">
                        <a:latin typeface="+mn-lt"/>
                        <a:cs typeface="Segoe UI Light" panose="020B0502040204020203" pitchFamily="34" charset="0"/>
                      </a:endParaRPr>
                    </a:p>
                  </a:txBody>
                  <a:tcPr anchor="ctr">
                    <a:solidFill>
                      <a:srgbClr val="00188F"/>
                    </a:solidFill>
                  </a:tcPr>
                </a:tc>
                <a:tc>
                  <a:txBody>
                    <a:bodyPr/>
                    <a:lstStyle/>
                    <a:p>
                      <a:pPr algn="ctr"/>
                      <a:r>
                        <a:rPr lang="en-US" sz="1800" b="0" kern="1200" baseline="0" dirty="0">
                          <a:solidFill>
                            <a:schemeClr val="lt1"/>
                          </a:solidFill>
                          <a:latin typeface="+mn-lt"/>
                          <a:ea typeface="+mn-ea"/>
                          <a:cs typeface="Segoe UI Light" panose="020B0502040204020203" pitchFamily="34" charset="0"/>
                        </a:rPr>
                        <a:t>DC Failure</a:t>
                      </a:r>
                    </a:p>
                  </a:txBody>
                  <a:tcPr anchor="ctr">
                    <a:solidFill>
                      <a:srgbClr val="00188F"/>
                    </a:solidFill>
                  </a:tcPr>
                </a:tc>
                <a:tc>
                  <a:txBody>
                    <a:bodyPr/>
                    <a:lstStyle/>
                    <a:p>
                      <a:pPr algn="ctr"/>
                      <a:r>
                        <a:rPr lang="en-US" sz="1800" b="0" dirty="0">
                          <a:latin typeface="+mn-lt"/>
                          <a:cs typeface="Segoe UI Light" panose="020B0502040204020203" pitchFamily="34" charset="0"/>
                        </a:rPr>
                        <a:t># of Replicas</a:t>
                      </a:r>
                    </a:p>
                  </a:txBody>
                  <a:tcPr anchor="ctr">
                    <a:solidFill>
                      <a:srgbClr val="00188F"/>
                    </a:solidFill>
                  </a:tcPr>
                </a:tc>
                <a:tc>
                  <a:txBody>
                    <a:bodyPr/>
                    <a:lstStyle/>
                    <a:p>
                      <a:pPr algn="ctr"/>
                      <a:r>
                        <a:rPr lang="en-US" sz="1800" b="0" dirty="0">
                          <a:latin typeface="+mn-lt"/>
                          <a:cs typeface="Segoe UI Light" panose="020B0502040204020203" pitchFamily="34" charset="0"/>
                        </a:rPr>
                        <a:t>Geo-replicas</a:t>
                      </a:r>
                    </a:p>
                  </a:txBody>
                  <a:tcPr anchor="ctr">
                    <a:solidFill>
                      <a:srgbClr val="00188F"/>
                    </a:solidFill>
                  </a:tcPr>
                </a:tc>
                <a:extLst>
                  <a:ext uri="{0D108BD9-81ED-4DB2-BD59-A6C34878D82A}">
                    <a16:rowId xmlns:a16="http://schemas.microsoft.com/office/drawing/2014/main" val="10000"/>
                  </a:ext>
                </a:extLst>
              </a:tr>
              <a:tr h="409893">
                <a:tc>
                  <a:txBody>
                    <a:bodyPr/>
                    <a:lstStyle/>
                    <a:p>
                      <a:r>
                        <a:rPr lang="en-US" sz="1800" dirty="0">
                          <a:latin typeface="+mn-lt"/>
                          <a:cs typeface="Segoe UI Light" panose="020B0502040204020203" pitchFamily="34" charset="0"/>
                        </a:rPr>
                        <a:t>Azure DW</a:t>
                      </a:r>
                    </a:p>
                  </a:txBody>
                  <a:tcPr>
                    <a:solidFill>
                      <a:srgbClr val="E6E6E6"/>
                    </a:solidFill>
                  </a:tcPr>
                </a:tc>
                <a:tc>
                  <a:txBody>
                    <a:bodyPr/>
                    <a:lstStyle/>
                    <a:p>
                      <a:pPr marL="0" marR="0" indent="0" algn="ctr" defTabSz="932742" rtl="0" eaLnBrk="1" fontAlgn="ctr" latinLnBrk="0" hangingPunct="1">
                        <a:lnSpc>
                          <a:spcPct val="100000"/>
                        </a:lnSpc>
                        <a:spcBef>
                          <a:spcPts val="0"/>
                        </a:spcBef>
                        <a:spcAft>
                          <a:spcPts val="0"/>
                        </a:spcAft>
                        <a:buClrTx/>
                        <a:buSzTx/>
                        <a:buFontTx/>
                        <a:buNone/>
                        <a:tabLst/>
                        <a:defRPr/>
                      </a:pPr>
                      <a:r>
                        <a:rPr lang="en-NZ" sz="1600" b="0" i="0" kern="1200" dirty="0">
                          <a:solidFill>
                            <a:schemeClr val="dk1"/>
                          </a:solidFill>
                          <a:effectLst/>
                          <a:latin typeface="+mn-lt"/>
                          <a:ea typeface="+mn-ea"/>
                          <a:cs typeface="+mn-cs"/>
                        </a:rPr>
                        <a:t>0</a:t>
                      </a:r>
                    </a:p>
                  </a:txBody>
                  <a:tcPr marL="0" marR="0" marT="0" marB="0" anchor="ctr">
                    <a:solidFill>
                      <a:srgbClr val="E6E6E6"/>
                    </a:solidFill>
                  </a:tcPr>
                </a:tc>
                <a:tc>
                  <a:txBody>
                    <a:bodyPr/>
                    <a:lstStyle/>
                    <a:p>
                      <a:pPr marL="0" marR="0" indent="0" algn="ctr" defTabSz="932742" rtl="0" eaLnBrk="1" fontAlgn="ctr" latinLnBrk="0" hangingPunct="1">
                        <a:lnSpc>
                          <a:spcPct val="100000"/>
                        </a:lnSpc>
                        <a:spcBef>
                          <a:spcPts val="0"/>
                        </a:spcBef>
                        <a:spcAft>
                          <a:spcPts val="0"/>
                        </a:spcAft>
                        <a:buClrTx/>
                        <a:buSzTx/>
                        <a:buFontTx/>
                        <a:buNone/>
                        <a:tabLst/>
                        <a:defRPr/>
                      </a:pPr>
                      <a:r>
                        <a:rPr lang="en-NZ" sz="1600" b="0" i="0" kern="1200" dirty="0">
                          <a:solidFill>
                            <a:schemeClr val="dk1"/>
                          </a:solidFill>
                          <a:effectLst/>
                          <a:latin typeface="+mn-lt"/>
                          <a:ea typeface="+mn-ea"/>
                          <a:cs typeface="+mn-cs"/>
                        </a:rPr>
                        <a:t>Minutes</a:t>
                      </a:r>
                      <a:endParaRPr lang="en-US" sz="1600" b="0" i="0" kern="1200" dirty="0">
                        <a:solidFill>
                          <a:schemeClr val="dk1"/>
                        </a:solidFill>
                        <a:effectLst/>
                        <a:latin typeface="+mn-lt"/>
                        <a:ea typeface="+mn-ea"/>
                        <a:cs typeface="+mn-cs"/>
                      </a:endParaRPr>
                    </a:p>
                  </a:txBody>
                  <a:tcPr anchor="ctr">
                    <a:solidFill>
                      <a:srgbClr val="E6E6E6"/>
                    </a:solidFill>
                  </a:tcPr>
                </a:tc>
                <a:tc>
                  <a:txBody>
                    <a:bodyPr/>
                    <a:lstStyle/>
                    <a:p>
                      <a:pPr marL="0" marR="0" indent="0" algn="ctr" defTabSz="932742" rtl="0" eaLnBrk="1" fontAlgn="ctr" latinLnBrk="0" hangingPunct="1">
                        <a:lnSpc>
                          <a:spcPct val="100000"/>
                        </a:lnSpc>
                        <a:spcBef>
                          <a:spcPts val="0"/>
                        </a:spcBef>
                        <a:spcAft>
                          <a:spcPts val="0"/>
                        </a:spcAft>
                        <a:buClrTx/>
                        <a:buSzTx/>
                        <a:buFontTx/>
                        <a:buNone/>
                        <a:tabLst/>
                        <a:defRPr/>
                      </a:pPr>
                      <a:r>
                        <a:rPr lang="en-NZ" sz="1600" b="0" i="0" kern="1200" dirty="0">
                          <a:solidFill>
                            <a:schemeClr val="dk1"/>
                          </a:solidFill>
                          <a:effectLst/>
                          <a:latin typeface="+mn-lt"/>
                          <a:ea typeface="+mn-ea"/>
                          <a:cs typeface="+mn-cs"/>
                        </a:rPr>
                        <a:t>?</a:t>
                      </a:r>
                      <a:endParaRPr lang="en-US" sz="1600" b="0" i="0" kern="1200" dirty="0">
                        <a:solidFill>
                          <a:schemeClr val="dk1"/>
                        </a:solidFill>
                        <a:effectLst/>
                        <a:latin typeface="+mn-lt"/>
                        <a:ea typeface="+mn-ea"/>
                        <a:cs typeface="+mn-cs"/>
                      </a:endParaRPr>
                    </a:p>
                  </a:txBody>
                  <a:tcPr marL="0" marR="0" marT="0" marB="0" anchor="ctr">
                    <a:solidFill>
                      <a:srgbClr val="E6E6E6"/>
                    </a:solidFill>
                  </a:tcPr>
                </a:tc>
                <a:tc>
                  <a:txBody>
                    <a:bodyPr/>
                    <a:lstStyle/>
                    <a:p>
                      <a:pPr marL="0" marR="0" indent="0" algn="ctr" defTabSz="932742" rtl="0" eaLnBrk="1" fontAlgn="ctr" latinLnBrk="0" hangingPunct="1">
                        <a:lnSpc>
                          <a:spcPct val="100000"/>
                        </a:lnSpc>
                        <a:spcBef>
                          <a:spcPts val="0"/>
                        </a:spcBef>
                        <a:spcAft>
                          <a:spcPts val="0"/>
                        </a:spcAft>
                        <a:buClrTx/>
                        <a:buSzTx/>
                        <a:buFontTx/>
                        <a:buNone/>
                        <a:tabLst/>
                        <a:defRPr/>
                      </a:pPr>
                      <a:r>
                        <a:rPr kumimoji="0" lang="en-NZ" sz="1600" b="0" i="0" u="none" strike="noStrike" kern="1200" cap="none" spc="0" normalizeH="0" baseline="0" noProof="0" dirty="0">
                          <a:ln>
                            <a:noFill/>
                          </a:ln>
                          <a:solidFill>
                            <a:srgbClr val="505050"/>
                          </a:solidFill>
                          <a:effectLst/>
                          <a:uLnTx/>
                          <a:uFillTx/>
                          <a:latin typeface="+mn-lt"/>
                          <a:ea typeface="+mn-ea"/>
                          <a:cs typeface="+mn-cs"/>
                        </a:rPr>
                        <a:t>6</a:t>
                      </a:r>
                      <a:endParaRPr lang="en-US" sz="1600" b="0" i="0" kern="1200" dirty="0">
                        <a:solidFill>
                          <a:schemeClr val="dk1"/>
                        </a:solidFill>
                        <a:effectLst/>
                        <a:latin typeface="+mn-lt"/>
                        <a:ea typeface="+mn-ea"/>
                        <a:cs typeface="+mn-cs"/>
                      </a:endParaRPr>
                    </a:p>
                  </a:txBody>
                  <a:tcPr marL="0" marR="0" marT="0" marB="0" anchor="ctr">
                    <a:solidFill>
                      <a:srgbClr val="E6E6E6"/>
                    </a:solidFill>
                  </a:tcPr>
                </a:tc>
                <a:tc>
                  <a:txBody>
                    <a:bodyPr/>
                    <a:lstStyle/>
                    <a:p>
                      <a:pPr marL="0" marR="0" indent="0" algn="ctr" defTabSz="932742" rtl="0" eaLnBrk="1" fontAlgn="ctr" latinLnBrk="0" hangingPunct="1">
                        <a:lnSpc>
                          <a:spcPct val="100000"/>
                        </a:lnSpc>
                        <a:spcBef>
                          <a:spcPts val="0"/>
                        </a:spcBef>
                        <a:spcAft>
                          <a:spcPts val="0"/>
                        </a:spcAft>
                        <a:buClrTx/>
                        <a:buSzTx/>
                        <a:buFontTx/>
                        <a:buNone/>
                        <a:tabLst/>
                        <a:defRPr/>
                      </a:pPr>
                      <a:r>
                        <a:rPr lang="en-US" sz="1600" b="0" i="0" kern="1200" dirty="0">
                          <a:solidFill>
                            <a:schemeClr val="dk1"/>
                          </a:solidFill>
                          <a:effectLst/>
                          <a:latin typeface="+mn-lt"/>
                          <a:ea typeface="+mn-ea"/>
                          <a:cs typeface="+mn-cs"/>
                        </a:rPr>
                        <a:t>Yes</a:t>
                      </a:r>
                    </a:p>
                  </a:txBody>
                  <a:tcPr marL="0" marR="0" marT="0" marB="0" anchor="ctr">
                    <a:solidFill>
                      <a:srgbClr val="E6E6E6"/>
                    </a:solidFill>
                  </a:tcPr>
                </a:tc>
                <a:extLst>
                  <a:ext uri="{0D108BD9-81ED-4DB2-BD59-A6C34878D82A}">
                    <a16:rowId xmlns:a16="http://schemas.microsoft.com/office/drawing/2014/main" val="10001"/>
                  </a:ext>
                </a:extLst>
              </a:tr>
              <a:tr h="457200">
                <a:tc>
                  <a:txBody>
                    <a:bodyPr/>
                    <a:lstStyle/>
                    <a:p>
                      <a:r>
                        <a:rPr lang="en-US" sz="1800" dirty="0">
                          <a:latin typeface="+mn-lt"/>
                          <a:cs typeface="Segoe UI Light" panose="020B0502040204020203" pitchFamily="34" charset="0"/>
                        </a:rPr>
                        <a:t>Redshift</a:t>
                      </a:r>
                    </a:p>
                  </a:txBody>
                  <a:tcPr>
                    <a:solidFill>
                      <a:srgbClr val="F2F2F2"/>
                    </a:solidFill>
                  </a:tcPr>
                </a:tc>
                <a:tc>
                  <a:txBody>
                    <a:bodyPr/>
                    <a:lstStyle/>
                    <a:p>
                      <a:pPr marL="0" marR="0" lvl="0" indent="0" algn="ctr" defTabSz="932742" rtl="0" eaLnBrk="1" fontAlgn="ctr" latinLnBrk="0" hangingPunct="1">
                        <a:lnSpc>
                          <a:spcPct val="100000"/>
                        </a:lnSpc>
                        <a:spcBef>
                          <a:spcPts val="0"/>
                        </a:spcBef>
                        <a:spcAft>
                          <a:spcPts val="0"/>
                        </a:spcAft>
                        <a:buClrTx/>
                        <a:buSzTx/>
                        <a:buFontTx/>
                        <a:buNone/>
                        <a:tabLst/>
                        <a:defRPr/>
                      </a:pPr>
                      <a:r>
                        <a:rPr kumimoji="0" lang="en-NZ" sz="1600" b="0" i="0" u="none" strike="noStrike" kern="1200" cap="none" spc="0" normalizeH="0" baseline="0" noProof="0" dirty="0">
                          <a:ln>
                            <a:noFill/>
                          </a:ln>
                          <a:solidFill>
                            <a:srgbClr val="505050"/>
                          </a:solidFill>
                          <a:effectLst/>
                          <a:uLnTx/>
                          <a:uFillTx/>
                          <a:latin typeface="+mn-lt"/>
                          <a:ea typeface="+mn-ea"/>
                          <a:cs typeface="+mn-cs"/>
                        </a:rPr>
                        <a:t>0</a:t>
                      </a:r>
                      <a:endParaRPr kumimoji="0" lang="en-US" sz="1600" b="0" i="0" u="none" strike="noStrike" kern="1200" cap="none" spc="0" normalizeH="0" baseline="0" noProof="0" dirty="0">
                        <a:ln>
                          <a:noFill/>
                        </a:ln>
                        <a:solidFill>
                          <a:srgbClr val="505050"/>
                        </a:solidFill>
                        <a:effectLst/>
                        <a:uLnTx/>
                        <a:uFillTx/>
                        <a:latin typeface="+mn-lt"/>
                        <a:ea typeface="+mn-ea"/>
                        <a:cs typeface="+mn-cs"/>
                      </a:endParaRPr>
                    </a:p>
                  </a:txBody>
                  <a:tcPr marL="0" marR="0" marT="0" marB="0" anchor="ctr">
                    <a:solidFill>
                      <a:srgbClr val="F2F2F2"/>
                    </a:solidFill>
                  </a:tcPr>
                </a:tc>
                <a:tc>
                  <a:txBody>
                    <a:bodyPr/>
                    <a:lstStyle/>
                    <a:p>
                      <a:pPr marL="0" marR="0" lvl="0" indent="0" algn="ctr" defTabSz="932742" rtl="0" eaLnBrk="1" fontAlgn="ctr" latinLnBrk="0" hangingPunct="1">
                        <a:lnSpc>
                          <a:spcPct val="100000"/>
                        </a:lnSpc>
                        <a:spcBef>
                          <a:spcPts val="0"/>
                        </a:spcBef>
                        <a:spcAft>
                          <a:spcPts val="0"/>
                        </a:spcAft>
                        <a:buClrTx/>
                        <a:buSzTx/>
                        <a:buFontTx/>
                        <a:buNone/>
                        <a:tabLst/>
                        <a:defRPr/>
                      </a:pPr>
                      <a:r>
                        <a:rPr kumimoji="0" lang="en-NZ" sz="1600" b="0" i="0" u="none" strike="noStrike" kern="1200" cap="none" spc="0" normalizeH="0" baseline="0" noProof="0" dirty="0">
                          <a:ln>
                            <a:noFill/>
                          </a:ln>
                          <a:solidFill>
                            <a:srgbClr val="505050"/>
                          </a:solidFill>
                          <a:effectLst/>
                          <a:uLnTx/>
                          <a:uFillTx/>
                          <a:latin typeface="+mn-lt"/>
                          <a:ea typeface="+mn-ea"/>
                          <a:cs typeface="+mn-cs"/>
                        </a:rPr>
                        <a:t>Hours</a:t>
                      </a:r>
                      <a:endParaRPr kumimoji="0" lang="en-US" sz="1600" b="0" i="0" u="none" strike="noStrike" kern="1200" cap="none" spc="0" normalizeH="0" baseline="0" noProof="0" dirty="0">
                        <a:ln>
                          <a:noFill/>
                        </a:ln>
                        <a:solidFill>
                          <a:srgbClr val="505050"/>
                        </a:solidFill>
                        <a:effectLst/>
                        <a:uLnTx/>
                        <a:uFillTx/>
                        <a:latin typeface="+mn-lt"/>
                        <a:ea typeface="+mn-ea"/>
                        <a:cs typeface="+mn-cs"/>
                      </a:endParaRPr>
                    </a:p>
                  </a:txBody>
                  <a:tcPr marL="0" marR="0" marT="0" marB="0" anchor="ctr">
                    <a:solidFill>
                      <a:srgbClr val="F2F2F2"/>
                    </a:solidFill>
                  </a:tcPr>
                </a:tc>
                <a:tc>
                  <a:txBody>
                    <a:bodyPr/>
                    <a:lstStyle/>
                    <a:p>
                      <a:pPr marL="0" marR="0" indent="0" algn="ctr" defTabSz="932742" rtl="0" eaLnBrk="1" fontAlgn="ctr" latinLnBrk="0" hangingPunct="1">
                        <a:lnSpc>
                          <a:spcPct val="100000"/>
                        </a:lnSpc>
                        <a:spcBef>
                          <a:spcPts val="0"/>
                        </a:spcBef>
                        <a:spcAft>
                          <a:spcPts val="0"/>
                        </a:spcAft>
                        <a:buClrTx/>
                        <a:buSzTx/>
                        <a:buFontTx/>
                        <a:buNone/>
                        <a:tabLst/>
                        <a:defRPr/>
                      </a:pPr>
                      <a:r>
                        <a:rPr kumimoji="0" lang="en-NZ" sz="1600" b="0" i="0" u="none" strike="noStrike" kern="1200" cap="none" spc="0" normalizeH="0" baseline="0" noProof="0" dirty="0">
                          <a:ln>
                            <a:noFill/>
                          </a:ln>
                          <a:solidFill>
                            <a:srgbClr val="505050"/>
                          </a:solidFill>
                          <a:effectLst/>
                          <a:uLnTx/>
                          <a:uFillTx/>
                          <a:latin typeface="+mn-lt"/>
                          <a:ea typeface="+mn-ea"/>
                          <a:cs typeface="+mn-cs"/>
                        </a:rPr>
                        <a:t>Hours</a:t>
                      </a:r>
                      <a:endParaRPr lang="en-US" sz="1600" b="0" i="0" kern="1200" dirty="0">
                        <a:solidFill>
                          <a:schemeClr val="dk1"/>
                        </a:solidFill>
                        <a:effectLst/>
                        <a:latin typeface="+mn-lt"/>
                        <a:ea typeface="+mn-ea"/>
                        <a:cs typeface="+mn-cs"/>
                      </a:endParaRPr>
                    </a:p>
                  </a:txBody>
                  <a:tcPr anchor="ctr">
                    <a:solidFill>
                      <a:srgbClr val="F2F2F2"/>
                    </a:solidFill>
                  </a:tcPr>
                </a:tc>
                <a:tc>
                  <a:txBody>
                    <a:bodyPr/>
                    <a:lstStyle/>
                    <a:p>
                      <a:pPr marL="0" marR="0" lvl="0" indent="0" algn="ctr" defTabSz="932742" rtl="0" eaLnBrk="1" fontAlgn="ctr"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mn-lt"/>
                          <a:ea typeface="+mn-ea"/>
                          <a:cs typeface="+mn-cs"/>
                        </a:rPr>
                        <a:t>3</a:t>
                      </a:r>
                    </a:p>
                  </a:txBody>
                  <a:tcPr marL="0" marR="0" marT="0" marB="0" anchor="ctr">
                    <a:solidFill>
                      <a:srgbClr val="F2F2F2"/>
                    </a:solidFill>
                  </a:tcPr>
                </a:tc>
                <a:tc>
                  <a:txBody>
                    <a:bodyPr/>
                    <a:lstStyle/>
                    <a:p>
                      <a:pPr marL="0" marR="0" indent="0" algn="ctr" defTabSz="932742" rtl="0" eaLnBrk="1" fontAlgn="ctr" latinLnBrk="0" hangingPunct="1">
                        <a:lnSpc>
                          <a:spcPct val="100000"/>
                        </a:lnSpc>
                        <a:spcBef>
                          <a:spcPts val="0"/>
                        </a:spcBef>
                        <a:spcAft>
                          <a:spcPts val="0"/>
                        </a:spcAft>
                        <a:buClrTx/>
                        <a:buSzTx/>
                        <a:buFontTx/>
                        <a:buNone/>
                        <a:tabLst/>
                        <a:defRPr/>
                      </a:pPr>
                      <a:r>
                        <a:rPr kumimoji="0" lang="en-NZ" sz="1600" b="0" i="0" u="none" strike="noStrike" kern="1200" cap="none" spc="0" normalizeH="0" baseline="0" noProof="0" dirty="0">
                          <a:ln>
                            <a:noFill/>
                          </a:ln>
                          <a:solidFill>
                            <a:srgbClr val="505050"/>
                          </a:solidFill>
                          <a:effectLst/>
                          <a:uLnTx/>
                          <a:uFillTx/>
                          <a:latin typeface="+mn-lt"/>
                          <a:ea typeface="+mn-ea"/>
                          <a:cs typeface="+mn-cs"/>
                        </a:rPr>
                        <a:t>No</a:t>
                      </a:r>
                      <a:endParaRPr lang="en-US" sz="1600" b="0" i="0" kern="1200" dirty="0">
                        <a:solidFill>
                          <a:schemeClr val="dk1"/>
                        </a:solidFill>
                        <a:effectLst/>
                        <a:latin typeface="+mn-lt"/>
                        <a:ea typeface="+mn-ea"/>
                        <a:cs typeface="+mn-cs"/>
                      </a:endParaRPr>
                    </a:p>
                  </a:txBody>
                  <a:tcPr marL="0" marR="0" marT="0" marB="0" anchor="ctr">
                    <a:solidFill>
                      <a:srgbClr val="F2F2F2"/>
                    </a:solidFill>
                  </a:tcPr>
                </a:tc>
                <a:extLst>
                  <a:ext uri="{0D108BD9-81ED-4DB2-BD59-A6C34878D82A}">
                    <a16:rowId xmlns:a16="http://schemas.microsoft.com/office/drawing/2014/main" val="10002"/>
                  </a:ext>
                </a:extLst>
              </a:tr>
              <a:tr h="0">
                <a:tc>
                  <a:txBody>
                    <a:bodyPr/>
                    <a:lstStyle/>
                    <a:p>
                      <a:r>
                        <a:rPr lang="en-US" sz="1800" dirty="0">
                          <a:latin typeface="+mn-lt"/>
                          <a:cs typeface="Segoe UI Light" panose="020B0502040204020203" pitchFamily="34" charset="0"/>
                        </a:rPr>
                        <a:t>Snowflake</a:t>
                      </a:r>
                    </a:p>
                  </a:txBody>
                  <a:tcPr>
                    <a:solidFill>
                      <a:srgbClr val="E6E6E6"/>
                    </a:solidFill>
                  </a:tcPr>
                </a:tc>
                <a:tc>
                  <a:txBody>
                    <a:bodyPr/>
                    <a:lstStyle/>
                    <a:p>
                      <a:pPr marL="0" marR="0" indent="0" algn="ctr" defTabSz="932742" rtl="0" eaLnBrk="1" fontAlgn="ctr" latinLnBrk="0" hangingPunct="1">
                        <a:lnSpc>
                          <a:spcPct val="100000"/>
                        </a:lnSpc>
                        <a:spcBef>
                          <a:spcPts val="0"/>
                        </a:spcBef>
                        <a:spcAft>
                          <a:spcPts val="0"/>
                        </a:spcAft>
                        <a:buClrTx/>
                        <a:buSzTx/>
                        <a:buFontTx/>
                        <a:buNone/>
                        <a:tabLst/>
                        <a:defRPr/>
                      </a:pPr>
                      <a:r>
                        <a:rPr lang="en-NZ" sz="1600" b="0" i="0" kern="1200" dirty="0">
                          <a:solidFill>
                            <a:schemeClr val="dk1"/>
                          </a:solidFill>
                          <a:effectLst/>
                          <a:latin typeface="+mn-lt"/>
                          <a:ea typeface="+mn-ea"/>
                          <a:cs typeface="+mn-cs"/>
                        </a:rPr>
                        <a:t>0</a:t>
                      </a:r>
                      <a:endParaRPr lang="en-US" sz="1600" b="0" i="0" kern="1200" dirty="0">
                        <a:solidFill>
                          <a:schemeClr val="dk1"/>
                        </a:solidFill>
                        <a:effectLst/>
                        <a:latin typeface="+mn-lt"/>
                        <a:ea typeface="+mn-ea"/>
                        <a:cs typeface="+mn-cs"/>
                      </a:endParaRPr>
                    </a:p>
                  </a:txBody>
                  <a:tcPr anchor="ctr">
                    <a:solidFill>
                      <a:srgbClr val="E6E6E6"/>
                    </a:solidFill>
                  </a:tcPr>
                </a:tc>
                <a:tc>
                  <a:txBody>
                    <a:bodyPr/>
                    <a:lstStyle/>
                    <a:p>
                      <a:pPr marL="0" marR="0" lvl="0" indent="0" algn="ctr" defTabSz="932742" rtl="0" eaLnBrk="1" fontAlgn="ctr" latinLnBrk="0" hangingPunct="1">
                        <a:lnSpc>
                          <a:spcPct val="100000"/>
                        </a:lnSpc>
                        <a:spcBef>
                          <a:spcPts val="0"/>
                        </a:spcBef>
                        <a:spcAft>
                          <a:spcPts val="0"/>
                        </a:spcAft>
                        <a:buClrTx/>
                        <a:buSzTx/>
                        <a:buFontTx/>
                        <a:buNone/>
                        <a:tabLst/>
                        <a:defRPr/>
                      </a:pPr>
                      <a:r>
                        <a:rPr lang="en-NZ" sz="1600" b="0" i="0" kern="1200" dirty="0">
                          <a:solidFill>
                            <a:schemeClr val="dk1"/>
                          </a:solidFill>
                          <a:effectLst/>
                          <a:latin typeface="+mn-lt"/>
                          <a:ea typeface="+mn-ea"/>
                          <a:cs typeface="+mn-cs"/>
                        </a:rPr>
                        <a:t>0</a:t>
                      </a:r>
                      <a:endParaRPr kumimoji="0" lang="en-US" sz="1600" b="0" i="0" u="none" strike="noStrike" kern="1200" cap="none" spc="0" normalizeH="0" baseline="0" noProof="0" dirty="0">
                        <a:ln>
                          <a:noFill/>
                        </a:ln>
                        <a:solidFill>
                          <a:srgbClr val="505050"/>
                        </a:solidFill>
                        <a:effectLst/>
                        <a:uLnTx/>
                        <a:uFillTx/>
                        <a:latin typeface="+mn-lt"/>
                        <a:ea typeface="+mn-ea"/>
                        <a:cs typeface="+mn-cs"/>
                      </a:endParaRPr>
                    </a:p>
                  </a:txBody>
                  <a:tcPr anchor="ctr">
                    <a:solidFill>
                      <a:srgbClr val="E6E6E6"/>
                    </a:solidFill>
                  </a:tcPr>
                </a:tc>
                <a:tc>
                  <a:txBody>
                    <a:bodyPr/>
                    <a:lstStyle/>
                    <a:p>
                      <a:pPr marL="0" marR="0" indent="0" algn="ctr" defTabSz="932742" rtl="0" eaLnBrk="1" fontAlgn="ctr" latinLnBrk="0" hangingPunct="1">
                        <a:lnSpc>
                          <a:spcPct val="100000"/>
                        </a:lnSpc>
                        <a:spcBef>
                          <a:spcPts val="0"/>
                        </a:spcBef>
                        <a:spcAft>
                          <a:spcPts val="0"/>
                        </a:spcAft>
                        <a:buClrTx/>
                        <a:buSzTx/>
                        <a:buFontTx/>
                        <a:buNone/>
                        <a:tabLst/>
                        <a:defRPr/>
                      </a:pPr>
                      <a:r>
                        <a:rPr lang="en-NZ" sz="1600" b="0" i="0" kern="1200" dirty="0">
                          <a:solidFill>
                            <a:schemeClr val="dk1"/>
                          </a:solidFill>
                          <a:effectLst/>
                          <a:latin typeface="+mn-lt"/>
                          <a:ea typeface="+mn-ea"/>
                          <a:cs typeface="+mn-cs"/>
                        </a:rPr>
                        <a:t>Minutes</a:t>
                      </a:r>
                      <a:endParaRPr lang="en-US" sz="1600" b="0" i="0" kern="1200" dirty="0">
                        <a:solidFill>
                          <a:schemeClr val="dk1"/>
                        </a:solidFill>
                        <a:effectLst/>
                        <a:latin typeface="+mn-lt"/>
                        <a:ea typeface="+mn-ea"/>
                        <a:cs typeface="+mn-cs"/>
                      </a:endParaRPr>
                    </a:p>
                  </a:txBody>
                  <a:tcPr marL="0" marR="0" marT="0" marB="0" anchor="ctr">
                    <a:solidFill>
                      <a:srgbClr val="E6E6E6"/>
                    </a:solidFill>
                  </a:tcPr>
                </a:tc>
                <a:tc>
                  <a:txBody>
                    <a:bodyPr/>
                    <a:lstStyle/>
                    <a:p>
                      <a:pPr marL="0" marR="0" lvl="0" indent="0" algn="ctr" defTabSz="932742" rtl="0" eaLnBrk="1" fontAlgn="ctr"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mn-lt"/>
                          <a:ea typeface="+mn-ea"/>
                          <a:cs typeface="+mn-cs"/>
                        </a:rPr>
                        <a:t>?</a:t>
                      </a:r>
                    </a:p>
                  </a:txBody>
                  <a:tcPr anchor="ctr">
                    <a:solidFill>
                      <a:srgbClr val="E6E6E6"/>
                    </a:solidFill>
                  </a:tcPr>
                </a:tc>
                <a:tc>
                  <a:txBody>
                    <a:bodyPr/>
                    <a:lstStyle/>
                    <a:p>
                      <a:pPr marL="0" marR="0" lvl="0" indent="0" algn="ctr" defTabSz="932742" rtl="0" eaLnBrk="1" fontAlgn="ctr"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mn-lt"/>
                          <a:ea typeface="+mn-ea"/>
                          <a:cs typeface="+mn-cs"/>
                        </a:rPr>
                        <a:t>No</a:t>
                      </a:r>
                    </a:p>
                  </a:txBody>
                  <a:tcPr anchor="ctr">
                    <a:solidFill>
                      <a:srgbClr val="E6E6E6"/>
                    </a:solidFill>
                  </a:tcPr>
                </a:tc>
                <a:extLst>
                  <a:ext uri="{0D108BD9-81ED-4DB2-BD59-A6C34878D82A}">
                    <a16:rowId xmlns:a16="http://schemas.microsoft.com/office/drawing/2014/main" val="10003"/>
                  </a:ext>
                </a:extLst>
              </a:tr>
              <a:tr h="409893">
                <a:tc>
                  <a:txBody>
                    <a:bodyPr/>
                    <a:lstStyle/>
                    <a:p>
                      <a:pPr marL="0" marR="0" indent="0" algn="l" defTabSz="1219170" rtl="0" eaLnBrk="1" fontAlgn="auto" latinLnBrk="0" hangingPunct="1">
                        <a:lnSpc>
                          <a:spcPct val="100000"/>
                        </a:lnSpc>
                        <a:spcBef>
                          <a:spcPts val="0"/>
                        </a:spcBef>
                        <a:spcAft>
                          <a:spcPts val="0"/>
                        </a:spcAft>
                        <a:buClrTx/>
                        <a:buSzTx/>
                        <a:buFontTx/>
                        <a:buNone/>
                        <a:tabLst/>
                        <a:defRPr/>
                      </a:pPr>
                      <a:r>
                        <a:rPr lang="en-US" sz="1800" dirty="0">
                          <a:latin typeface="+mn-lt"/>
                          <a:cs typeface="Segoe UI Light" panose="020B0502040204020203" pitchFamily="34" charset="0"/>
                        </a:rPr>
                        <a:t>IBM Db2</a:t>
                      </a:r>
                    </a:p>
                  </a:txBody>
                  <a:tcPr>
                    <a:solidFill>
                      <a:srgbClr val="F2F2F2"/>
                    </a:solidFill>
                  </a:tcPr>
                </a:tc>
                <a:tc>
                  <a:txBody>
                    <a:bodyPr/>
                    <a:lstStyle/>
                    <a:p>
                      <a:pPr marL="0" marR="0" indent="0" algn="ctr" defTabSz="932742" rtl="0" eaLnBrk="1" fontAlgn="ctr" latinLnBrk="0" hangingPunct="1">
                        <a:lnSpc>
                          <a:spcPct val="100000"/>
                        </a:lnSpc>
                        <a:spcBef>
                          <a:spcPts val="0"/>
                        </a:spcBef>
                        <a:spcAft>
                          <a:spcPts val="0"/>
                        </a:spcAft>
                        <a:buClrTx/>
                        <a:buSzTx/>
                        <a:buFontTx/>
                        <a:buNone/>
                        <a:tabLst/>
                        <a:defRPr/>
                      </a:pPr>
                      <a:r>
                        <a:rPr lang="en-US" sz="1600" b="0" i="0" kern="1200" dirty="0">
                          <a:solidFill>
                            <a:schemeClr val="dk1"/>
                          </a:solidFill>
                          <a:effectLst/>
                          <a:latin typeface="+mn-lt"/>
                          <a:ea typeface="+mn-ea"/>
                          <a:cs typeface="+mn-cs"/>
                        </a:rPr>
                        <a:t>0</a:t>
                      </a:r>
                    </a:p>
                  </a:txBody>
                  <a:tcPr anchor="ctr">
                    <a:solidFill>
                      <a:srgbClr val="F2F2F2"/>
                    </a:solidFill>
                  </a:tcPr>
                </a:tc>
                <a:tc>
                  <a:txBody>
                    <a:bodyPr/>
                    <a:lstStyle/>
                    <a:p>
                      <a:pPr marL="0" marR="0" indent="0" algn="ctr" defTabSz="932742" rtl="0" eaLnBrk="1" fontAlgn="ctr" latinLnBrk="0" hangingPunct="1">
                        <a:lnSpc>
                          <a:spcPct val="100000"/>
                        </a:lnSpc>
                        <a:spcBef>
                          <a:spcPts val="0"/>
                        </a:spcBef>
                        <a:spcAft>
                          <a:spcPts val="0"/>
                        </a:spcAft>
                        <a:buClrTx/>
                        <a:buSzTx/>
                        <a:buFontTx/>
                        <a:buNone/>
                        <a:tabLst/>
                        <a:defRPr/>
                      </a:pPr>
                      <a:r>
                        <a:rPr kumimoji="0" lang="en-NZ" sz="1600" b="0" i="0" u="none" strike="noStrike" kern="1200" cap="none" spc="0" normalizeH="0" baseline="0" noProof="0" dirty="0">
                          <a:ln>
                            <a:noFill/>
                          </a:ln>
                          <a:solidFill>
                            <a:srgbClr val="505050"/>
                          </a:solidFill>
                          <a:effectLst/>
                          <a:uLnTx/>
                          <a:uFillTx/>
                          <a:latin typeface="+mn-lt"/>
                          <a:ea typeface="+mn-ea"/>
                          <a:cs typeface="+mn-cs"/>
                        </a:rPr>
                        <a:t>Hours</a:t>
                      </a:r>
                      <a:endParaRPr lang="en-US" sz="1600" b="0" i="0" kern="1200" dirty="0">
                        <a:solidFill>
                          <a:schemeClr val="dk1"/>
                        </a:solidFill>
                        <a:effectLst/>
                        <a:latin typeface="+mn-lt"/>
                        <a:ea typeface="+mn-ea"/>
                        <a:cs typeface="+mn-cs"/>
                      </a:endParaRPr>
                    </a:p>
                  </a:txBody>
                  <a:tcPr anchor="ctr">
                    <a:solidFill>
                      <a:srgbClr val="F2F2F2"/>
                    </a:solidFill>
                  </a:tcPr>
                </a:tc>
                <a:tc>
                  <a:txBody>
                    <a:bodyPr/>
                    <a:lstStyle/>
                    <a:p>
                      <a:pPr marL="0" marR="0" indent="0" algn="ctr" defTabSz="932742" rtl="0" eaLnBrk="1" fontAlgn="ctr" latinLnBrk="0" hangingPunct="1">
                        <a:lnSpc>
                          <a:spcPct val="100000"/>
                        </a:lnSpc>
                        <a:spcBef>
                          <a:spcPts val="0"/>
                        </a:spcBef>
                        <a:spcAft>
                          <a:spcPts val="0"/>
                        </a:spcAft>
                        <a:buClrTx/>
                        <a:buSzTx/>
                        <a:buFontTx/>
                        <a:buNone/>
                        <a:tabLst/>
                        <a:defRPr/>
                      </a:pPr>
                      <a:r>
                        <a:rPr lang="en-NZ" sz="1600" b="0" i="0" kern="1200" dirty="0">
                          <a:solidFill>
                            <a:schemeClr val="dk1"/>
                          </a:solidFill>
                          <a:effectLst/>
                          <a:latin typeface="+mn-lt"/>
                          <a:ea typeface="+mn-ea"/>
                          <a:cs typeface="+mn-cs"/>
                        </a:rPr>
                        <a:t>Days</a:t>
                      </a:r>
                      <a:endParaRPr lang="en-US" sz="1600" b="0" i="0" kern="1200" dirty="0">
                        <a:solidFill>
                          <a:schemeClr val="dk1"/>
                        </a:solidFill>
                        <a:effectLst/>
                        <a:latin typeface="+mn-lt"/>
                        <a:ea typeface="+mn-ea"/>
                        <a:cs typeface="+mn-cs"/>
                      </a:endParaRPr>
                    </a:p>
                  </a:txBody>
                  <a:tcPr marL="0" marR="0" marT="0" marB="0" anchor="ctr">
                    <a:solidFill>
                      <a:srgbClr val="F2F2F2"/>
                    </a:solidFill>
                  </a:tcPr>
                </a:tc>
                <a:tc>
                  <a:txBody>
                    <a:bodyPr/>
                    <a:lstStyle/>
                    <a:p>
                      <a:pPr marL="0" marR="0" lvl="0" indent="0" algn="ctr" defTabSz="932742" rtl="0" eaLnBrk="1" fontAlgn="ctr" latinLnBrk="0" hangingPunct="1">
                        <a:lnSpc>
                          <a:spcPct val="100000"/>
                        </a:lnSpc>
                        <a:spcBef>
                          <a:spcPts val="0"/>
                        </a:spcBef>
                        <a:spcAft>
                          <a:spcPts val="0"/>
                        </a:spcAft>
                        <a:buClrTx/>
                        <a:buSzTx/>
                        <a:buFontTx/>
                        <a:buNone/>
                        <a:tabLst/>
                        <a:defRPr/>
                      </a:pPr>
                      <a:r>
                        <a:rPr kumimoji="0" lang="en-NZ" sz="1600" b="0" i="0" u="none" strike="noStrike" kern="1200" cap="none" spc="0" normalizeH="0" baseline="0" noProof="0" dirty="0">
                          <a:ln>
                            <a:noFill/>
                          </a:ln>
                          <a:solidFill>
                            <a:srgbClr val="505050"/>
                          </a:solidFill>
                          <a:effectLst/>
                          <a:uLnTx/>
                          <a:uFillTx/>
                          <a:latin typeface="+mn-lt"/>
                          <a:ea typeface="+mn-ea"/>
                          <a:cs typeface="+mn-cs"/>
                        </a:rPr>
                        <a:t>3</a:t>
                      </a:r>
                      <a:endParaRPr lang="en-US" sz="1600" b="0" i="0" kern="1200" dirty="0">
                        <a:solidFill>
                          <a:schemeClr val="dk1"/>
                        </a:solidFill>
                        <a:effectLst/>
                        <a:latin typeface="+mn-lt"/>
                        <a:ea typeface="+mn-ea"/>
                        <a:cs typeface="+mn-cs"/>
                      </a:endParaRPr>
                    </a:p>
                  </a:txBody>
                  <a:tcPr anchor="ctr">
                    <a:solidFill>
                      <a:srgbClr val="F2F2F2"/>
                    </a:solidFill>
                  </a:tcPr>
                </a:tc>
                <a:tc>
                  <a:txBody>
                    <a:bodyPr/>
                    <a:lstStyle/>
                    <a:p>
                      <a:pPr marL="0" marR="0" lvl="0" indent="0" algn="ctr" defTabSz="932742" rtl="0" eaLnBrk="1" fontAlgn="ctr" latinLnBrk="0" hangingPunct="1">
                        <a:lnSpc>
                          <a:spcPct val="100000"/>
                        </a:lnSpc>
                        <a:spcBef>
                          <a:spcPts val="0"/>
                        </a:spcBef>
                        <a:spcAft>
                          <a:spcPts val="0"/>
                        </a:spcAft>
                        <a:buClrTx/>
                        <a:buSzTx/>
                        <a:buFontTx/>
                        <a:buNone/>
                        <a:tabLst/>
                        <a:defRPr/>
                      </a:pPr>
                      <a:r>
                        <a:rPr lang="en-NZ" sz="1600" b="0" i="0" kern="1200" dirty="0">
                          <a:solidFill>
                            <a:schemeClr val="dk1"/>
                          </a:solidFill>
                          <a:effectLst/>
                          <a:latin typeface="+mn-lt"/>
                          <a:ea typeface="+mn-ea"/>
                          <a:cs typeface="+mn-cs"/>
                        </a:rPr>
                        <a:t>No</a:t>
                      </a:r>
                      <a:endParaRPr lang="en-US" sz="1600" b="0" i="0" kern="1200" dirty="0">
                        <a:solidFill>
                          <a:schemeClr val="dk1"/>
                        </a:solidFill>
                        <a:effectLst/>
                        <a:latin typeface="+mn-lt"/>
                        <a:ea typeface="+mn-ea"/>
                        <a:cs typeface="+mn-cs"/>
                      </a:endParaRPr>
                    </a:p>
                  </a:txBody>
                  <a:tcPr anchor="ctr">
                    <a:solidFill>
                      <a:srgbClr val="F2F2F2"/>
                    </a:solidFill>
                  </a:tcPr>
                </a:tc>
                <a:extLst>
                  <a:ext uri="{0D108BD9-81ED-4DB2-BD59-A6C34878D82A}">
                    <a16:rowId xmlns:a16="http://schemas.microsoft.com/office/drawing/2014/main" val="215993792"/>
                  </a:ext>
                </a:extLst>
              </a:tr>
              <a:tr h="409893">
                <a:tc>
                  <a:txBody>
                    <a:bodyPr/>
                    <a:lstStyle/>
                    <a:p>
                      <a:pPr marL="0" marR="0" indent="0" algn="l" defTabSz="1219170" rtl="0" eaLnBrk="1" fontAlgn="auto" latinLnBrk="0" hangingPunct="1">
                        <a:lnSpc>
                          <a:spcPct val="100000"/>
                        </a:lnSpc>
                        <a:spcBef>
                          <a:spcPts val="0"/>
                        </a:spcBef>
                        <a:spcAft>
                          <a:spcPts val="0"/>
                        </a:spcAft>
                        <a:buClrTx/>
                        <a:buSzTx/>
                        <a:buFontTx/>
                        <a:buNone/>
                        <a:tabLst/>
                        <a:defRPr/>
                      </a:pPr>
                      <a:r>
                        <a:rPr lang="en-US" sz="1800" dirty="0">
                          <a:latin typeface="+mn-lt"/>
                          <a:cs typeface="Segoe UI Light" panose="020B0502040204020203" pitchFamily="34" charset="0"/>
                        </a:rPr>
                        <a:t>HANA</a:t>
                      </a:r>
                    </a:p>
                  </a:txBody>
                  <a:tcPr>
                    <a:solidFill>
                      <a:srgbClr val="E6E6E6"/>
                    </a:solidFill>
                  </a:tcPr>
                </a:tc>
                <a:tc>
                  <a:txBody>
                    <a:bodyPr/>
                    <a:lstStyle/>
                    <a:p>
                      <a:pPr marL="0" marR="0" lvl="0" indent="0" algn="ctr" defTabSz="932742" rtl="0" eaLnBrk="1" fontAlgn="ctr" latinLnBrk="0" hangingPunct="1">
                        <a:lnSpc>
                          <a:spcPct val="100000"/>
                        </a:lnSpc>
                        <a:spcBef>
                          <a:spcPts val="0"/>
                        </a:spcBef>
                        <a:spcAft>
                          <a:spcPts val="0"/>
                        </a:spcAft>
                        <a:buClrTx/>
                        <a:buSzTx/>
                        <a:buFontTx/>
                        <a:buNone/>
                        <a:tabLst/>
                        <a:defRPr/>
                      </a:pPr>
                      <a:r>
                        <a:rPr kumimoji="0" lang="en-NZ" sz="1600" b="0" i="0" u="none" strike="noStrike" kern="1200" cap="none" spc="0" normalizeH="0" baseline="0" noProof="0" dirty="0">
                          <a:ln>
                            <a:noFill/>
                          </a:ln>
                          <a:solidFill>
                            <a:srgbClr val="505050"/>
                          </a:solidFill>
                          <a:effectLst/>
                          <a:uLnTx/>
                          <a:uFillTx/>
                          <a:latin typeface="+mn-lt"/>
                          <a:ea typeface="+mn-ea"/>
                          <a:cs typeface="+mn-cs"/>
                        </a:rPr>
                        <a:t>Limited</a:t>
                      </a:r>
                      <a:endParaRPr kumimoji="0" lang="en-US" sz="1600" b="0" i="0" u="none" strike="noStrike" kern="1200" cap="none" spc="0" normalizeH="0" baseline="0" noProof="0" dirty="0">
                        <a:ln>
                          <a:noFill/>
                        </a:ln>
                        <a:solidFill>
                          <a:srgbClr val="505050"/>
                        </a:solidFill>
                        <a:effectLst/>
                        <a:uLnTx/>
                        <a:uFillTx/>
                        <a:latin typeface="+mn-lt"/>
                        <a:ea typeface="+mn-ea"/>
                        <a:cs typeface="+mn-cs"/>
                      </a:endParaRPr>
                    </a:p>
                  </a:txBody>
                  <a:tcPr anchor="ctr">
                    <a:solidFill>
                      <a:srgbClr val="E6E6E6"/>
                    </a:solidFill>
                  </a:tcPr>
                </a:tc>
                <a:tc>
                  <a:txBody>
                    <a:bodyPr/>
                    <a:lstStyle/>
                    <a:p>
                      <a:pPr marL="0" marR="0" lvl="0" indent="0" algn="ctr" defTabSz="932742" rtl="0" eaLnBrk="1" fontAlgn="ctr" latinLnBrk="0" hangingPunct="1">
                        <a:lnSpc>
                          <a:spcPct val="100000"/>
                        </a:lnSpc>
                        <a:spcBef>
                          <a:spcPts val="0"/>
                        </a:spcBef>
                        <a:spcAft>
                          <a:spcPts val="0"/>
                        </a:spcAft>
                        <a:buClrTx/>
                        <a:buSzTx/>
                        <a:buFontTx/>
                        <a:buNone/>
                        <a:tabLst/>
                        <a:defRPr/>
                      </a:pPr>
                      <a:r>
                        <a:rPr kumimoji="0" lang="en-NZ" sz="1600" b="0" i="0" u="none" strike="noStrike" kern="1200" cap="none" spc="0" normalizeH="0" baseline="0" noProof="0" dirty="0">
                          <a:ln>
                            <a:noFill/>
                          </a:ln>
                          <a:solidFill>
                            <a:srgbClr val="505050"/>
                          </a:solidFill>
                          <a:effectLst/>
                          <a:uLnTx/>
                          <a:uFillTx/>
                          <a:latin typeface="+mn-lt"/>
                          <a:ea typeface="+mn-ea"/>
                          <a:cs typeface="+mn-cs"/>
                        </a:rPr>
                        <a:t>Hours</a:t>
                      </a:r>
                      <a:endParaRPr kumimoji="0" lang="en-US" sz="1600" b="0" i="0" u="none" strike="noStrike" kern="1200" cap="none" spc="0" normalizeH="0" baseline="0" noProof="0" dirty="0">
                        <a:ln>
                          <a:noFill/>
                        </a:ln>
                        <a:solidFill>
                          <a:srgbClr val="505050"/>
                        </a:solidFill>
                        <a:effectLst/>
                        <a:uLnTx/>
                        <a:uFillTx/>
                        <a:latin typeface="+mn-lt"/>
                        <a:ea typeface="+mn-ea"/>
                        <a:cs typeface="+mn-cs"/>
                      </a:endParaRPr>
                    </a:p>
                  </a:txBody>
                  <a:tcPr anchor="ctr">
                    <a:solidFill>
                      <a:srgbClr val="E6E6E6"/>
                    </a:solidFill>
                  </a:tcPr>
                </a:tc>
                <a:tc>
                  <a:txBody>
                    <a:bodyPr/>
                    <a:lstStyle/>
                    <a:p>
                      <a:pPr marL="0" marR="0" indent="0" algn="ctr" defTabSz="932742" rtl="0" eaLnBrk="1" fontAlgn="ctr" latinLnBrk="0" hangingPunct="1">
                        <a:lnSpc>
                          <a:spcPct val="100000"/>
                        </a:lnSpc>
                        <a:spcBef>
                          <a:spcPts val="0"/>
                        </a:spcBef>
                        <a:spcAft>
                          <a:spcPts val="0"/>
                        </a:spcAft>
                        <a:buClrTx/>
                        <a:buSzTx/>
                        <a:buFontTx/>
                        <a:buNone/>
                        <a:tabLst/>
                        <a:defRPr/>
                      </a:pPr>
                      <a:r>
                        <a:rPr lang="en-NZ" sz="1600" b="0" i="0" kern="1200" dirty="0">
                          <a:solidFill>
                            <a:schemeClr val="dk1"/>
                          </a:solidFill>
                          <a:effectLst/>
                          <a:latin typeface="+mn-lt"/>
                          <a:ea typeface="+mn-ea"/>
                          <a:cs typeface="+mn-cs"/>
                        </a:rPr>
                        <a:t>Days</a:t>
                      </a:r>
                      <a:endParaRPr lang="en-US" sz="1600" b="0" i="0" kern="1200" dirty="0">
                        <a:solidFill>
                          <a:schemeClr val="dk1"/>
                        </a:solidFill>
                        <a:effectLst/>
                        <a:latin typeface="+mn-lt"/>
                        <a:ea typeface="+mn-ea"/>
                        <a:cs typeface="+mn-cs"/>
                      </a:endParaRPr>
                    </a:p>
                  </a:txBody>
                  <a:tcPr marL="0" marR="0" marT="0" marB="0" anchor="ctr">
                    <a:solidFill>
                      <a:srgbClr val="E6E6E6"/>
                    </a:solidFill>
                  </a:tcPr>
                </a:tc>
                <a:tc>
                  <a:txBody>
                    <a:bodyPr/>
                    <a:lstStyle/>
                    <a:p>
                      <a:pPr marL="0" marR="0" lvl="0" indent="0" algn="ctr" defTabSz="932742" rtl="0" eaLnBrk="1" fontAlgn="ctr" latinLnBrk="0" hangingPunct="1">
                        <a:lnSpc>
                          <a:spcPct val="100000"/>
                        </a:lnSpc>
                        <a:spcBef>
                          <a:spcPts val="0"/>
                        </a:spcBef>
                        <a:spcAft>
                          <a:spcPts val="0"/>
                        </a:spcAft>
                        <a:buClrTx/>
                        <a:buSzTx/>
                        <a:buFontTx/>
                        <a:buNone/>
                        <a:tabLst/>
                        <a:defRPr/>
                      </a:pPr>
                      <a:r>
                        <a:rPr kumimoji="0" lang="en-NZ" sz="1600" b="0" i="0" u="none" strike="noStrike" kern="1200" cap="none" spc="0" normalizeH="0" baseline="0" noProof="0" dirty="0">
                          <a:ln>
                            <a:noFill/>
                          </a:ln>
                          <a:solidFill>
                            <a:srgbClr val="505050"/>
                          </a:solidFill>
                          <a:effectLst/>
                          <a:uLnTx/>
                          <a:uFillTx/>
                          <a:latin typeface="+mn-lt"/>
                          <a:ea typeface="+mn-ea"/>
                          <a:cs typeface="+mn-cs"/>
                        </a:rPr>
                        <a:t>?</a:t>
                      </a:r>
                      <a:endParaRPr kumimoji="0" lang="en-US" sz="1600" b="0" i="0" u="none" strike="noStrike" kern="1200" cap="none" spc="0" normalizeH="0" baseline="0" noProof="0" dirty="0">
                        <a:ln>
                          <a:noFill/>
                        </a:ln>
                        <a:solidFill>
                          <a:srgbClr val="505050"/>
                        </a:solidFill>
                        <a:effectLst/>
                        <a:uLnTx/>
                        <a:uFillTx/>
                        <a:latin typeface="+mn-lt"/>
                        <a:ea typeface="+mn-ea"/>
                        <a:cs typeface="+mn-cs"/>
                      </a:endParaRPr>
                    </a:p>
                  </a:txBody>
                  <a:tcPr anchor="ctr">
                    <a:solidFill>
                      <a:srgbClr val="E6E6E6"/>
                    </a:solidFill>
                  </a:tcPr>
                </a:tc>
                <a:tc>
                  <a:txBody>
                    <a:bodyPr/>
                    <a:lstStyle/>
                    <a:p>
                      <a:pPr marL="0" marR="0" lvl="0" indent="0" algn="ctr" defTabSz="932742" rtl="0" eaLnBrk="1" fontAlgn="ctr" latinLnBrk="0" hangingPunct="1">
                        <a:lnSpc>
                          <a:spcPct val="100000"/>
                        </a:lnSpc>
                        <a:spcBef>
                          <a:spcPts val="0"/>
                        </a:spcBef>
                        <a:spcAft>
                          <a:spcPts val="0"/>
                        </a:spcAft>
                        <a:buClrTx/>
                        <a:buSzTx/>
                        <a:buFontTx/>
                        <a:buNone/>
                        <a:tabLst/>
                        <a:defRPr/>
                      </a:pPr>
                      <a:r>
                        <a:rPr kumimoji="0" lang="en-NZ" sz="1600" b="0" i="0" u="none" strike="noStrike" kern="1200" cap="none" spc="0" normalizeH="0" baseline="0" noProof="0" dirty="0">
                          <a:ln>
                            <a:noFill/>
                          </a:ln>
                          <a:solidFill>
                            <a:srgbClr val="505050"/>
                          </a:solidFill>
                          <a:effectLst/>
                          <a:uLnTx/>
                          <a:uFillTx/>
                          <a:latin typeface="+mn-lt"/>
                          <a:ea typeface="+mn-ea"/>
                          <a:cs typeface="+mn-cs"/>
                        </a:rPr>
                        <a:t>No</a:t>
                      </a:r>
                      <a:endParaRPr kumimoji="0" lang="en-US" sz="1600" b="0" i="0" u="none" strike="noStrike" kern="1200" cap="none" spc="0" normalizeH="0" baseline="0" noProof="0" dirty="0">
                        <a:ln>
                          <a:noFill/>
                        </a:ln>
                        <a:solidFill>
                          <a:srgbClr val="505050"/>
                        </a:solidFill>
                        <a:effectLst/>
                        <a:uLnTx/>
                        <a:uFillTx/>
                        <a:latin typeface="+mn-lt"/>
                        <a:ea typeface="+mn-ea"/>
                        <a:cs typeface="+mn-cs"/>
                      </a:endParaRPr>
                    </a:p>
                  </a:txBody>
                  <a:tcPr anchor="ctr">
                    <a:solidFill>
                      <a:srgbClr val="E6E6E6"/>
                    </a:solidFill>
                  </a:tcPr>
                </a:tc>
                <a:extLst>
                  <a:ext uri="{0D108BD9-81ED-4DB2-BD59-A6C34878D82A}">
                    <a16:rowId xmlns:a16="http://schemas.microsoft.com/office/drawing/2014/main" val="1307576997"/>
                  </a:ext>
                </a:extLst>
              </a:tr>
              <a:tr h="409893">
                <a:tc>
                  <a:txBody>
                    <a:bodyPr/>
                    <a:lstStyle/>
                    <a:p>
                      <a:pPr marL="0" marR="0" indent="0" algn="l" defTabSz="1219170" rtl="0" eaLnBrk="1" fontAlgn="auto" latinLnBrk="0" hangingPunct="1">
                        <a:lnSpc>
                          <a:spcPct val="100000"/>
                        </a:lnSpc>
                        <a:spcBef>
                          <a:spcPts val="0"/>
                        </a:spcBef>
                        <a:spcAft>
                          <a:spcPts val="0"/>
                        </a:spcAft>
                        <a:buClrTx/>
                        <a:buSzTx/>
                        <a:buFontTx/>
                        <a:buNone/>
                        <a:tabLst/>
                        <a:defRPr/>
                      </a:pPr>
                      <a:r>
                        <a:rPr lang="en-US" sz="1800" dirty="0">
                          <a:latin typeface="+mn-lt"/>
                          <a:cs typeface="Segoe UI Light" panose="020B0502040204020203" pitchFamily="34" charset="0"/>
                        </a:rPr>
                        <a:t>Teradata</a:t>
                      </a:r>
                    </a:p>
                  </a:txBody>
                  <a:tcPr>
                    <a:solidFill>
                      <a:srgbClr val="F2F2F2"/>
                    </a:solidFill>
                  </a:tcPr>
                </a:tc>
                <a:tc>
                  <a:txBody>
                    <a:bodyPr/>
                    <a:lstStyle/>
                    <a:p>
                      <a:pPr marL="0" marR="0" indent="0" algn="ctr" defTabSz="932742" rtl="0" eaLnBrk="1" fontAlgn="ctr" latinLnBrk="0" hangingPunct="1">
                        <a:lnSpc>
                          <a:spcPct val="100000"/>
                        </a:lnSpc>
                        <a:spcBef>
                          <a:spcPts val="0"/>
                        </a:spcBef>
                        <a:spcAft>
                          <a:spcPts val="0"/>
                        </a:spcAft>
                        <a:buClrTx/>
                        <a:buSzTx/>
                        <a:buFontTx/>
                        <a:buNone/>
                        <a:tabLst/>
                        <a:defRPr/>
                      </a:pPr>
                      <a:r>
                        <a:rPr lang="en-NZ" sz="1600" b="0" i="0" kern="1200" dirty="0">
                          <a:solidFill>
                            <a:schemeClr val="dk1"/>
                          </a:solidFill>
                          <a:effectLst/>
                          <a:latin typeface="+mn-lt"/>
                          <a:ea typeface="+mn-ea"/>
                          <a:cs typeface="+mn-cs"/>
                        </a:rPr>
                        <a:t>0</a:t>
                      </a:r>
                      <a:endParaRPr lang="en-US" sz="1600" b="0" i="0" kern="1200" dirty="0">
                        <a:solidFill>
                          <a:schemeClr val="dk1"/>
                        </a:solidFill>
                        <a:effectLst/>
                        <a:latin typeface="+mn-lt"/>
                        <a:ea typeface="+mn-ea"/>
                        <a:cs typeface="+mn-cs"/>
                      </a:endParaRPr>
                    </a:p>
                  </a:txBody>
                  <a:tcPr anchor="ctr">
                    <a:solidFill>
                      <a:srgbClr val="F2F2F2"/>
                    </a:solidFill>
                  </a:tcPr>
                </a:tc>
                <a:tc>
                  <a:txBody>
                    <a:bodyPr/>
                    <a:lstStyle/>
                    <a:p>
                      <a:pPr marL="0" marR="0" lvl="0" indent="0" algn="ctr" defTabSz="932742" rtl="0" eaLnBrk="1" fontAlgn="ctr" latinLnBrk="0" hangingPunct="1">
                        <a:lnSpc>
                          <a:spcPct val="100000"/>
                        </a:lnSpc>
                        <a:spcBef>
                          <a:spcPts val="0"/>
                        </a:spcBef>
                        <a:spcAft>
                          <a:spcPts val="0"/>
                        </a:spcAft>
                        <a:buClrTx/>
                        <a:buSzTx/>
                        <a:buFontTx/>
                        <a:buNone/>
                        <a:tabLst/>
                        <a:defRPr/>
                      </a:pPr>
                      <a:r>
                        <a:rPr kumimoji="0" lang="en-NZ" sz="1600" b="0" i="0" u="none" strike="noStrike" kern="1200" cap="none" spc="0" normalizeH="0" baseline="0" noProof="0" dirty="0">
                          <a:ln>
                            <a:noFill/>
                          </a:ln>
                          <a:solidFill>
                            <a:srgbClr val="505050"/>
                          </a:solidFill>
                          <a:effectLst/>
                          <a:uLnTx/>
                          <a:uFillTx/>
                          <a:latin typeface="+mn-lt"/>
                          <a:ea typeface="+mn-ea"/>
                          <a:cs typeface="+mn-cs"/>
                        </a:rPr>
                        <a:t>Configurable</a:t>
                      </a:r>
                      <a:endParaRPr kumimoji="0" lang="en-US" sz="1600" b="0" i="0" u="none" strike="noStrike" kern="1200" cap="none" spc="0" normalizeH="0" baseline="0" noProof="0" dirty="0">
                        <a:ln>
                          <a:noFill/>
                        </a:ln>
                        <a:solidFill>
                          <a:srgbClr val="505050"/>
                        </a:solidFill>
                        <a:effectLst/>
                        <a:uLnTx/>
                        <a:uFillTx/>
                        <a:latin typeface="+mn-lt"/>
                        <a:ea typeface="+mn-ea"/>
                        <a:cs typeface="+mn-cs"/>
                      </a:endParaRPr>
                    </a:p>
                  </a:txBody>
                  <a:tcPr anchor="ctr">
                    <a:solidFill>
                      <a:srgbClr val="F2F2F2"/>
                    </a:solidFill>
                  </a:tcPr>
                </a:tc>
                <a:tc>
                  <a:txBody>
                    <a:bodyPr/>
                    <a:lstStyle/>
                    <a:p>
                      <a:pPr marL="0" marR="0" lvl="0" indent="0" algn="ctr" defTabSz="932742" rtl="0" eaLnBrk="1" fontAlgn="ctr" latinLnBrk="0" hangingPunct="1">
                        <a:lnSpc>
                          <a:spcPct val="100000"/>
                        </a:lnSpc>
                        <a:spcBef>
                          <a:spcPts val="0"/>
                        </a:spcBef>
                        <a:spcAft>
                          <a:spcPts val="0"/>
                        </a:spcAft>
                        <a:buClrTx/>
                        <a:buSzTx/>
                        <a:buFontTx/>
                        <a:buNone/>
                        <a:tabLst/>
                        <a:defRPr/>
                      </a:pPr>
                      <a:r>
                        <a:rPr kumimoji="0" lang="en-NZ" sz="1600" b="0" i="0" u="none" strike="noStrike" kern="1200" cap="none" spc="0" normalizeH="0" baseline="0" noProof="0" dirty="0">
                          <a:ln>
                            <a:noFill/>
                          </a:ln>
                          <a:solidFill>
                            <a:schemeClr val="dk1"/>
                          </a:solidFill>
                          <a:effectLst/>
                          <a:uLnTx/>
                          <a:uFillTx/>
                          <a:latin typeface="+mn-lt"/>
                          <a:ea typeface="+mn-ea"/>
                          <a:cs typeface="+mn-cs"/>
                        </a:rPr>
                        <a:t>Hours</a:t>
                      </a:r>
                      <a:endParaRPr kumimoji="0" lang="en-US" sz="1600" b="0" i="0" u="none" strike="noStrike" kern="1200" cap="none" spc="0" normalizeH="0" baseline="0" noProof="0" dirty="0">
                        <a:ln>
                          <a:noFill/>
                        </a:ln>
                        <a:solidFill>
                          <a:srgbClr val="505050"/>
                        </a:solidFill>
                        <a:effectLst/>
                        <a:uLnTx/>
                        <a:uFillTx/>
                        <a:latin typeface="+mn-lt"/>
                        <a:ea typeface="+mn-ea"/>
                        <a:cs typeface="+mn-cs"/>
                      </a:endParaRPr>
                    </a:p>
                  </a:txBody>
                  <a:tcPr marL="0" marR="0" marT="0" marB="0" anchor="ctr">
                    <a:solidFill>
                      <a:srgbClr val="F2F2F2"/>
                    </a:solidFill>
                  </a:tcPr>
                </a:tc>
                <a:tc>
                  <a:txBody>
                    <a:bodyPr/>
                    <a:lstStyle/>
                    <a:p>
                      <a:pPr marL="0" marR="0" lvl="0" indent="0" algn="ctr" defTabSz="932742" rtl="0" eaLnBrk="1" fontAlgn="ctr" latinLnBrk="0" hangingPunct="1">
                        <a:lnSpc>
                          <a:spcPct val="100000"/>
                        </a:lnSpc>
                        <a:spcBef>
                          <a:spcPts val="0"/>
                        </a:spcBef>
                        <a:spcAft>
                          <a:spcPts val="0"/>
                        </a:spcAft>
                        <a:buClrTx/>
                        <a:buSzTx/>
                        <a:buFontTx/>
                        <a:buNone/>
                        <a:tabLst/>
                        <a:defRPr/>
                      </a:pPr>
                      <a:r>
                        <a:rPr kumimoji="0" lang="en-NZ" sz="1600" b="0" i="0" u="none" strike="noStrike" kern="1200" cap="none" spc="0" normalizeH="0" baseline="0" noProof="0" dirty="0">
                          <a:ln>
                            <a:noFill/>
                          </a:ln>
                          <a:solidFill>
                            <a:srgbClr val="505050"/>
                          </a:solidFill>
                          <a:effectLst/>
                          <a:uLnTx/>
                          <a:uFillTx/>
                          <a:latin typeface="+mn-lt"/>
                          <a:ea typeface="+mn-ea"/>
                          <a:cs typeface="+mn-cs"/>
                        </a:rPr>
                        <a:t>Configurable</a:t>
                      </a:r>
                      <a:endParaRPr kumimoji="0" lang="en-US" sz="1600" b="0" i="0" u="none" strike="noStrike" kern="1200" cap="none" spc="0" normalizeH="0" baseline="0" noProof="0" dirty="0">
                        <a:ln>
                          <a:noFill/>
                        </a:ln>
                        <a:solidFill>
                          <a:srgbClr val="505050"/>
                        </a:solidFill>
                        <a:effectLst/>
                        <a:uLnTx/>
                        <a:uFillTx/>
                        <a:latin typeface="+mn-lt"/>
                        <a:ea typeface="+mn-ea"/>
                        <a:cs typeface="+mn-cs"/>
                      </a:endParaRPr>
                    </a:p>
                  </a:txBody>
                  <a:tcPr anchor="ctr">
                    <a:solidFill>
                      <a:srgbClr val="F2F2F2"/>
                    </a:solidFill>
                  </a:tcPr>
                </a:tc>
                <a:tc>
                  <a:txBody>
                    <a:bodyPr/>
                    <a:lstStyle/>
                    <a:p>
                      <a:pPr marL="0" marR="0" lvl="0" indent="0" algn="ctr" defTabSz="932742" rtl="0" eaLnBrk="1" fontAlgn="ctr" latinLnBrk="0" hangingPunct="1">
                        <a:lnSpc>
                          <a:spcPct val="100000"/>
                        </a:lnSpc>
                        <a:spcBef>
                          <a:spcPts val="0"/>
                        </a:spcBef>
                        <a:spcAft>
                          <a:spcPts val="0"/>
                        </a:spcAft>
                        <a:buClrTx/>
                        <a:buSzTx/>
                        <a:buFontTx/>
                        <a:buNone/>
                        <a:tabLst/>
                        <a:defRPr/>
                      </a:pPr>
                      <a:r>
                        <a:rPr kumimoji="0" lang="en-NZ" sz="1600" b="0" i="0" u="none" strike="noStrike" kern="1200" cap="none" spc="0" normalizeH="0" baseline="0" noProof="0" dirty="0">
                          <a:ln>
                            <a:noFill/>
                          </a:ln>
                          <a:solidFill>
                            <a:srgbClr val="505050"/>
                          </a:solidFill>
                          <a:effectLst/>
                          <a:uLnTx/>
                          <a:uFillTx/>
                          <a:latin typeface="+mn-lt"/>
                          <a:ea typeface="+mn-ea"/>
                          <a:cs typeface="+mn-cs"/>
                        </a:rPr>
                        <a:t>No</a:t>
                      </a:r>
                      <a:endParaRPr kumimoji="0" lang="en-US" sz="1600" b="0" i="0" u="none" strike="noStrike" kern="1200" cap="none" spc="0" normalizeH="0" baseline="0" noProof="0" dirty="0">
                        <a:ln>
                          <a:noFill/>
                        </a:ln>
                        <a:solidFill>
                          <a:srgbClr val="505050"/>
                        </a:solidFill>
                        <a:effectLst/>
                        <a:uLnTx/>
                        <a:uFillTx/>
                        <a:latin typeface="+mn-lt"/>
                        <a:ea typeface="+mn-ea"/>
                        <a:cs typeface="+mn-cs"/>
                      </a:endParaRPr>
                    </a:p>
                  </a:txBody>
                  <a:tcPr anchor="ctr">
                    <a:solidFill>
                      <a:srgbClr val="F2F2F2"/>
                    </a:solidFill>
                  </a:tcPr>
                </a:tc>
                <a:extLst>
                  <a:ext uri="{0D108BD9-81ED-4DB2-BD59-A6C34878D82A}">
                    <a16:rowId xmlns:a16="http://schemas.microsoft.com/office/drawing/2014/main" val="2202810604"/>
                  </a:ext>
                </a:extLst>
              </a:tr>
              <a:tr h="409893">
                <a:tc>
                  <a:txBody>
                    <a:bodyPr/>
                    <a:lstStyle/>
                    <a:p>
                      <a:pPr marL="0" marR="0" indent="0" algn="l" defTabSz="1219170" rtl="0" eaLnBrk="1" fontAlgn="auto" latinLnBrk="0" hangingPunct="1">
                        <a:lnSpc>
                          <a:spcPct val="100000"/>
                        </a:lnSpc>
                        <a:spcBef>
                          <a:spcPts val="0"/>
                        </a:spcBef>
                        <a:spcAft>
                          <a:spcPts val="0"/>
                        </a:spcAft>
                        <a:buClrTx/>
                        <a:buSzTx/>
                        <a:buFontTx/>
                        <a:buNone/>
                        <a:tabLst/>
                        <a:defRPr/>
                      </a:pPr>
                      <a:r>
                        <a:rPr lang="en-US" sz="1800" dirty="0" err="1">
                          <a:latin typeface="+mn-lt"/>
                          <a:cs typeface="Segoe UI Light" panose="020B0502040204020203" pitchFamily="34" charset="0"/>
                        </a:rPr>
                        <a:t>Exadata</a:t>
                      </a:r>
                      <a:endParaRPr lang="en-US" sz="1800" dirty="0">
                        <a:latin typeface="+mn-lt"/>
                        <a:cs typeface="Segoe UI Light" panose="020B0502040204020203" pitchFamily="34" charset="0"/>
                      </a:endParaRPr>
                    </a:p>
                  </a:txBody>
                  <a:tcPr>
                    <a:solidFill>
                      <a:srgbClr val="E6E6E6"/>
                    </a:solidFill>
                  </a:tcPr>
                </a:tc>
                <a:tc>
                  <a:txBody>
                    <a:bodyPr/>
                    <a:lstStyle/>
                    <a:p>
                      <a:pPr marL="0" marR="0" indent="0" algn="ctr" defTabSz="932742" rtl="0" eaLnBrk="1" fontAlgn="ctr" latinLnBrk="0" hangingPunct="1">
                        <a:lnSpc>
                          <a:spcPct val="100000"/>
                        </a:lnSpc>
                        <a:spcBef>
                          <a:spcPts val="0"/>
                        </a:spcBef>
                        <a:spcAft>
                          <a:spcPts val="0"/>
                        </a:spcAft>
                        <a:buClrTx/>
                        <a:buSzTx/>
                        <a:buFontTx/>
                        <a:buNone/>
                        <a:tabLst/>
                        <a:defRPr/>
                      </a:pPr>
                      <a:r>
                        <a:rPr kumimoji="0" lang="en-NZ" sz="1600" b="0" i="0" u="none" strike="noStrike" kern="1200" cap="none" spc="0" normalizeH="0" baseline="0" noProof="0" dirty="0">
                          <a:ln>
                            <a:noFill/>
                          </a:ln>
                          <a:solidFill>
                            <a:srgbClr val="505050"/>
                          </a:solidFill>
                          <a:effectLst/>
                          <a:uLnTx/>
                          <a:uFillTx/>
                          <a:latin typeface="+mn-lt"/>
                          <a:ea typeface="+mn-ea"/>
                          <a:cs typeface="+mn-cs"/>
                        </a:rPr>
                        <a:t>0</a:t>
                      </a:r>
                      <a:endParaRPr lang="en-US" sz="1600" b="0" i="0" kern="1200" dirty="0">
                        <a:solidFill>
                          <a:schemeClr val="dk1"/>
                        </a:solidFill>
                        <a:effectLst/>
                        <a:latin typeface="+mn-lt"/>
                        <a:ea typeface="+mn-ea"/>
                        <a:cs typeface="+mn-cs"/>
                      </a:endParaRPr>
                    </a:p>
                  </a:txBody>
                  <a:tcPr anchor="ctr">
                    <a:solidFill>
                      <a:srgbClr val="E6E6E6"/>
                    </a:solidFill>
                  </a:tcPr>
                </a:tc>
                <a:tc>
                  <a:txBody>
                    <a:bodyPr/>
                    <a:lstStyle/>
                    <a:p>
                      <a:pPr marL="0" marR="0" lvl="0" indent="0" algn="ctr" defTabSz="932742" rtl="0" eaLnBrk="1" fontAlgn="ctr" latinLnBrk="0" hangingPunct="1">
                        <a:lnSpc>
                          <a:spcPct val="100000"/>
                        </a:lnSpc>
                        <a:spcBef>
                          <a:spcPts val="0"/>
                        </a:spcBef>
                        <a:spcAft>
                          <a:spcPts val="0"/>
                        </a:spcAft>
                        <a:buClrTx/>
                        <a:buSzTx/>
                        <a:buFontTx/>
                        <a:buNone/>
                        <a:tabLst/>
                        <a:defRPr/>
                      </a:pPr>
                      <a:r>
                        <a:rPr kumimoji="0" lang="en-NZ" sz="1600" b="0" i="0" u="none" strike="noStrike" kern="1200" cap="none" spc="0" normalizeH="0" baseline="0" noProof="0" dirty="0">
                          <a:ln>
                            <a:noFill/>
                          </a:ln>
                          <a:solidFill>
                            <a:srgbClr val="505050"/>
                          </a:solidFill>
                          <a:effectLst/>
                          <a:uLnTx/>
                          <a:uFillTx/>
                          <a:latin typeface="+mn-lt"/>
                          <a:ea typeface="+mn-ea"/>
                          <a:cs typeface="+mn-cs"/>
                        </a:rPr>
                        <a:t>Seconds</a:t>
                      </a:r>
                      <a:endParaRPr kumimoji="0" lang="en-US" sz="1600" b="0" i="0" u="none" strike="noStrike" kern="1200" cap="none" spc="0" normalizeH="0" baseline="0" noProof="0" dirty="0">
                        <a:ln>
                          <a:noFill/>
                        </a:ln>
                        <a:solidFill>
                          <a:srgbClr val="505050"/>
                        </a:solidFill>
                        <a:effectLst/>
                        <a:uLnTx/>
                        <a:uFillTx/>
                        <a:latin typeface="+mn-lt"/>
                        <a:ea typeface="+mn-ea"/>
                        <a:cs typeface="+mn-cs"/>
                      </a:endParaRPr>
                    </a:p>
                  </a:txBody>
                  <a:tcPr anchor="ctr">
                    <a:solidFill>
                      <a:srgbClr val="E6E6E6"/>
                    </a:solidFill>
                  </a:tcPr>
                </a:tc>
                <a:tc>
                  <a:txBody>
                    <a:bodyPr/>
                    <a:lstStyle/>
                    <a:p>
                      <a:pPr marL="0" marR="0" lvl="0" indent="0" algn="ctr" defTabSz="932742" rtl="0" eaLnBrk="1" fontAlgn="ctr" latinLnBrk="0" hangingPunct="1">
                        <a:lnSpc>
                          <a:spcPct val="100000"/>
                        </a:lnSpc>
                        <a:spcBef>
                          <a:spcPts val="0"/>
                        </a:spcBef>
                        <a:spcAft>
                          <a:spcPts val="0"/>
                        </a:spcAft>
                        <a:buClrTx/>
                        <a:buSzTx/>
                        <a:buFontTx/>
                        <a:buNone/>
                        <a:tabLst/>
                        <a:defRPr/>
                      </a:pPr>
                      <a:r>
                        <a:rPr kumimoji="0" lang="en-NZ" sz="1600" b="0" i="0" u="none" strike="noStrike" kern="1200" cap="none" spc="0" normalizeH="0" baseline="0" noProof="0" dirty="0">
                          <a:ln>
                            <a:noFill/>
                          </a:ln>
                          <a:solidFill>
                            <a:schemeClr val="dk1"/>
                          </a:solidFill>
                          <a:effectLst/>
                          <a:uLnTx/>
                          <a:uFillTx/>
                          <a:latin typeface="+mn-lt"/>
                          <a:ea typeface="+mn-ea"/>
                          <a:cs typeface="+mn-cs"/>
                        </a:rPr>
                        <a:t>Days</a:t>
                      </a:r>
                      <a:endParaRPr kumimoji="0" lang="en-US" sz="1600" b="0" i="0" u="none" strike="noStrike" kern="1200" cap="none" spc="0" normalizeH="0" baseline="0" noProof="0" dirty="0">
                        <a:ln>
                          <a:noFill/>
                        </a:ln>
                        <a:solidFill>
                          <a:srgbClr val="505050"/>
                        </a:solidFill>
                        <a:effectLst/>
                        <a:uLnTx/>
                        <a:uFillTx/>
                        <a:latin typeface="+mn-lt"/>
                        <a:ea typeface="+mn-ea"/>
                        <a:cs typeface="+mn-cs"/>
                      </a:endParaRPr>
                    </a:p>
                  </a:txBody>
                  <a:tcPr marL="0" marR="0" marT="0" marB="0" anchor="ctr">
                    <a:solidFill>
                      <a:srgbClr val="E6E6E6"/>
                    </a:solidFill>
                  </a:tcPr>
                </a:tc>
                <a:tc>
                  <a:txBody>
                    <a:bodyPr/>
                    <a:lstStyle/>
                    <a:p>
                      <a:pPr marL="0" marR="0" lvl="0" indent="0" algn="ctr" defTabSz="932742" rtl="0" eaLnBrk="1" fontAlgn="ctr" latinLnBrk="0" hangingPunct="1">
                        <a:lnSpc>
                          <a:spcPct val="100000"/>
                        </a:lnSpc>
                        <a:spcBef>
                          <a:spcPts val="0"/>
                        </a:spcBef>
                        <a:spcAft>
                          <a:spcPts val="0"/>
                        </a:spcAft>
                        <a:buClrTx/>
                        <a:buSzTx/>
                        <a:buFontTx/>
                        <a:buNone/>
                        <a:tabLst/>
                        <a:defRPr/>
                      </a:pPr>
                      <a:r>
                        <a:rPr kumimoji="0" lang="en-NZ" sz="1600" b="0" i="0" u="none" strike="noStrike" kern="1200" cap="none" spc="0" normalizeH="0" baseline="0" noProof="0" dirty="0">
                          <a:ln>
                            <a:noFill/>
                          </a:ln>
                          <a:solidFill>
                            <a:srgbClr val="505050"/>
                          </a:solidFill>
                          <a:effectLst/>
                          <a:uLnTx/>
                          <a:uFillTx/>
                          <a:latin typeface="+mn-lt"/>
                          <a:ea typeface="+mn-ea"/>
                          <a:cs typeface="+mn-cs"/>
                        </a:rPr>
                        <a:t>3</a:t>
                      </a:r>
                      <a:endParaRPr kumimoji="0" lang="en-US" sz="1600" b="0" i="0" u="none" strike="noStrike" kern="1200" cap="none" spc="0" normalizeH="0" baseline="0" noProof="0" dirty="0">
                        <a:ln>
                          <a:noFill/>
                        </a:ln>
                        <a:solidFill>
                          <a:srgbClr val="505050"/>
                        </a:solidFill>
                        <a:effectLst/>
                        <a:uLnTx/>
                        <a:uFillTx/>
                        <a:latin typeface="+mn-lt"/>
                        <a:ea typeface="+mn-ea"/>
                        <a:cs typeface="+mn-cs"/>
                      </a:endParaRPr>
                    </a:p>
                  </a:txBody>
                  <a:tcPr anchor="ctr">
                    <a:solidFill>
                      <a:srgbClr val="E6E6E6"/>
                    </a:solidFill>
                  </a:tcPr>
                </a:tc>
                <a:tc>
                  <a:txBody>
                    <a:bodyPr/>
                    <a:lstStyle/>
                    <a:p>
                      <a:pPr marL="0" marR="0" lvl="0" indent="0" algn="ctr" defTabSz="932742" rtl="0" eaLnBrk="1" fontAlgn="ctr"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mn-lt"/>
                          <a:ea typeface="+mn-ea"/>
                          <a:cs typeface="+mn-cs"/>
                        </a:rPr>
                        <a:t>No</a:t>
                      </a:r>
                    </a:p>
                  </a:txBody>
                  <a:tcPr anchor="ctr">
                    <a:solidFill>
                      <a:srgbClr val="E6E6E6"/>
                    </a:solidFill>
                  </a:tcPr>
                </a:tc>
                <a:extLst>
                  <a:ext uri="{0D108BD9-81ED-4DB2-BD59-A6C34878D82A}">
                    <a16:rowId xmlns:a16="http://schemas.microsoft.com/office/drawing/2014/main" val="2822825956"/>
                  </a:ext>
                </a:extLst>
              </a:tr>
              <a:tr h="409893">
                <a:tc>
                  <a:txBody>
                    <a:bodyPr/>
                    <a:lstStyle/>
                    <a:p>
                      <a:pPr marL="0" marR="0" indent="0" algn="l" defTabSz="1219170" rtl="0" eaLnBrk="1" fontAlgn="auto" latinLnBrk="0" hangingPunct="1">
                        <a:lnSpc>
                          <a:spcPct val="100000"/>
                        </a:lnSpc>
                        <a:spcBef>
                          <a:spcPts val="0"/>
                        </a:spcBef>
                        <a:spcAft>
                          <a:spcPts val="0"/>
                        </a:spcAft>
                        <a:buClrTx/>
                        <a:buSzTx/>
                        <a:buFontTx/>
                        <a:buNone/>
                        <a:tabLst/>
                        <a:defRPr/>
                      </a:pPr>
                      <a:r>
                        <a:rPr lang="en-US" sz="1800" dirty="0" err="1">
                          <a:latin typeface="+mn-lt"/>
                          <a:cs typeface="Segoe UI Light" panose="020B0502040204020203" pitchFamily="34" charset="0"/>
                        </a:rPr>
                        <a:t>BigQuery</a:t>
                      </a:r>
                      <a:endParaRPr lang="en-US" sz="1800" dirty="0">
                        <a:latin typeface="+mn-lt"/>
                        <a:cs typeface="Segoe UI Light" panose="020B0502040204020203" pitchFamily="34" charset="0"/>
                      </a:endParaRPr>
                    </a:p>
                  </a:txBody>
                  <a:tcPr>
                    <a:solidFill>
                      <a:srgbClr val="F2F2F2"/>
                    </a:solidFill>
                  </a:tcPr>
                </a:tc>
                <a:tc>
                  <a:txBody>
                    <a:bodyPr/>
                    <a:lstStyle/>
                    <a:p>
                      <a:pPr marL="0" marR="0" indent="0" algn="ctr" defTabSz="932742" rtl="0" eaLnBrk="1" fontAlgn="ctr" latinLnBrk="0" hangingPunct="1">
                        <a:lnSpc>
                          <a:spcPct val="100000"/>
                        </a:lnSpc>
                        <a:spcBef>
                          <a:spcPts val="0"/>
                        </a:spcBef>
                        <a:spcAft>
                          <a:spcPts val="0"/>
                        </a:spcAft>
                        <a:buClrTx/>
                        <a:buSzTx/>
                        <a:buFontTx/>
                        <a:buNone/>
                        <a:tabLst/>
                        <a:defRPr/>
                      </a:pPr>
                      <a:r>
                        <a:rPr lang="en-NZ" sz="1600" b="0" i="0" kern="1200" dirty="0">
                          <a:solidFill>
                            <a:schemeClr val="dk1"/>
                          </a:solidFill>
                          <a:effectLst/>
                          <a:latin typeface="+mn-lt"/>
                          <a:ea typeface="+mn-ea"/>
                          <a:cs typeface="+mn-cs"/>
                        </a:rPr>
                        <a:t>0</a:t>
                      </a:r>
                      <a:endParaRPr lang="en-US" sz="1600" b="0" i="0" kern="1200" dirty="0">
                        <a:solidFill>
                          <a:schemeClr val="dk1"/>
                        </a:solidFill>
                        <a:effectLst/>
                        <a:latin typeface="+mn-lt"/>
                        <a:ea typeface="+mn-ea"/>
                        <a:cs typeface="+mn-cs"/>
                      </a:endParaRPr>
                    </a:p>
                  </a:txBody>
                  <a:tcPr anchor="ctr">
                    <a:solidFill>
                      <a:srgbClr val="F2F2F2"/>
                    </a:solidFill>
                  </a:tcPr>
                </a:tc>
                <a:tc>
                  <a:txBody>
                    <a:bodyPr/>
                    <a:lstStyle/>
                    <a:p>
                      <a:pPr marL="0" marR="0" lvl="0" indent="0" algn="ctr" defTabSz="932742" rtl="0" eaLnBrk="1" fontAlgn="ctr"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mn-lt"/>
                          <a:ea typeface="+mn-ea"/>
                          <a:cs typeface="+mn-cs"/>
                        </a:rPr>
                        <a:t>Seconds</a:t>
                      </a:r>
                    </a:p>
                  </a:txBody>
                  <a:tcPr anchor="ctr">
                    <a:solidFill>
                      <a:srgbClr val="F2F2F2"/>
                    </a:solidFill>
                  </a:tcPr>
                </a:tc>
                <a:tc>
                  <a:txBody>
                    <a:bodyPr/>
                    <a:lstStyle/>
                    <a:p>
                      <a:pPr marL="0" marR="0" lvl="0" indent="0" algn="ctr" defTabSz="932742" rtl="0" eaLnBrk="1" fontAlgn="ctr" latinLnBrk="0" hangingPunct="1">
                        <a:lnSpc>
                          <a:spcPct val="100000"/>
                        </a:lnSpc>
                        <a:spcBef>
                          <a:spcPts val="0"/>
                        </a:spcBef>
                        <a:spcAft>
                          <a:spcPts val="0"/>
                        </a:spcAft>
                        <a:buClrTx/>
                        <a:buSzTx/>
                        <a:buFontTx/>
                        <a:buNone/>
                        <a:tabLst/>
                        <a:defRPr/>
                      </a:pPr>
                      <a:r>
                        <a:rPr lang="en-NZ" sz="1600" b="0" i="0" kern="1200" dirty="0">
                          <a:solidFill>
                            <a:schemeClr val="dk1"/>
                          </a:solidFill>
                          <a:effectLst/>
                          <a:latin typeface="+mn-lt"/>
                          <a:ea typeface="+mn-ea"/>
                          <a:cs typeface="+mn-cs"/>
                        </a:rPr>
                        <a:t>?</a:t>
                      </a:r>
                      <a:endParaRPr kumimoji="0" lang="en-US" sz="1600" b="0" i="0" u="none" strike="noStrike" kern="1200" cap="none" spc="0" normalizeH="0" baseline="0" noProof="0" dirty="0">
                        <a:ln>
                          <a:noFill/>
                        </a:ln>
                        <a:solidFill>
                          <a:srgbClr val="505050"/>
                        </a:solidFill>
                        <a:effectLst/>
                        <a:uLnTx/>
                        <a:uFillTx/>
                        <a:latin typeface="+mn-lt"/>
                        <a:ea typeface="+mn-ea"/>
                        <a:cs typeface="+mn-cs"/>
                      </a:endParaRPr>
                    </a:p>
                  </a:txBody>
                  <a:tcPr marL="0" marR="0" marT="0" marB="0" anchor="ctr">
                    <a:solidFill>
                      <a:srgbClr val="F2F2F2"/>
                    </a:solidFill>
                  </a:tcPr>
                </a:tc>
                <a:tc>
                  <a:txBody>
                    <a:bodyPr/>
                    <a:lstStyle/>
                    <a:p>
                      <a:pPr marL="0" marR="0" lvl="0" indent="0" algn="ctr" defTabSz="932742" rtl="0" eaLnBrk="1" fontAlgn="ctr" latinLnBrk="0" hangingPunct="1">
                        <a:lnSpc>
                          <a:spcPct val="100000"/>
                        </a:lnSpc>
                        <a:spcBef>
                          <a:spcPts val="0"/>
                        </a:spcBef>
                        <a:spcAft>
                          <a:spcPts val="0"/>
                        </a:spcAft>
                        <a:buClrTx/>
                        <a:buSzTx/>
                        <a:buFontTx/>
                        <a:buNone/>
                        <a:tabLst/>
                        <a:defRPr/>
                      </a:pPr>
                      <a:r>
                        <a:rPr kumimoji="0" lang="en-NZ" sz="1600" b="0" i="0" u="none" strike="noStrike" kern="1200" cap="none" spc="0" normalizeH="0" baseline="0" noProof="0" dirty="0">
                          <a:ln>
                            <a:noFill/>
                          </a:ln>
                          <a:solidFill>
                            <a:srgbClr val="505050"/>
                          </a:solidFill>
                          <a:effectLst/>
                          <a:uLnTx/>
                          <a:uFillTx/>
                          <a:latin typeface="+mn-lt"/>
                          <a:ea typeface="+mn-ea"/>
                          <a:cs typeface="+mn-cs"/>
                        </a:rPr>
                        <a:t>?</a:t>
                      </a:r>
                      <a:endParaRPr kumimoji="0" lang="en-US" sz="1600" b="0" i="0" u="none" strike="noStrike" kern="1200" cap="none" spc="0" normalizeH="0" baseline="0" noProof="0" dirty="0">
                        <a:ln>
                          <a:noFill/>
                        </a:ln>
                        <a:solidFill>
                          <a:srgbClr val="505050"/>
                        </a:solidFill>
                        <a:effectLst/>
                        <a:uLnTx/>
                        <a:uFillTx/>
                        <a:latin typeface="+mn-lt"/>
                        <a:ea typeface="+mn-ea"/>
                        <a:cs typeface="+mn-cs"/>
                      </a:endParaRPr>
                    </a:p>
                  </a:txBody>
                  <a:tcPr anchor="ctr">
                    <a:solidFill>
                      <a:srgbClr val="F2F2F2"/>
                    </a:solidFill>
                  </a:tcPr>
                </a:tc>
                <a:tc>
                  <a:txBody>
                    <a:bodyPr/>
                    <a:lstStyle/>
                    <a:p>
                      <a:pPr marL="0" marR="0" lvl="0" indent="0" algn="ctr" defTabSz="932742" rtl="0" eaLnBrk="1" fontAlgn="ctr"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mn-lt"/>
                          <a:ea typeface="+mn-ea"/>
                          <a:cs typeface="+mn-cs"/>
                        </a:rPr>
                        <a:t>Yes</a:t>
                      </a:r>
                    </a:p>
                  </a:txBody>
                  <a:tcPr anchor="ctr">
                    <a:solidFill>
                      <a:srgbClr val="F2F2F2"/>
                    </a:solidFill>
                  </a:tcPr>
                </a:tc>
                <a:extLst>
                  <a:ext uri="{0D108BD9-81ED-4DB2-BD59-A6C34878D82A}">
                    <a16:rowId xmlns:a16="http://schemas.microsoft.com/office/drawing/2014/main" val="3240933035"/>
                  </a:ext>
                </a:extLst>
              </a:tr>
              <a:tr h="409893">
                <a:tc>
                  <a:txBody>
                    <a:bodyPr/>
                    <a:lstStyle/>
                    <a:p>
                      <a:pPr marL="0" marR="0" indent="0" algn="l" defTabSz="1219170" rtl="0" eaLnBrk="1" fontAlgn="auto" latinLnBrk="0" hangingPunct="1">
                        <a:lnSpc>
                          <a:spcPct val="100000"/>
                        </a:lnSpc>
                        <a:spcBef>
                          <a:spcPts val="0"/>
                        </a:spcBef>
                        <a:spcAft>
                          <a:spcPts val="0"/>
                        </a:spcAft>
                        <a:buClrTx/>
                        <a:buSzTx/>
                        <a:buFontTx/>
                        <a:buNone/>
                        <a:tabLst/>
                        <a:defRPr/>
                      </a:pPr>
                      <a:r>
                        <a:rPr lang="en-US" sz="1800" dirty="0" err="1">
                          <a:latin typeface="+mn-lt"/>
                          <a:cs typeface="Segoe UI Light" panose="020B0502040204020203" pitchFamily="34" charset="0"/>
                        </a:rPr>
                        <a:t>Greenplum</a:t>
                      </a:r>
                      <a:endParaRPr lang="en-US" sz="1800" dirty="0">
                        <a:latin typeface="+mn-lt"/>
                        <a:cs typeface="Segoe UI Light" panose="020B0502040204020203" pitchFamily="34" charset="0"/>
                      </a:endParaRPr>
                    </a:p>
                  </a:txBody>
                  <a:tcPr>
                    <a:solidFill>
                      <a:srgbClr val="E6E6E6"/>
                    </a:solidFill>
                  </a:tcPr>
                </a:tc>
                <a:tc>
                  <a:txBody>
                    <a:bodyPr/>
                    <a:lstStyle/>
                    <a:p>
                      <a:pPr marL="0" marR="0" indent="0" algn="ctr" defTabSz="932742" rtl="0" eaLnBrk="1" fontAlgn="ctr" latinLnBrk="0" hangingPunct="1">
                        <a:lnSpc>
                          <a:spcPct val="100000"/>
                        </a:lnSpc>
                        <a:spcBef>
                          <a:spcPts val="0"/>
                        </a:spcBef>
                        <a:spcAft>
                          <a:spcPts val="0"/>
                        </a:spcAft>
                        <a:buClrTx/>
                        <a:buSzTx/>
                        <a:buFontTx/>
                        <a:buNone/>
                        <a:tabLst/>
                        <a:defRPr/>
                      </a:pPr>
                      <a:r>
                        <a:rPr kumimoji="0" lang="en-NZ" sz="1600" b="0" i="0" u="none" strike="noStrike" kern="1200" cap="none" spc="0" normalizeH="0" baseline="0" noProof="0" dirty="0">
                          <a:ln>
                            <a:noFill/>
                          </a:ln>
                          <a:solidFill>
                            <a:srgbClr val="505050"/>
                          </a:solidFill>
                          <a:effectLst/>
                          <a:uLnTx/>
                          <a:uFillTx/>
                          <a:latin typeface="+mn-lt"/>
                          <a:ea typeface="+mn-ea"/>
                          <a:cs typeface="+mn-cs"/>
                        </a:rPr>
                        <a:t>0</a:t>
                      </a:r>
                      <a:endParaRPr lang="en-US" sz="1600" b="0" i="0" kern="1200" dirty="0">
                        <a:solidFill>
                          <a:schemeClr val="dk1"/>
                        </a:solidFill>
                        <a:effectLst/>
                        <a:latin typeface="+mn-lt"/>
                        <a:ea typeface="+mn-ea"/>
                        <a:cs typeface="+mn-cs"/>
                      </a:endParaRPr>
                    </a:p>
                  </a:txBody>
                  <a:tcPr anchor="ctr">
                    <a:solidFill>
                      <a:srgbClr val="E6E6E6"/>
                    </a:solidFill>
                  </a:tcPr>
                </a:tc>
                <a:tc>
                  <a:txBody>
                    <a:bodyPr/>
                    <a:lstStyle/>
                    <a:p>
                      <a:pPr marL="0" marR="0" lvl="0" indent="0" algn="ctr" defTabSz="932742" rtl="0" eaLnBrk="1" fontAlgn="ctr" latinLnBrk="0" hangingPunct="1">
                        <a:lnSpc>
                          <a:spcPct val="100000"/>
                        </a:lnSpc>
                        <a:spcBef>
                          <a:spcPts val="0"/>
                        </a:spcBef>
                        <a:spcAft>
                          <a:spcPts val="0"/>
                        </a:spcAft>
                        <a:buClrTx/>
                        <a:buSzTx/>
                        <a:buFontTx/>
                        <a:buNone/>
                        <a:tabLst/>
                        <a:defRPr/>
                      </a:pPr>
                      <a:r>
                        <a:rPr kumimoji="0" lang="en-NZ" sz="1600" b="0" i="0" u="none" strike="noStrike" kern="1200" cap="none" spc="0" normalizeH="0" baseline="0" noProof="0" dirty="0">
                          <a:ln>
                            <a:noFill/>
                          </a:ln>
                          <a:solidFill>
                            <a:srgbClr val="505050"/>
                          </a:solidFill>
                          <a:effectLst/>
                          <a:uLnTx/>
                          <a:uFillTx/>
                          <a:latin typeface="+mn-lt"/>
                          <a:ea typeface="+mn-ea"/>
                          <a:cs typeface="+mn-cs"/>
                        </a:rPr>
                        <a:t>Minutes</a:t>
                      </a:r>
                      <a:endParaRPr kumimoji="0" lang="en-US" sz="1600" b="0" i="0" u="none" strike="noStrike" kern="1200" cap="none" spc="0" normalizeH="0" baseline="0" noProof="0" dirty="0">
                        <a:ln>
                          <a:noFill/>
                        </a:ln>
                        <a:solidFill>
                          <a:srgbClr val="505050"/>
                        </a:solidFill>
                        <a:effectLst/>
                        <a:uLnTx/>
                        <a:uFillTx/>
                        <a:latin typeface="+mn-lt"/>
                        <a:ea typeface="+mn-ea"/>
                        <a:cs typeface="+mn-cs"/>
                      </a:endParaRPr>
                    </a:p>
                  </a:txBody>
                  <a:tcPr anchor="ctr">
                    <a:solidFill>
                      <a:srgbClr val="E6E6E6"/>
                    </a:solidFill>
                  </a:tcPr>
                </a:tc>
                <a:tc>
                  <a:txBody>
                    <a:bodyPr/>
                    <a:lstStyle/>
                    <a:p>
                      <a:pPr marL="0" marR="0" lvl="0" indent="0" algn="ctr" defTabSz="932742" rtl="0" eaLnBrk="1" fontAlgn="ctr" latinLnBrk="0" hangingPunct="1">
                        <a:lnSpc>
                          <a:spcPct val="100000"/>
                        </a:lnSpc>
                        <a:spcBef>
                          <a:spcPts val="0"/>
                        </a:spcBef>
                        <a:spcAft>
                          <a:spcPts val="0"/>
                        </a:spcAft>
                        <a:buClrTx/>
                        <a:buSzTx/>
                        <a:buFontTx/>
                        <a:buNone/>
                        <a:tabLst/>
                        <a:defRPr/>
                      </a:pPr>
                      <a:r>
                        <a:rPr lang="en-NZ" sz="1600" b="0" i="0" kern="1200" dirty="0">
                          <a:solidFill>
                            <a:schemeClr val="dk1"/>
                          </a:solidFill>
                          <a:effectLst/>
                          <a:latin typeface="+mn-lt"/>
                          <a:ea typeface="+mn-ea"/>
                          <a:cs typeface="+mn-cs"/>
                        </a:rPr>
                        <a:t>Hours</a:t>
                      </a:r>
                      <a:endParaRPr kumimoji="0" lang="en-US" sz="1600" b="0" i="0" u="none" strike="noStrike" kern="1200" cap="none" spc="0" normalizeH="0" baseline="0" noProof="0" dirty="0">
                        <a:ln>
                          <a:noFill/>
                        </a:ln>
                        <a:solidFill>
                          <a:srgbClr val="505050"/>
                        </a:solidFill>
                        <a:effectLst/>
                        <a:uLnTx/>
                        <a:uFillTx/>
                        <a:latin typeface="+mn-lt"/>
                        <a:ea typeface="+mn-ea"/>
                        <a:cs typeface="+mn-cs"/>
                      </a:endParaRPr>
                    </a:p>
                  </a:txBody>
                  <a:tcPr marL="0" marR="0" marT="0" marB="0" anchor="ctr">
                    <a:solidFill>
                      <a:srgbClr val="E6E6E6"/>
                    </a:solidFill>
                  </a:tcPr>
                </a:tc>
                <a:tc>
                  <a:txBody>
                    <a:bodyPr/>
                    <a:lstStyle/>
                    <a:p>
                      <a:pPr marL="0" marR="0" lvl="0" indent="0" algn="ctr" defTabSz="932742" rtl="0" eaLnBrk="1" fontAlgn="ctr" latinLnBrk="0" hangingPunct="1">
                        <a:lnSpc>
                          <a:spcPct val="100000"/>
                        </a:lnSpc>
                        <a:spcBef>
                          <a:spcPts val="0"/>
                        </a:spcBef>
                        <a:spcAft>
                          <a:spcPts val="0"/>
                        </a:spcAft>
                        <a:buClrTx/>
                        <a:buSzTx/>
                        <a:buFontTx/>
                        <a:buNone/>
                        <a:tabLst/>
                        <a:defRPr/>
                      </a:pPr>
                      <a:r>
                        <a:rPr kumimoji="0" lang="en-NZ" sz="1600" b="0" i="0" u="none" strike="noStrike" kern="1200" cap="none" spc="0" normalizeH="0" baseline="0" noProof="0" dirty="0">
                          <a:ln>
                            <a:noFill/>
                          </a:ln>
                          <a:solidFill>
                            <a:srgbClr val="505050"/>
                          </a:solidFill>
                          <a:effectLst/>
                          <a:uLnTx/>
                          <a:uFillTx/>
                          <a:latin typeface="+mn-lt"/>
                          <a:ea typeface="+mn-ea"/>
                          <a:cs typeface="+mn-cs"/>
                        </a:rPr>
                        <a:t>Configurable</a:t>
                      </a:r>
                      <a:endParaRPr kumimoji="0" lang="en-US" sz="1600" b="0" i="0" u="none" strike="noStrike" kern="1200" cap="none" spc="0" normalizeH="0" baseline="0" noProof="0" dirty="0">
                        <a:ln>
                          <a:noFill/>
                        </a:ln>
                        <a:solidFill>
                          <a:srgbClr val="505050"/>
                        </a:solidFill>
                        <a:effectLst/>
                        <a:uLnTx/>
                        <a:uFillTx/>
                        <a:latin typeface="+mn-lt"/>
                        <a:ea typeface="+mn-ea"/>
                        <a:cs typeface="+mn-cs"/>
                      </a:endParaRPr>
                    </a:p>
                  </a:txBody>
                  <a:tcPr anchor="ctr">
                    <a:solidFill>
                      <a:srgbClr val="E6E6E6"/>
                    </a:solidFill>
                  </a:tcPr>
                </a:tc>
                <a:tc>
                  <a:txBody>
                    <a:bodyPr/>
                    <a:lstStyle/>
                    <a:p>
                      <a:pPr marL="0" marR="0" lvl="0" indent="0" algn="ctr" defTabSz="932742" rtl="0" eaLnBrk="1" fontAlgn="ctr"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mn-lt"/>
                          <a:ea typeface="+mn-ea"/>
                          <a:cs typeface="+mn-cs"/>
                        </a:rPr>
                        <a:t>No</a:t>
                      </a:r>
                    </a:p>
                  </a:txBody>
                  <a:tcPr anchor="ctr">
                    <a:solidFill>
                      <a:srgbClr val="E6E6E6"/>
                    </a:solidFill>
                  </a:tcPr>
                </a:tc>
                <a:extLst>
                  <a:ext uri="{0D108BD9-81ED-4DB2-BD59-A6C34878D82A}">
                    <a16:rowId xmlns:a16="http://schemas.microsoft.com/office/drawing/2014/main" val="3696773353"/>
                  </a:ext>
                </a:extLst>
              </a:tr>
              <a:tr h="409893">
                <a:tc>
                  <a:txBody>
                    <a:bodyPr/>
                    <a:lstStyle/>
                    <a:p>
                      <a:pPr marL="0" marR="0" indent="0" algn="l" defTabSz="1219170" rtl="0" eaLnBrk="1" fontAlgn="auto" latinLnBrk="0" hangingPunct="1">
                        <a:lnSpc>
                          <a:spcPct val="100000"/>
                        </a:lnSpc>
                        <a:spcBef>
                          <a:spcPts val="0"/>
                        </a:spcBef>
                        <a:spcAft>
                          <a:spcPts val="0"/>
                        </a:spcAft>
                        <a:buClrTx/>
                        <a:buSzTx/>
                        <a:buFontTx/>
                        <a:buNone/>
                        <a:tabLst/>
                        <a:defRPr/>
                      </a:pPr>
                      <a:r>
                        <a:rPr lang="en-US" sz="1800" dirty="0">
                          <a:latin typeface="+mn-lt"/>
                          <a:cs typeface="Segoe UI Light" panose="020B0502040204020203" pitchFamily="34" charset="0"/>
                        </a:rPr>
                        <a:t>IBM Big SQL</a:t>
                      </a:r>
                    </a:p>
                  </a:txBody>
                  <a:tcPr>
                    <a:solidFill>
                      <a:srgbClr val="F2F2F2"/>
                    </a:solidFill>
                  </a:tcPr>
                </a:tc>
                <a:tc>
                  <a:txBody>
                    <a:bodyPr/>
                    <a:lstStyle/>
                    <a:p>
                      <a:pPr marL="0" marR="0" indent="0" algn="ctr" defTabSz="932742" rtl="0" eaLnBrk="1" fontAlgn="ctr" latinLnBrk="0" hangingPunct="1">
                        <a:lnSpc>
                          <a:spcPct val="100000"/>
                        </a:lnSpc>
                        <a:spcBef>
                          <a:spcPts val="0"/>
                        </a:spcBef>
                        <a:spcAft>
                          <a:spcPts val="0"/>
                        </a:spcAft>
                        <a:buClrTx/>
                        <a:buSzTx/>
                        <a:buFontTx/>
                        <a:buNone/>
                        <a:tabLst/>
                        <a:defRPr/>
                      </a:pPr>
                      <a:r>
                        <a:rPr lang="en-US" sz="1600" b="0" i="0" kern="1200">
                          <a:solidFill>
                            <a:schemeClr val="dk1"/>
                          </a:solidFill>
                          <a:effectLst/>
                          <a:latin typeface="+mn-lt"/>
                          <a:ea typeface="+mn-ea"/>
                          <a:cs typeface="+mn-cs"/>
                        </a:rPr>
                        <a:t>0</a:t>
                      </a:r>
                      <a:endParaRPr lang="en-US" sz="1600" b="0" i="0" kern="1200" dirty="0">
                        <a:solidFill>
                          <a:schemeClr val="dk1"/>
                        </a:solidFill>
                        <a:effectLst/>
                        <a:latin typeface="+mn-lt"/>
                        <a:ea typeface="+mn-ea"/>
                        <a:cs typeface="+mn-cs"/>
                      </a:endParaRPr>
                    </a:p>
                  </a:txBody>
                  <a:tcPr anchor="ctr">
                    <a:solidFill>
                      <a:srgbClr val="F2F2F2"/>
                    </a:solidFill>
                  </a:tcPr>
                </a:tc>
                <a:tc>
                  <a:txBody>
                    <a:bodyPr/>
                    <a:lstStyle/>
                    <a:p>
                      <a:pPr marL="0" marR="0" lvl="0" indent="0" algn="ctr" defTabSz="932742" rtl="0" eaLnBrk="1" fontAlgn="ctr"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505050"/>
                          </a:solidFill>
                          <a:effectLst/>
                          <a:uLnTx/>
                          <a:uFillTx/>
                          <a:latin typeface="+mn-lt"/>
                          <a:ea typeface="+mn-ea"/>
                          <a:cs typeface="+mn-cs"/>
                        </a:rPr>
                        <a:t>Configurable</a:t>
                      </a:r>
                      <a:endParaRPr kumimoji="0" lang="en-US" sz="1600" b="0" i="0" u="none" strike="noStrike" kern="1200" cap="none" spc="0" normalizeH="0" baseline="0" noProof="0" dirty="0">
                        <a:ln>
                          <a:noFill/>
                        </a:ln>
                        <a:solidFill>
                          <a:srgbClr val="505050"/>
                        </a:solidFill>
                        <a:effectLst/>
                        <a:uLnTx/>
                        <a:uFillTx/>
                        <a:latin typeface="+mn-lt"/>
                        <a:ea typeface="+mn-ea"/>
                        <a:cs typeface="+mn-cs"/>
                      </a:endParaRPr>
                    </a:p>
                  </a:txBody>
                  <a:tcPr anchor="ctr">
                    <a:solidFill>
                      <a:srgbClr val="F2F2F2"/>
                    </a:solidFill>
                  </a:tcPr>
                </a:tc>
                <a:tc>
                  <a:txBody>
                    <a:bodyPr/>
                    <a:lstStyle/>
                    <a:p>
                      <a:pPr marL="0" marR="0" lvl="0" indent="0" algn="ctr" defTabSz="932742" rtl="0" eaLnBrk="1" fontAlgn="ctr"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505050"/>
                          </a:solidFill>
                          <a:effectLst/>
                          <a:uLnTx/>
                          <a:uFillTx/>
                          <a:latin typeface="+mn-lt"/>
                          <a:ea typeface="+mn-ea"/>
                          <a:cs typeface="+mn-cs"/>
                        </a:rPr>
                        <a:t>Configurable</a:t>
                      </a:r>
                      <a:endParaRPr kumimoji="0" lang="en-US" sz="1600" b="0" i="0" u="none" strike="noStrike" kern="1200" cap="none" spc="0" normalizeH="0" baseline="0" noProof="0" dirty="0">
                        <a:ln>
                          <a:noFill/>
                        </a:ln>
                        <a:solidFill>
                          <a:srgbClr val="505050"/>
                        </a:solidFill>
                        <a:effectLst/>
                        <a:uLnTx/>
                        <a:uFillTx/>
                        <a:latin typeface="+mn-lt"/>
                        <a:ea typeface="+mn-ea"/>
                        <a:cs typeface="+mn-cs"/>
                      </a:endParaRPr>
                    </a:p>
                  </a:txBody>
                  <a:tcPr marL="0" marR="0" marT="0" marB="0" anchor="ctr">
                    <a:solidFill>
                      <a:srgbClr val="F2F2F2"/>
                    </a:solidFill>
                  </a:tcPr>
                </a:tc>
                <a:tc>
                  <a:txBody>
                    <a:bodyPr/>
                    <a:lstStyle/>
                    <a:p>
                      <a:pPr marL="0" marR="0" lvl="0" indent="0" algn="ctr" defTabSz="932742" rtl="0" eaLnBrk="1" fontAlgn="ctr"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mn-lt"/>
                          <a:ea typeface="+mn-ea"/>
                          <a:cs typeface="+mn-cs"/>
                        </a:rPr>
                        <a:t>Configurable</a:t>
                      </a:r>
                    </a:p>
                  </a:txBody>
                  <a:tcPr anchor="ctr">
                    <a:solidFill>
                      <a:srgbClr val="F2F2F2"/>
                    </a:solidFill>
                  </a:tcPr>
                </a:tc>
                <a:tc>
                  <a:txBody>
                    <a:bodyPr/>
                    <a:lstStyle/>
                    <a:p>
                      <a:pPr marL="0" marR="0" lvl="0" indent="0" algn="ctr" defTabSz="932742" rtl="0" eaLnBrk="1" fontAlgn="ctr"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mn-lt"/>
                          <a:ea typeface="+mn-ea"/>
                          <a:cs typeface="+mn-cs"/>
                        </a:rPr>
                        <a:t>Configurable</a:t>
                      </a:r>
                    </a:p>
                  </a:txBody>
                  <a:tcPr anchor="ctr">
                    <a:solidFill>
                      <a:srgbClr val="F2F2F2"/>
                    </a:solidFill>
                  </a:tcPr>
                </a:tc>
                <a:extLst>
                  <a:ext uri="{0D108BD9-81ED-4DB2-BD59-A6C34878D82A}">
                    <a16:rowId xmlns:a16="http://schemas.microsoft.com/office/drawing/2014/main" val="2463193351"/>
                  </a:ext>
                </a:extLst>
              </a:tr>
            </a:tbl>
          </a:graphicData>
        </a:graphic>
      </p:graphicFrame>
      <p:sp>
        <p:nvSpPr>
          <p:cNvPr id="7" name="TextBox 6"/>
          <p:cNvSpPr txBox="1"/>
          <p:nvPr/>
        </p:nvSpPr>
        <p:spPr>
          <a:xfrm>
            <a:off x="367489" y="6173627"/>
            <a:ext cx="3344505" cy="781752"/>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NZ" sz="8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N/A – Not applicable, check deep dive to understand the product</a:t>
            </a:r>
          </a:p>
          <a:p>
            <a:pPr marL="0" marR="0" lvl="0" indent="0" algn="l" defTabSz="932742" rtl="0" eaLnBrk="1" fontAlgn="auto" latinLnBrk="0" hangingPunct="1">
              <a:lnSpc>
                <a:spcPct val="90000"/>
              </a:lnSpc>
              <a:spcBef>
                <a:spcPts val="0"/>
              </a:spcBef>
              <a:spcAft>
                <a:spcPts val="600"/>
              </a:spcAft>
              <a:buClrTx/>
              <a:buSzTx/>
              <a:buFontTx/>
              <a:buNone/>
              <a:tabLst/>
              <a:defRPr/>
            </a:pPr>
            <a:r>
              <a:rPr kumimoji="0" lang="en-NZ" sz="8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 – Could not find information</a:t>
            </a:r>
          </a:p>
          <a:p>
            <a:pPr marL="0" marR="0" lvl="0" indent="0" algn="l" defTabSz="932742" rtl="0" eaLnBrk="1" fontAlgn="auto" latinLnBrk="0" hangingPunct="1">
              <a:lnSpc>
                <a:spcPct val="90000"/>
              </a:lnSpc>
              <a:spcBef>
                <a:spcPts val="0"/>
              </a:spcBef>
              <a:spcAft>
                <a:spcPts val="600"/>
              </a:spcAft>
              <a:buClrTx/>
              <a:buSzTx/>
              <a:buFontTx/>
              <a:buNone/>
              <a:tabLst/>
              <a:defRPr/>
            </a:pPr>
            <a:endParaRPr kumimoji="0" lang="en-NZ" sz="8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469773578"/>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 y="0"/>
            <a:ext cx="12436475" cy="858129"/>
          </a:xfrm>
          <a:prstGeom prst="rect">
            <a:avLst/>
          </a:prstGeom>
        </p:spPr>
        <p:txBody>
          <a:bodyPr/>
          <a:lstStyle/>
          <a:p>
            <a:r>
              <a:rPr lang="en-NZ" dirty="0"/>
              <a:t>Programmability and Tooling</a:t>
            </a:r>
            <a:endParaRPr lang="en-US" dirty="0"/>
          </a:p>
        </p:txBody>
      </p:sp>
      <p:graphicFrame>
        <p:nvGraphicFramePr>
          <p:cNvPr id="5" name="Content Placeholder 5"/>
          <p:cNvGraphicFramePr>
            <a:graphicFrameLocks noChangeAspect="1"/>
          </p:cNvGraphicFramePr>
          <p:nvPr>
            <p:extLst>
              <p:ext uri="{D42A27DB-BD31-4B8C-83A1-F6EECF244321}">
                <p14:modId xmlns:p14="http://schemas.microsoft.com/office/powerpoint/2010/main" val="221483779"/>
              </p:ext>
            </p:extLst>
          </p:nvPr>
        </p:nvGraphicFramePr>
        <p:xfrm>
          <a:off x="457200" y="1211263"/>
          <a:ext cx="11433025" cy="4617576"/>
        </p:xfrm>
        <a:graphic>
          <a:graphicData uri="http://schemas.openxmlformats.org/drawingml/2006/table">
            <a:tbl>
              <a:tblPr firstRow="1" bandRow="1">
                <a:tableStyleId>{5C22544A-7EE6-4342-B048-85BDC9FD1C3A}</a:tableStyleId>
              </a:tblPr>
              <a:tblGrid>
                <a:gridCol w="1513848">
                  <a:extLst>
                    <a:ext uri="{9D8B030D-6E8A-4147-A177-3AD203B41FA5}">
                      <a16:colId xmlns:a16="http://schemas.microsoft.com/office/drawing/2014/main" val="20000"/>
                    </a:ext>
                  </a:extLst>
                </a:gridCol>
                <a:gridCol w="1688526">
                  <a:extLst>
                    <a:ext uri="{9D8B030D-6E8A-4147-A177-3AD203B41FA5}">
                      <a16:colId xmlns:a16="http://schemas.microsoft.com/office/drawing/2014/main" val="20001"/>
                    </a:ext>
                  </a:extLst>
                </a:gridCol>
                <a:gridCol w="835648">
                  <a:extLst>
                    <a:ext uri="{9D8B030D-6E8A-4147-A177-3AD203B41FA5}">
                      <a16:colId xmlns:a16="http://schemas.microsoft.com/office/drawing/2014/main" val="20002"/>
                    </a:ext>
                  </a:extLst>
                </a:gridCol>
                <a:gridCol w="827034">
                  <a:extLst>
                    <a:ext uri="{9D8B030D-6E8A-4147-A177-3AD203B41FA5}">
                      <a16:colId xmlns:a16="http://schemas.microsoft.com/office/drawing/2014/main" val="20003"/>
                    </a:ext>
                  </a:extLst>
                </a:gridCol>
                <a:gridCol w="1438692">
                  <a:extLst>
                    <a:ext uri="{9D8B030D-6E8A-4147-A177-3AD203B41FA5}">
                      <a16:colId xmlns:a16="http://schemas.microsoft.com/office/drawing/2014/main" val="20004"/>
                    </a:ext>
                  </a:extLst>
                </a:gridCol>
                <a:gridCol w="1094096">
                  <a:extLst>
                    <a:ext uri="{9D8B030D-6E8A-4147-A177-3AD203B41FA5}">
                      <a16:colId xmlns:a16="http://schemas.microsoft.com/office/drawing/2014/main" val="20005"/>
                    </a:ext>
                  </a:extLst>
                </a:gridCol>
                <a:gridCol w="1449273">
                  <a:extLst>
                    <a:ext uri="{9D8B030D-6E8A-4147-A177-3AD203B41FA5}">
                      <a16:colId xmlns:a16="http://schemas.microsoft.com/office/drawing/2014/main" val="288486736"/>
                    </a:ext>
                  </a:extLst>
                </a:gridCol>
                <a:gridCol w="1290275">
                  <a:extLst>
                    <a:ext uri="{9D8B030D-6E8A-4147-A177-3AD203B41FA5}">
                      <a16:colId xmlns:a16="http://schemas.microsoft.com/office/drawing/2014/main" val="1502989968"/>
                    </a:ext>
                  </a:extLst>
                </a:gridCol>
                <a:gridCol w="1295633">
                  <a:extLst>
                    <a:ext uri="{9D8B030D-6E8A-4147-A177-3AD203B41FA5}">
                      <a16:colId xmlns:a16="http://schemas.microsoft.com/office/drawing/2014/main" val="2136342135"/>
                    </a:ext>
                  </a:extLst>
                </a:gridCol>
              </a:tblGrid>
              <a:tr h="623674">
                <a:tc>
                  <a:txBody>
                    <a:bodyPr/>
                    <a:lstStyle/>
                    <a:p>
                      <a:pPr algn="l"/>
                      <a:endParaRPr lang="en-US" sz="1800" dirty="0">
                        <a:latin typeface="+mn-lt"/>
                        <a:cs typeface="Segoe UI Light" panose="020B0502040204020203" pitchFamily="34" charset="0"/>
                      </a:endParaRPr>
                    </a:p>
                  </a:txBody>
                  <a:tcPr anchor="ctr">
                    <a:solidFill>
                      <a:srgbClr val="00188F"/>
                    </a:solidFill>
                  </a:tcPr>
                </a:tc>
                <a:tc>
                  <a:txBody>
                    <a:bodyPr/>
                    <a:lstStyle/>
                    <a:p>
                      <a:pPr algn="ctr"/>
                      <a:r>
                        <a:rPr lang="en-US" sz="1800" b="0" kern="1200" dirty="0">
                          <a:solidFill>
                            <a:schemeClr val="lt1"/>
                          </a:solidFill>
                          <a:latin typeface="+mn-lt"/>
                          <a:ea typeface="+mn-ea"/>
                          <a:cs typeface="Segoe UI Light" panose="020B0502040204020203" pitchFamily="34" charset="0"/>
                        </a:rPr>
                        <a:t>UDFs/SPROCs</a:t>
                      </a:r>
                    </a:p>
                  </a:txBody>
                  <a:tcPr anchor="ctr">
                    <a:solidFill>
                      <a:srgbClr val="00188F"/>
                    </a:solidFill>
                  </a:tcPr>
                </a:tc>
                <a:tc>
                  <a:txBody>
                    <a:bodyPr/>
                    <a:lstStyle/>
                    <a:p>
                      <a:pPr algn="ctr"/>
                      <a:r>
                        <a:rPr lang="en-NZ" sz="1800" b="0" dirty="0">
                          <a:latin typeface="+mn-lt"/>
                          <a:cs typeface="Segoe UI Light" panose="020B0502040204020203" pitchFamily="34" charset="0"/>
                        </a:rPr>
                        <a:t>ODBC</a:t>
                      </a:r>
                      <a:endParaRPr lang="en-US" sz="1800" b="0" dirty="0">
                        <a:latin typeface="+mn-lt"/>
                        <a:cs typeface="Segoe UI Light" panose="020B0502040204020203" pitchFamily="34" charset="0"/>
                      </a:endParaRPr>
                    </a:p>
                  </a:txBody>
                  <a:tcPr anchor="ctr">
                    <a:solidFill>
                      <a:srgbClr val="00188F"/>
                    </a:solidFill>
                  </a:tcPr>
                </a:tc>
                <a:tc>
                  <a:txBody>
                    <a:bodyPr/>
                    <a:lstStyle/>
                    <a:p>
                      <a:pPr algn="ctr"/>
                      <a:r>
                        <a:rPr lang="en-US" sz="1800" b="0" kern="1200" baseline="0" dirty="0">
                          <a:solidFill>
                            <a:schemeClr val="lt1"/>
                          </a:solidFill>
                          <a:latin typeface="+mn-lt"/>
                          <a:ea typeface="+mn-ea"/>
                          <a:cs typeface="Segoe UI Light" panose="020B0502040204020203" pitchFamily="34" charset="0"/>
                        </a:rPr>
                        <a:t>JDBC</a:t>
                      </a:r>
                    </a:p>
                  </a:txBody>
                  <a:tcPr anchor="ctr">
                    <a:solidFill>
                      <a:srgbClr val="00188F"/>
                    </a:solidFill>
                  </a:tcPr>
                </a:tc>
                <a:tc>
                  <a:txBody>
                    <a:bodyPr/>
                    <a:lstStyle/>
                    <a:p>
                      <a:pPr algn="ctr"/>
                      <a:r>
                        <a:rPr lang="en-US" sz="1800" b="0" dirty="0">
                          <a:latin typeface="+mn-lt"/>
                          <a:cs typeface="Segoe UI Light" panose="020B0502040204020203" pitchFamily="34" charset="0"/>
                        </a:rPr>
                        <a:t>MDX/OLAP</a:t>
                      </a:r>
                      <a:r>
                        <a:rPr lang="en-US" sz="1800" b="0" baseline="0" dirty="0">
                          <a:latin typeface="+mn-lt"/>
                          <a:cs typeface="Segoe UI Light" panose="020B0502040204020203" pitchFamily="34" charset="0"/>
                        </a:rPr>
                        <a:t> SQL</a:t>
                      </a:r>
                      <a:endParaRPr lang="en-US" sz="1800" b="0" dirty="0">
                        <a:latin typeface="+mn-lt"/>
                        <a:cs typeface="Segoe UI Light" panose="020B0502040204020203" pitchFamily="34" charset="0"/>
                      </a:endParaRPr>
                    </a:p>
                  </a:txBody>
                  <a:tcPr anchor="ctr">
                    <a:solidFill>
                      <a:srgbClr val="00188F"/>
                    </a:solidFill>
                  </a:tcPr>
                </a:tc>
                <a:tc>
                  <a:txBody>
                    <a:bodyPr/>
                    <a:lstStyle/>
                    <a:p>
                      <a:pPr algn="ctr"/>
                      <a:r>
                        <a:rPr lang="en-US" sz="1800" b="0" dirty="0">
                          <a:latin typeface="+mn-lt"/>
                          <a:cs typeface="Segoe UI Light" panose="020B0502040204020203" pitchFamily="34" charset="0"/>
                        </a:rPr>
                        <a:t>Spatial Types</a:t>
                      </a:r>
                    </a:p>
                  </a:txBody>
                  <a:tcPr anchor="ctr">
                    <a:solidFill>
                      <a:srgbClr val="00188F"/>
                    </a:solid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mn-lt"/>
                          <a:ea typeface="+mn-ea"/>
                          <a:cs typeface="Segoe UI Light" panose="020B0502040204020203" pitchFamily="34" charset="0"/>
                        </a:rPr>
                        <a:t>In DB R/Python</a:t>
                      </a:r>
                    </a:p>
                  </a:txBody>
                  <a:tcPr anchor="ctr">
                    <a:solidFill>
                      <a:srgbClr val="00188F"/>
                    </a:solid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mn-lt"/>
                          <a:ea typeface="+mn-ea"/>
                          <a:cs typeface="Segoe UI Light" panose="020B0502040204020203" pitchFamily="34" charset="0"/>
                        </a:rPr>
                        <a:t>Constraints</a:t>
                      </a:r>
                    </a:p>
                  </a:txBody>
                  <a:tcPr anchor="ctr">
                    <a:solidFill>
                      <a:srgbClr val="00188F"/>
                    </a:solid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mn-lt"/>
                          <a:ea typeface="+mn-ea"/>
                          <a:cs typeface="Segoe UI Light" panose="020B0502040204020203" pitchFamily="34" charset="0"/>
                        </a:rPr>
                        <a:t>JSON/XML</a:t>
                      </a:r>
                    </a:p>
                  </a:txBody>
                  <a:tcPr anchor="ctr">
                    <a:solidFill>
                      <a:srgbClr val="00188F"/>
                    </a:solidFill>
                  </a:tcPr>
                </a:tc>
                <a:extLst>
                  <a:ext uri="{0D108BD9-81ED-4DB2-BD59-A6C34878D82A}">
                    <a16:rowId xmlns:a16="http://schemas.microsoft.com/office/drawing/2014/main" val="10000"/>
                  </a:ext>
                </a:extLst>
              </a:tr>
              <a:tr h="396223">
                <a:tc>
                  <a:txBody>
                    <a:bodyPr/>
                    <a:lstStyle/>
                    <a:p>
                      <a:r>
                        <a:rPr lang="en-US" sz="1800" dirty="0">
                          <a:latin typeface="+mn-lt"/>
                          <a:cs typeface="Segoe UI Light" panose="020B0502040204020203" pitchFamily="34" charset="0"/>
                        </a:rPr>
                        <a:t>Azure DW</a:t>
                      </a:r>
                    </a:p>
                  </a:txBody>
                  <a:tcPr>
                    <a:solidFill>
                      <a:srgbClr val="E6E6E6"/>
                    </a:solidFill>
                  </a:tcPr>
                </a:tc>
                <a:tc>
                  <a:txBody>
                    <a:bodyPr/>
                    <a:lstStyle/>
                    <a:p>
                      <a:pPr marL="0" marR="0" indent="0" algn="ctr" defTabSz="932742" rtl="0" eaLnBrk="1" fontAlgn="ctr" latinLnBrk="0" hangingPunct="1">
                        <a:lnSpc>
                          <a:spcPct val="100000"/>
                        </a:lnSpc>
                        <a:spcBef>
                          <a:spcPts val="0"/>
                        </a:spcBef>
                        <a:spcAft>
                          <a:spcPts val="0"/>
                        </a:spcAft>
                        <a:buClrTx/>
                        <a:buSzTx/>
                        <a:buFontTx/>
                        <a:buNone/>
                        <a:tabLst/>
                        <a:defRPr/>
                      </a:pPr>
                      <a:r>
                        <a:rPr lang="en-NZ" sz="1600" b="0" i="0" kern="1200" dirty="0">
                          <a:solidFill>
                            <a:schemeClr val="dk1"/>
                          </a:solidFill>
                          <a:effectLst/>
                          <a:latin typeface="+mn-lt"/>
                          <a:ea typeface="+mn-ea"/>
                          <a:cs typeface="+mn-cs"/>
                        </a:rPr>
                        <a:t>Yes</a:t>
                      </a:r>
                    </a:p>
                  </a:txBody>
                  <a:tcPr marL="0" marR="0" marT="0" marB="0" anchor="ctr">
                    <a:solidFill>
                      <a:srgbClr val="E6E6E6"/>
                    </a:solidFill>
                  </a:tcPr>
                </a:tc>
                <a:tc>
                  <a:txBody>
                    <a:bodyPr/>
                    <a:lstStyle/>
                    <a:p>
                      <a:pPr marL="0" marR="0" indent="0" algn="ctr" defTabSz="932742" rtl="0" eaLnBrk="1" fontAlgn="ctr" latinLnBrk="0" hangingPunct="1">
                        <a:lnSpc>
                          <a:spcPct val="100000"/>
                        </a:lnSpc>
                        <a:spcBef>
                          <a:spcPts val="0"/>
                        </a:spcBef>
                        <a:spcAft>
                          <a:spcPts val="0"/>
                        </a:spcAft>
                        <a:buClrTx/>
                        <a:buSzTx/>
                        <a:buFontTx/>
                        <a:buNone/>
                        <a:tabLst/>
                        <a:defRPr/>
                      </a:pPr>
                      <a:r>
                        <a:rPr lang="en-NZ" sz="1600" b="0" i="0" kern="1200" dirty="0">
                          <a:solidFill>
                            <a:schemeClr val="dk1"/>
                          </a:solidFill>
                          <a:effectLst/>
                          <a:latin typeface="+mn-lt"/>
                          <a:ea typeface="+mn-ea"/>
                          <a:cs typeface="+mn-cs"/>
                        </a:rPr>
                        <a:t>Yes</a:t>
                      </a:r>
                      <a:endParaRPr lang="en-US" sz="1600" b="0" i="0" kern="1200" dirty="0">
                        <a:solidFill>
                          <a:schemeClr val="dk1"/>
                        </a:solidFill>
                        <a:effectLst/>
                        <a:latin typeface="+mn-lt"/>
                        <a:ea typeface="+mn-ea"/>
                        <a:cs typeface="+mn-cs"/>
                      </a:endParaRPr>
                    </a:p>
                  </a:txBody>
                  <a:tcPr anchor="ctr">
                    <a:solidFill>
                      <a:srgbClr val="E6E6E6"/>
                    </a:solidFill>
                  </a:tcPr>
                </a:tc>
                <a:tc>
                  <a:txBody>
                    <a:bodyPr/>
                    <a:lstStyle/>
                    <a:p>
                      <a:pPr marL="0" marR="0" indent="0" algn="ctr" defTabSz="932742" rtl="0" eaLnBrk="1" fontAlgn="ctr" latinLnBrk="0" hangingPunct="1">
                        <a:lnSpc>
                          <a:spcPct val="100000"/>
                        </a:lnSpc>
                        <a:spcBef>
                          <a:spcPts val="0"/>
                        </a:spcBef>
                        <a:spcAft>
                          <a:spcPts val="0"/>
                        </a:spcAft>
                        <a:buClrTx/>
                        <a:buSzTx/>
                        <a:buFontTx/>
                        <a:buNone/>
                        <a:tabLst/>
                        <a:defRPr/>
                      </a:pPr>
                      <a:r>
                        <a:rPr lang="en-NZ" sz="1600" b="0" i="0" kern="1200" dirty="0">
                          <a:solidFill>
                            <a:schemeClr val="dk1"/>
                          </a:solidFill>
                          <a:effectLst/>
                          <a:latin typeface="+mn-lt"/>
                          <a:ea typeface="+mn-ea"/>
                          <a:cs typeface="+mn-cs"/>
                        </a:rPr>
                        <a:t>Yes</a:t>
                      </a:r>
                      <a:endParaRPr lang="en-US" sz="1600" b="0" i="0" kern="1200" dirty="0">
                        <a:solidFill>
                          <a:schemeClr val="dk1"/>
                        </a:solidFill>
                        <a:effectLst/>
                        <a:latin typeface="+mn-lt"/>
                        <a:ea typeface="+mn-ea"/>
                        <a:cs typeface="+mn-cs"/>
                      </a:endParaRPr>
                    </a:p>
                  </a:txBody>
                  <a:tcPr marL="0" marR="0" marT="0" marB="0" anchor="ctr">
                    <a:solidFill>
                      <a:srgbClr val="E6E6E6"/>
                    </a:solidFill>
                  </a:tcPr>
                </a:tc>
                <a:tc>
                  <a:txBody>
                    <a:bodyPr/>
                    <a:lstStyle/>
                    <a:p>
                      <a:pPr marL="0" marR="0" indent="0" algn="ctr" defTabSz="932742" rtl="0" eaLnBrk="1" fontAlgn="ctr" latinLnBrk="0" hangingPunct="1">
                        <a:lnSpc>
                          <a:spcPct val="100000"/>
                        </a:lnSpc>
                        <a:spcBef>
                          <a:spcPts val="0"/>
                        </a:spcBef>
                        <a:spcAft>
                          <a:spcPts val="0"/>
                        </a:spcAft>
                        <a:buClrTx/>
                        <a:buSzTx/>
                        <a:buFontTx/>
                        <a:buNone/>
                        <a:tabLst/>
                        <a:defRPr/>
                      </a:pPr>
                      <a:r>
                        <a:rPr kumimoji="0" lang="en-NZ" sz="1600" b="0" i="0" u="none" strike="noStrike" kern="1200" cap="none" spc="0" normalizeH="0" baseline="0" noProof="0" dirty="0">
                          <a:ln>
                            <a:noFill/>
                          </a:ln>
                          <a:solidFill>
                            <a:srgbClr val="505050"/>
                          </a:solidFill>
                          <a:effectLst/>
                          <a:uLnTx/>
                          <a:uFillTx/>
                          <a:latin typeface="+mn-lt"/>
                          <a:ea typeface="+mn-ea"/>
                          <a:cs typeface="+mn-cs"/>
                        </a:rPr>
                        <a:t>Yes</a:t>
                      </a:r>
                      <a:endParaRPr lang="en-US" sz="1600" b="0" i="0" kern="1200" dirty="0">
                        <a:solidFill>
                          <a:schemeClr val="dk1"/>
                        </a:solidFill>
                        <a:effectLst/>
                        <a:latin typeface="+mn-lt"/>
                        <a:ea typeface="+mn-ea"/>
                        <a:cs typeface="+mn-cs"/>
                      </a:endParaRPr>
                    </a:p>
                  </a:txBody>
                  <a:tcPr marL="0" marR="0" marT="0" marB="0" anchor="ctr">
                    <a:solidFill>
                      <a:srgbClr val="E6E6E6"/>
                    </a:solidFill>
                  </a:tcPr>
                </a:tc>
                <a:tc>
                  <a:txBody>
                    <a:bodyPr/>
                    <a:lstStyle/>
                    <a:p>
                      <a:pPr marL="0" marR="0" indent="0" algn="ctr" defTabSz="932742" rtl="0" eaLnBrk="1" fontAlgn="ctr" latinLnBrk="0" hangingPunct="1">
                        <a:lnSpc>
                          <a:spcPct val="100000"/>
                        </a:lnSpc>
                        <a:spcBef>
                          <a:spcPts val="0"/>
                        </a:spcBef>
                        <a:spcAft>
                          <a:spcPts val="0"/>
                        </a:spcAft>
                        <a:buClrTx/>
                        <a:buSzTx/>
                        <a:buFontTx/>
                        <a:buNone/>
                        <a:tabLst/>
                        <a:defRPr/>
                      </a:pPr>
                      <a:r>
                        <a:rPr lang="en-US" sz="1600" b="0" i="0" kern="1200" dirty="0">
                          <a:solidFill>
                            <a:schemeClr val="dk1"/>
                          </a:solidFill>
                          <a:effectLst/>
                          <a:latin typeface="+mn-lt"/>
                          <a:ea typeface="+mn-ea"/>
                          <a:cs typeface="+mn-cs"/>
                        </a:rPr>
                        <a:t>No</a:t>
                      </a:r>
                    </a:p>
                  </a:txBody>
                  <a:tcPr marL="0" marR="0" marT="0" marB="0" anchor="ctr">
                    <a:solidFill>
                      <a:srgbClr val="E6E6E6"/>
                    </a:solidFill>
                  </a:tcPr>
                </a:tc>
                <a:tc>
                  <a:txBody>
                    <a:bodyPr/>
                    <a:lstStyle/>
                    <a:p>
                      <a:pPr marL="0" marR="0" indent="0" algn="ctr" defTabSz="932742" rtl="0" eaLnBrk="1" fontAlgn="ctr" latinLnBrk="0" hangingPunct="1">
                        <a:lnSpc>
                          <a:spcPct val="100000"/>
                        </a:lnSpc>
                        <a:spcBef>
                          <a:spcPts val="0"/>
                        </a:spcBef>
                        <a:spcAft>
                          <a:spcPts val="0"/>
                        </a:spcAft>
                        <a:buClrTx/>
                        <a:buSzTx/>
                        <a:buFontTx/>
                        <a:buNone/>
                        <a:tabLst/>
                        <a:defRPr/>
                      </a:pPr>
                      <a:r>
                        <a:rPr lang="en-US" sz="1600" b="0" i="0" kern="1200" dirty="0">
                          <a:solidFill>
                            <a:schemeClr val="dk1"/>
                          </a:solidFill>
                          <a:effectLst/>
                          <a:latin typeface="+mn-lt"/>
                          <a:ea typeface="+mn-ea"/>
                          <a:cs typeface="+mn-cs"/>
                        </a:rPr>
                        <a:t>No</a:t>
                      </a:r>
                    </a:p>
                  </a:txBody>
                  <a:tcPr marL="0" marR="0" marT="0" marB="0" anchor="ctr">
                    <a:solidFill>
                      <a:srgbClr val="E6E6E6"/>
                    </a:solidFill>
                  </a:tcPr>
                </a:tc>
                <a:tc>
                  <a:txBody>
                    <a:bodyPr/>
                    <a:lstStyle/>
                    <a:p>
                      <a:pPr marL="0" marR="0" indent="0" algn="ctr" defTabSz="932742" rtl="0" eaLnBrk="1" fontAlgn="ctr" latinLnBrk="0" hangingPunct="1">
                        <a:lnSpc>
                          <a:spcPct val="100000"/>
                        </a:lnSpc>
                        <a:spcBef>
                          <a:spcPts val="0"/>
                        </a:spcBef>
                        <a:spcAft>
                          <a:spcPts val="0"/>
                        </a:spcAft>
                        <a:buClrTx/>
                        <a:buSzTx/>
                        <a:buFontTx/>
                        <a:buNone/>
                        <a:tabLst/>
                        <a:defRPr/>
                      </a:pPr>
                      <a:r>
                        <a:rPr lang="en-US" sz="1600" b="0" i="0" kern="1200" dirty="0">
                          <a:solidFill>
                            <a:schemeClr val="dk1"/>
                          </a:solidFill>
                          <a:effectLst/>
                          <a:latin typeface="+mn-lt"/>
                          <a:ea typeface="+mn-ea"/>
                          <a:cs typeface="+mn-cs"/>
                        </a:rPr>
                        <a:t>No</a:t>
                      </a:r>
                    </a:p>
                  </a:txBody>
                  <a:tcPr marL="0" marR="0" marT="0" marB="0" anchor="ctr">
                    <a:solidFill>
                      <a:srgbClr val="E6E6E6"/>
                    </a:solidFill>
                  </a:tcPr>
                </a:tc>
                <a:tc>
                  <a:txBody>
                    <a:bodyPr/>
                    <a:lstStyle/>
                    <a:p>
                      <a:pPr marL="0" marR="0" indent="0" algn="ctr" defTabSz="932742" rtl="0" eaLnBrk="1" fontAlgn="ctr" latinLnBrk="0" hangingPunct="1">
                        <a:lnSpc>
                          <a:spcPct val="100000"/>
                        </a:lnSpc>
                        <a:spcBef>
                          <a:spcPts val="0"/>
                        </a:spcBef>
                        <a:spcAft>
                          <a:spcPts val="0"/>
                        </a:spcAft>
                        <a:buClrTx/>
                        <a:buSzTx/>
                        <a:buFontTx/>
                        <a:buNone/>
                        <a:tabLst/>
                        <a:defRPr/>
                      </a:pPr>
                      <a:r>
                        <a:rPr lang="en-US" sz="1600" b="0" i="0" kern="1200" dirty="0">
                          <a:solidFill>
                            <a:schemeClr val="dk1"/>
                          </a:solidFill>
                          <a:effectLst/>
                          <a:latin typeface="+mn-lt"/>
                          <a:ea typeface="+mn-ea"/>
                          <a:cs typeface="+mn-cs"/>
                        </a:rPr>
                        <a:t>No</a:t>
                      </a:r>
                    </a:p>
                  </a:txBody>
                  <a:tcPr marL="0" marR="0" marT="0" marB="0" anchor="ctr">
                    <a:solidFill>
                      <a:srgbClr val="E6E6E6"/>
                    </a:solidFill>
                  </a:tcPr>
                </a:tc>
                <a:extLst>
                  <a:ext uri="{0D108BD9-81ED-4DB2-BD59-A6C34878D82A}">
                    <a16:rowId xmlns:a16="http://schemas.microsoft.com/office/drawing/2014/main" val="10001"/>
                  </a:ext>
                </a:extLst>
              </a:tr>
              <a:tr h="441952">
                <a:tc>
                  <a:txBody>
                    <a:bodyPr/>
                    <a:lstStyle/>
                    <a:p>
                      <a:r>
                        <a:rPr lang="en-US" sz="1800" dirty="0">
                          <a:latin typeface="+mn-lt"/>
                          <a:cs typeface="Segoe UI Light" panose="020B0502040204020203" pitchFamily="34" charset="0"/>
                        </a:rPr>
                        <a:t>Redshift</a:t>
                      </a:r>
                    </a:p>
                  </a:txBody>
                  <a:tcPr>
                    <a:solidFill>
                      <a:srgbClr val="F2F2F2"/>
                    </a:solidFill>
                  </a:tcPr>
                </a:tc>
                <a:tc>
                  <a:txBody>
                    <a:bodyPr/>
                    <a:lstStyle/>
                    <a:p>
                      <a:pPr marL="0" marR="0" lvl="0" indent="0" algn="ctr" defTabSz="932742" rtl="0" eaLnBrk="1" fontAlgn="ctr" latinLnBrk="0" hangingPunct="1">
                        <a:lnSpc>
                          <a:spcPct val="100000"/>
                        </a:lnSpc>
                        <a:spcBef>
                          <a:spcPts val="0"/>
                        </a:spcBef>
                        <a:spcAft>
                          <a:spcPts val="0"/>
                        </a:spcAft>
                        <a:buClrTx/>
                        <a:buSzTx/>
                        <a:buFontTx/>
                        <a:buNone/>
                        <a:tabLst/>
                        <a:defRPr/>
                      </a:pPr>
                      <a:r>
                        <a:rPr kumimoji="0" lang="en-NZ" sz="1600" b="0" i="0" u="none" strike="noStrike" kern="1200" cap="none" spc="0" normalizeH="0" baseline="0" noProof="0" dirty="0">
                          <a:ln>
                            <a:noFill/>
                          </a:ln>
                          <a:solidFill>
                            <a:srgbClr val="505050"/>
                          </a:solidFill>
                          <a:effectLst/>
                          <a:uLnTx/>
                          <a:uFillTx/>
                          <a:latin typeface="+mn-lt"/>
                          <a:ea typeface="+mn-ea"/>
                          <a:cs typeface="+mn-cs"/>
                        </a:rPr>
                        <a:t>Yes</a:t>
                      </a:r>
                      <a:endParaRPr kumimoji="0" lang="en-US" sz="1600" b="0" i="0" u="none" strike="noStrike" kern="1200" cap="none" spc="0" normalizeH="0" baseline="0" noProof="0" dirty="0">
                        <a:ln>
                          <a:noFill/>
                        </a:ln>
                        <a:solidFill>
                          <a:srgbClr val="505050"/>
                        </a:solidFill>
                        <a:effectLst/>
                        <a:uLnTx/>
                        <a:uFillTx/>
                        <a:latin typeface="+mn-lt"/>
                        <a:ea typeface="+mn-ea"/>
                        <a:cs typeface="+mn-cs"/>
                      </a:endParaRPr>
                    </a:p>
                  </a:txBody>
                  <a:tcPr marL="0" marR="0" marT="0" marB="0" anchor="ctr">
                    <a:solidFill>
                      <a:srgbClr val="F2F2F2"/>
                    </a:solidFill>
                  </a:tcPr>
                </a:tc>
                <a:tc>
                  <a:txBody>
                    <a:bodyPr/>
                    <a:lstStyle/>
                    <a:p>
                      <a:pPr marL="0" marR="0" lvl="0" indent="0" algn="ctr" defTabSz="932742" rtl="0" eaLnBrk="1" fontAlgn="ctr" latinLnBrk="0" hangingPunct="1">
                        <a:lnSpc>
                          <a:spcPct val="100000"/>
                        </a:lnSpc>
                        <a:spcBef>
                          <a:spcPts val="0"/>
                        </a:spcBef>
                        <a:spcAft>
                          <a:spcPts val="0"/>
                        </a:spcAft>
                        <a:buClrTx/>
                        <a:buSzTx/>
                        <a:buFontTx/>
                        <a:buNone/>
                        <a:tabLst/>
                        <a:defRPr/>
                      </a:pPr>
                      <a:r>
                        <a:rPr kumimoji="0" lang="en-NZ" sz="1600" b="0" i="0" u="none" strike="noStrike" kern="1200" cap="none" spc="0" normalizeH="0" baseline="0" noProof="0" dirty="0">
                          <a:ln>
                            <a:noFill/>
                          </a:ln>
                          <a:solidFill>
                            <a:srgbClr val="505050"/>
                          </a:solidFill>
                          <a:effectLst/>
                          <a:uLnTx/>
                          <a:uFillTx/>
                          <a:latin typeface="+mn-lt"/>
                          <a:ea typeface="+mn-ea"/>
                          <a:cs typeface="+mn-cs"/>
                        </a:rPr>
                        <a:t>Yes</a:t>
                      </a:r>
                      <a:endParaRPr kumimoji="0" lang="en-US" sz="1600" b="0" i="0" u="none" strike="noStrike" kern="1200" cap="none" spc="0" normalizeH="0" baseline="0" noProof="0" dirty="0">
                        <a:ln>
                          <a:noFill/>
                        </a:ln>
                        <a:solidFill>
                          <a:srgbClr val="505050"/>
                        </a:solidFill>
                        <a:effectLst/>
                        <a:uLnTx/>
                        <a:uFillTx/>
                        <a:latin typeface="+mn-lt"/>
                        <a:ea typeface="+mn-ea"/>
                        <a:cs typeface="+mn-cs"/>
                      </a:endParaRPr>
                    </a:p>
                  </a:txBody>
                  <a:tcPr marL="0" marR="0" marT="0" marB="0" anchor="ctr">
                    <a:solidFill>
                      <a:srgbClr val="F2F2F2"/>
                    </a:solidFill>
                  </a:tcPr>
                </a:tc>
                <a:tc>
                  <a:txBody>
                    <a:bodyPr/>
                    <a:lstStyle/>
                    <a:p>
                      <a:pPr marL="0" marR="0" indent="0" algn="ctr" defTabSz="932742" rtl="0" eaLnBrk="1" fontAlgn="ctr" latinLnBrk="0" hangingPunct="1">
                        <a:lnSpc>
                          <a:spcPct val="100000"/>
                        </a:lnSpc>
                        <a:spcBef>
                          <a:spcPts val="0"/>
                        </a:spcBef>
                        <a:spcAft>
                          <a:spcPts val="0"/>
                        </a:spcAft>
                        <a:buClrTx/>
                        <a:buSzTx/>
                        <a:buFontTx/>
                        <a:buNone/>
                        <a:tabLst/>
                        <a:defRPr/>
                      </a:pPr>
                      <a:r>
                        <a:rPr kumimoji="0" lang="en-NZ" sz="1600" b="0" i="0" u="none" strike="noStrike" kern="1200" cap="none" spc="0" normalizeH="0" baseline="0" noProof="0" dirty="0">
                          <a:ln>
                            <a:noFill/>
                          </a:ln>
                          <a:solidFill>
                            <a:srgbClr val="505050"/>
                          </a:solidFill>
                          <a:effectLst/>
                          <a:uLnTx/>
                          <a:uFillTx/>
                          <a:latin typeface="+mn-lt"/>
                          <a:ea typeface="+mn-ea"/>
                          <a:cs typeface="+mn-cs"/>
                        </a:rPr>
                        <a:t>Yes</a:t>
                      </a:r>
                      <a:endParaRPr lang="en-US" sz="1600" b="0" i="0" kern="1200" dirty="0">
                        <a:solidFill>
                          <a:schemeClr val="dk1"/>
                        </a:solidFill>
                        <a:effectLst/>
                        <a:latin typeface="+mn-lt"/>
                        <a:ea typeface="+mn-ea"/>
                        <a:cs typeface="+mn-cs"/>
                      </a:endParaRPr>
                    </a:p>
                  </a:txBody>
                  <a:tcPr anchor="ctr">
                    <a:solidFill>
                      <a:srgbClr val="F2F2F2"/>
                    </a:solidFill>
                  </a:tcPr>
                </a:tc>
                <a:tc>
                  <a:txBody>
                    <a:bodyPr/>
                    <a:lstStyle/>
                    <a:p>
                      <a:pPr marL="0" marR="0" lvl="0" indent="0" algn="ctr" defTabSz="932742" rtl="0" eaLnBrk="1" fontAlgn="ctr"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mn-lt"/>
                          <a:ea typeface="+mn-ea"/>
                          <a:cs typeface="+mn-cs"/>
                        </a:rPr>
                        <a:t>No</a:t>
                      </a:r>
                    </a:p>
                  </a:txBody>
                  <a:tcPr marL="0" marR="0" marT="0" marB="0" anchor="ctr">
                    <a:solidFill>
                      <a:srgbClr val="F2F2F2"/>
                    </a:solidFill>
                  </a:tcPr>
                </a:tc>
                <a:tc>
                  <a:txBody>
                    <a:bodyPr/>
                    <a:lstStyle/>
                    <a:p>
                      <a:pPr marL="0" marR="0" indent="0" algn="ctr" defTabSz="932742" rtl="0" eaLnBrk="1" fontAlgn="ctr" latinLnBrk="0" hangingPunct="1">
                        <a:lnSpc>
                          <a:spcPct val="100000"/>
                        </a:lnSpc>
                        <a:spcBef>
                          <a:spcPts val="0"/>
                        </a:spcBef>
                        <a:spcAft>
                          <a:spcPts val="0"/>
                        </a:spcAft>
                        <a:buClrTx/>
                        <a:buSzTx/>
                        <a:buFontTx/>
                        <a:buNone/>
                        <a:tabLst/>
                        <a:defRPr/>
                      </a:pPr>
                      <a:r>
                        <a:rPr kumimoji="0" lang="en-NZ" sz="1600" b="0" i="0" u="none" strike="noStrike" kern="1200" cap="none" spc="0" normalizeH="0" baseline="0" noProof="0" dirty="0">
                          <a:ln>
                            <a:noFill/>
                          </a:ln>
                          <a:solidFill>
                            <a:srgbClr val="505050"/>
                          </a:solidFill>
                          <a:effectLst/>
                          <a:uLnTx/>
                          <a:uFillTx/>
                          <a:latin typeface="+mn-lt"/>
                          <a:ea typeface="+mn-ea"/>
                          <a:cs typeface="+mn-cs"/>
                        </a:rPr>
                        <a:t>No</a:t>
                      </a:r>
                      <a:endParaRPr lang="en-US" sz="1600" b="0" i="0" kern="1200" dirty="0">
                        <a:solidFill>
                          <a:schemeClr val="dk1"/>
                        </a:solidFill>
                        <a:effectLst/>
                        <a:latin typeface="+mn-lt"/>
                        <a:ea typeface="+mn-ea"/>
                        <a:cs typeface="+mn-cs"/>
                      </a:endParaRPr>
                    </a:p>
                  </a:txBody>
                  <a:tcPr marL="0" marR="0" marT="0" marB="0" anchor="ctr">
                    <a:solidFill>
                      <a:srgbClr val="F2F2F2"/>
                    </a:solidFill>
                  </a:tcPr>
                </a:tc>
                <a:tc>
                  <a:txBody>
                    <a:bodyPr/>
                    <a:lstStyle/>
                    <a:p>
                      <a:pPr marL="0" marR="0" indent="0" algn="ctr" defTabSz="932742" rtl="0" eaLnBrk="1" fontAlgn="ctr" latinLnBrk="0" hangingPunct="1">
                        <a:lnSpc>
                          <a:spcPct val="100000"/>
                        </a:lnSpc>
                        <a:spcBef>
                          <a:spcPts val="0"/>
                        </a:spcBef>
                        <a:spcAft>
                          <a:spcPts val="0"/>
                        </a:spcAft>
                        <a:buClrTx/>
                        <a:buSzTx/>
                        <a:buFontTx/>
                        <a:buNone/>
                        <a:tabLst/>
                        <a:defRPr/>
                      </a:pPr>
                      <a:r>
                        <a:rPr lang="en-US" sz="1600" b="0" i="0" kern="1200" dirty="0">
                          <a:solidFill>
                            <a:schemeClr val="dk1"/>
                          </a:solidFill>
                          <a:effectLst/>
                          <a:latin typeface="+mn-lt"/>
                          <a:ea typeface="+mn-ea"/>
                          <a:cs typeface="+mn-cs"/>
                        </a:rPr>
                        <a:t>Yes</a:t>
                      </a:r>
                    </a:p>
                  </a:txBody>
                  <a:tcPr marL="0" marR="0" marT="0" marB="0" anchor="ctr">
                    <a:solidFill>
                      <a:srgbClr val="F2F2F2"/>
                    </a:solidFill>
                  </a:tcPr>
                </a:tc>
                <a:tc>
                  <a:txBody>
                    <a:bodyPr/>
                    <a:lstStyle/>
                    <a:p>
                      <a:pPr marL="0" marR="0" indent="0" algn="ctr" defTabSz="932742" rtl="0" eaLnBrk="1" fontAlgn="ctr" latinLnBrk="0" hangingPunct="1">
                        <a:lnSpc>
                          <a:spcPct val="100000"/>
                        </a:lnSpc>
                        <a:spcBef>
                          <a:spcPts val="0"/>
                        </a:spcBef>
                        <a:spcAft>
                          <a:spcPts val="0"/>
                        </a:spcAft>
                        <a:buClrTx/>
                        <a:buSzTx/>
                        <a:buFontTx/>
                        <a:buNone/>
                        <a:tabLst/>
                        <a:defRPr/>
                      </a:pPr>
                      <a:r>
                        <a:rPr lang="en-US" sz="1600" b="0" i="0" kern="1200" dirty="0">
                          <a:solidFill>
                            <a:schemeClr val="dk1"/>
                          </a:solidFill>
                          <a:effectLst/>
                          <a:latin typeface="+mn-lt"/>
                          <a:ea typeface="+mn-ea"/>
                          <a:cs typeface="+mn-cs"/>
                        </a:rPr>
                        <a:t>Yes</a:t>
                      </a:r>
                    </a:p>
                  </a:txBody>
                  <a:tcPr marL="0" marR="0" marT="0" marB="0" anchor="ctr">
                    <a:solidFill>
                      <a:srgbClr val="F2F2F2"/>
                    </a:solidFill>
                  </a:tcPr>
                </a:tc>
                <a:tc>
                  <a:txBody>
                    <a:bodyPr/>
                    <a:lstStyle/>
                    <a:p>
                      <a:pPr marL="0" marR="0" indent="0" algn="ctr" defTabSz="932742" rtl="0" eaLnBrk="1" fontAlgn="ctr" latinLnBrk="0" hangingPunct="1">
                        <a:lnSpc>
                          <a:spcPct val="100000"/>
                        </a:lnSpc>
                        <a:spcBef>
                          <a:spcPts val="0"/>
                        </a:spcBef>
                        <a:spcAft>
                          <a:spcPts val="0"/>
                        </a:spcAft>
                        <a:buClrTx/>
                        <a:buSzTx/>
                        <a:buFontTx/>
                        <a:buNone/>
                        <a:tabLst/>
                        <a:defRPr/>
                      </a:pPr>
                      <a:r>
                        <a:rPr lang="en-US" sz="1600" b="0" i="0" kern="1200" dirty="0">
                          <a:solidFill>
                            <a:schemeClr val="dk1"/>
                          </a:solidFill>
                          <a:effectLst/>
                          <a:latin typeface="+mn-lt"/>
                          <a:ea typeface="+mn-ea"/>
                          <a:cs typeface="+mn-cs"/>
                        </a:rPr>
                        <a:t>Yes</a:t>
                      </a:r>
                    </a:p>
                  </a:txBody>
                  <a:tcPr marL="0" marR="0" marT="0" marB="0" anchor="ctr">
                    <a:solidFill>
                      <a:srgbClr val="F2F2F2"/>
                    </a:solidFill>
                  </a:tcPr>
                </a:tc>
                <a:extLst>
                  <a:ext uri="{0D108BD9-81ED-4DB2-BD59-A6C34878D82A}">
                    <a16:rowId xmlns:a16="http://schemas.microsoft.com/office/drawing/2014/main" val="10002"/>
                  </a:ext>
                </a:extLst>
              </a:tr>
              <a:tr h="356385">
                <a:tc>
                  <a:txBody>
                    <a:bodyPr/>
                    <a:lstStyle/>
                    <a:p>
                      <a:r>
                        <a:rPr lang="en-US" sz="1800" dirty="0">
                          <a:latin typeface="+mn-lt"/>
                          <a:cs typeface="Segoe UI Light" panose="020B0502040204020203" pitchFamily="34" charset="0"/>
                        </a:rPr>
                        <a:t>Snowflake</a:t>
                      </a:r>
                    </a:p>
                  </a:txBody>
                  <a:tcPr>
                    <a:solidFill>
                      <a:srgbClr val="E6E6E6"/>
                    </a:solidFill>
                  </a:tcPr>
                </a:tc>
                <a:tc>
                  <a:txBody>
                    <a:bodyPr/>
                    <a:lstStyle/>
                    <a:p>
                      <a:pPr marL="0" marR="0" indent="0" algn="ctr" defTabSz="932742" rtl="0" eaLnBrk="1" fontAlgn="ctr" latinLnBrk="0" hangingPunct="1">
                        <a:lnSpc>
                          <a:spcPct val="100000"/>
                        </a:lnSpc>
                        <a:spcBef>
                          <a:spcPts val="0"/>
                        </a:spcBef>
                        <a:spcAft>
                          <a:spcPts val="0"/>
                        </a:spcAft>
                        <a:buClrTx/>
                        <a:buSzTx/>
                        <a:buFontTx/>
                        <a:buNone/>
                        <a:tabLst/>
                        <a:defRPr/>
                      </a:pPr>
                      <a:r>
                        <a:rPr lang="en-NZ" sz="1600" b="0" i="0" kern="1200" dirty="0">
                          <a:solidFill>
                            <a:schemeClr val="dk1"/>
                          </a:solidFill>
                          <a:effectLst/>
                          <a:latin typeface="+mn-lt"/>
                          <a:ea typeface="+mn-ea"/>
                          <a:cs typeface="+mn-cs"/>
                        </a:rPr>
                        <a:t>Yes</a:t>
                      </a:r>
                      <a:endParaRPr lang="en-US" sz="1600" b="0" i="0" kern="1200" dirty="0">
                        <a:solidFill>
                          <a:schemeClr val="dk1"/>
                        </a:solidFill>
                        <a:effectLst/>
                        <a:latin typeface="+mn-lt"/>
                        <a:ea typeface="+mn-ea"/>
                        <a:cs typeface="+mn-cs"/>
                      </a:endParaRPr>
                    </a:p>
                  </a:txBody>
                  <a:tcPr anchor="ctr">
                    <a:solidFill>
                      <a:srgbClr val="E6E6E6"/>
                    </a:solidFill>
                  </a:tcPr>
                </a:tc>
                <a:tc>
                  <a:txBody>
                    <a:bodyPr/>
                    <a:lstStyle/>
                    <a:p>
                      <a:pPr marL="0" marR="0" lvl="0" indent="0" algn="ctr" defTabSz="932742" rtl="0" eaLnBrk="1" fontAlgn="ctr" latinLnBrk="0" hangingPunct="1">
                        <a:lnSpc>
                          <a:spcPct val="100000"/>
                        </a:lnSpc>
                        <a:spcBef>
                          <a:spcPts val="0"/>
                        </a:spcBef>
                        <a:spcAft>
                          <a:spcPts val="0"/>
                        </a:spcAft>
                        <a:buClrTx/>
                        <a:buSzTx/>
                        <a:buFontTx/>
                        <a:buNone/>
                        <a:tabLst/>
                        <a:defRPr/>
                      </a:pPr>
                      <a:r>
                        <a:rPr lang="en-NZ" sz="1600" b="0" i="0" kern="1200" dirty="0">
                          <a:solidFill>
                            <a:schemeClr val="dk1"/>
                          </a:solidFill>
                          <a:effectLst/>
                          <a:latin typeface="+mn-lt"/>
                          <a:ea typeface="+mn-ea"/>
                          <a:cs typeface="+mn-cs"/>
                        </a:rPr>
                        <a:t>Yes</a:t>
                      </a:r>
                      <a:endParaRPr kumimoji="0" lang="en-US" sz="1600" b="0" i="0" u="none" strike="noStrike" kern="1200" cap="none" spc="0" normalizeH="0" baseline="0" noProof="0" dirty="0">
                        <a:ln>
                          <a:noFill/>
                        </a:ln>
                        <a:solidFill>
                          <a:srgbClr val="505050"/>
                        </a:solidFill>
                        <a:effectLst/>
                        <a:uLnTx/>
                        <a:uFillTx/>
                        <a:latin typeface="+mn-lt"/>
                        <a:ea typeface="+mn-ea"/>
                        <a:cs typeface="+mn-cs"/>
                      </a:endParaRPr>
                    </a:p>
                  </a:txBody>
                  <a:tcPr anchor="ctr">
                    <a:solidFill>
                      <a:srgbClr val="E6E6E6"/>
                    </a:solidFill>
                  </a:tcPr>
                </a:tc>
                <a:tc>
                  <a:txBody>
                    <a:bodyPr/>
                    <a:lstStyle/>
                    <a:p>
                      <a:pPr marL="0" marR="0" indent="0" algn="ctr" defTabSz="932742" rtl="0" eaLnBrk="1" fontAlgn="ctr" latinLnBrk="0" hangingPunct="1">
                        <a:lnSpc>
                          <a:spcPct val="100000"/>
                        </a:lnSpc>
                        <a:spcBef>
                          <a:spcPts val="0"/>
                        </a:spcBef>
                        <a:spcAft>
                          <a:spcPts val="0"/>
                        </a:spcAft>
                        <a:buClrTx/>
                        <a:buSzTx/>
                        <a:buFontTx/>
                        <a:buNone/>
                        <a:tabLst/>
                        <a:defRPr/>
                      </a:pPr>
                      <a:r>
                        <a:rPr lang="en-NZ" sz="1600" b="0" i="0" kern="1200" dirty="0">
                          <a:solidFill>
                            <a:schemeClr val="dk1"/>
                          </a:solidFill>
                          <a:effectLst/>
                          <a:latin typeface="+mn-lt"/>
                          <a:ea typeface="+mn-ea"/>
                          <a:cs typeface="+mn-cs"/>
                        </a:rPr>
                        <a:t>Yes</a:t>
                      </a:r>
                      <a:endParaRPr lang="en-US" sz="1600" b="0" i="0" kern="1200" dirty="0">
                        <a:solidFill>
                          <a:schemeClr val="dk1"/>
                        </a:solidFill>
                        <a:effectLst/>
                        <a:latin typeface="+mn-lt"/>
                        <a:ea typeface="+mn-ea"/>
                        <a:cs typeface="+mn-cs"/>
                      </a:endParaRPr>
                    </a:p>
                  </a:txBody>
                  <a:tcPr marL="0" marR="0" marT="0" marB="0" anchor="ctr">
                    <a:solidFill>
                      <a:srgbClr val="E6E6E6"/>
                    </a:solidFill>
                  </a:tcPr>
                </a:tc>
                <a:tc>
                  <a:txBody>
                    <a:bodyPr/>
                    <a:lstStyle/>
                    <a:p>
                      <a:pPr marL="0" marR="0" lvl="0" indent="0" algn="ctr" defTabSz="932742" rtl="0" eaLnBrk="1" fontAlgn="ctr"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mn-lt"/>
                          <a:ea typeface="+mn-ea"/>
                          <a:cs typeface="+mn-cs"/>
                        </a:rPr>
                        <a:t>?</a:t>
                      </a:r>
                    </a:p>
                  </a:txBody>
                  <a:tcPr anchor="ctr">
                    <a:solidFill>
                      <a:srgbClr val="E6E6E6"/>
                    </a:solidFill>
                  </a:tcPr>
                </a:tc>
                <a:tc>
                  <a:txBody>
                    <a:bodyPr/>
                    <a:lstStyle/>
                    <a:p>
                      <a:pPr marL="0" marR="0" lvl="0" indent="0" algn="ctr" defTabSz="932742" rtl="0" eaLnBrk="1" fontAlgn="ctr"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mn-lt"/>
                          <a:ea typeface="+mn-ea"/>
                          <a:cs typeface="+mn-cs"/>
                        </a:rPr>
                        <a:t>No</a:t>
                      </a:r>
                    </a:p>
                  </a:txBody>
                  <a:tcPr anchor="ctr">
                    <a:solidFill>
                      <a:srgbClr val="E6E6E6"/>
                    </a:solidFill>
                  </a:tcPr>
                </a:tc>
                <a:tc>
                  <a:txBody>
                    <a:bodyPr/>
                    <a:lstStyle/>
                    <a:p>
                      <a:pPr marL="0" marR="0" lvl="0" indent="0" algn="ctr" defTabSz="932742" rtl="0" eaLnBrk="1" fontAlgn="ctr"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mn-lt"/>
                          <a:ea typeface="+mn-ea"/>
                          <a:cs typeface="+mn-cs"/>
                        </a:rPr>
                        <a:t>No</a:t>
                      </a:r>
                    </a:p>
                  </a:txBody>
                  <a:tcPr anchor="ctr">
                    <a:solidFill>
                      <a:srgbClr val="E6E6E6"/>
                    </a:solidFill>
                  </a:tcPr>
                </a:tc>
                <a:tc>
                  <a:txBody>
                    <a:bodyPr/>
                    <a:lstStyle/>
                    <a:p>
                      <a:pPr marL="0" marR="0" lvl="0" indent="0" algn="ctr" defTabSz="932742" rtl="0" eaLnBrk="1" fontAlgn="ctr"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mn-lt"/>
                          <a:ea typeface="+mn-ea"/>
                          <a:cs typeface="+mn-cs"/>
                        </a:rPr>
                        <a:t>Yes</a:t>
                      </a:r>
                    </a:p>
                  </a:txBody>
                  <a:tcPr anchor="ctr">
                    <a:solidFill>
                      <a:srgbClr val="E6E6E6"/>
                    </a:solidFill>
                  </a:tcPr>
                </a:tc>
                <a:tc>
                  <a:txBody>
                    <a:bodyPr/>
                    <a:lstStyle/>
                    <a:p>
                      <a:pPr marL="0" marR="0" lvl="0" indent="0" algn="ctr" defTabSz="932742" rtl="0" eaLnBrk="1" fontAlgn="ctr"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mn-lt"/>
                          <a:ea typeface="+mn-ea"/>
                          <a:cs typeface="+mn-cs"/>
                        </a:rPr>
                        <a:t>Yes</a:t>
                      </a:r>
                    </a:p>
                  </a:txBody>
                  <a:tcPr anchor="ctr">
                    <a:solidFill>
                      <a:srgbClr val="E6E6E6"/>
                    </a:solidFill>
                  </a:tcPr>
                </a:tc>
                <a:extLst>
                  <a:ext uri="{0D108BD9-81ED-4DB2-BD59-A6C34878D82A}">
                    <a16:rowId xmlns:a16="http://schemas.microsoft.com/office/drawing/2014/main" val="10003"/>
                  </a:ext>
                </a:extLst>
              </a:tr>
              <a:tr h="396223">
                <a:tc>
                  <a:txBody>
                    <a:bodyPr/>
                    <a:lstStyle/>
                    <a:p>
                      <a:pPr marL="0" marR="0" indent="0" algn="l" defTabSz="1219170" rtl="0" eaLnBrk="1" fontAlgn="auto" latinLnBrk="0" hangingPunct="1">
                        <a:lnSpc>
                          <a:spcPct val="100000"/>
                        </a:lnSpc>
                        <a:spcBef>
                          <a:spcPts val="0"/>
                        </a:spcBef>
                        <a:spcAft>
                          <a:spcPts val="0"/>
                        </a:spcAft>
                        <a:buClrTx/>
                        <a:buSzTx/>
                        <a:buFontTx/>
                        <a:buNone/>
                        <a:tabLst/>
                        <a:defRPr/>
                      </a:pPr>
                      <a:r>
                        <a:rPr lang="en-US" sz="1800" dirty="0">
                          <a:latin typeface="+mn-lt"/>
                          <a:cs typeface="Segoe UI Light" panose="020B0502040204020203" pitchFamily="34" charset="0"/>
                        </a:rPr>
                        <a:t>IBM Db2</a:t>
                      </a:r>
                    </a:p>
                  </a:txBody>
                  <a:tcPr>
                    <a:solidFill>
                      <a:srgbClr val="F2F2F2"/>
                    </a:solidFill>
                  </a:tcPr>
                </a:tc>
                <a:tc>
                  <a:txBody>
                    <a:bodyPr/>
                    <a:lstStyle/>
                    <a:p>
                      <a:pPr marL="0" marR="0" indent="0" algn="ctr" defTabSz="932742" rtl="0" eaLnBrk="1" fontAlgn="ctr" latinLnBrk="0" hangingPunct="1">
                        <a:lnSpc>
                          <a:spcPct val="100000"/>
                        </a:lnSpc>
                        <a:spcBef>
                          <a:spcPts val="0"/>
                        </a:spcBef>
                        <a:spcAft>
                          <a:spcPts val="0"/>
                        </a:spcAft>
                        <a:buClrTx/>
                        <a:buSzTx/>
                        <a:buFontTx/>
                        <a:buNone/>
                        <a:tabLst/>
                        <a:defRPr/>
                      </a:pPr>
                      <a:r>
                        <a:rPr lang="en-US" sz="1600" b="0" i="0" kern="1200" dirty="0">
                          <a:solidFill>
                            <a:schemeClr val="dk1"/>
                          </a:solidFill>
                          <a:effectLst/>
                          <a:latin typeface="+mn-lt"/>
                          <a:ea typeface="+mn-ea"/>
                          <a:cs typeface="+mn-cs"/>
                        </a:rPr>
                        <a:t>Yes</a:t>
                      </a:r>
                    </a:p>
                  </a:txBody>
                  <a:tcPr anchor="ctr">
                    <a:solidFill>
                      <a:srgbClr val="F2F2F2"/>
                    </a:solidFill>
                  </a:tcPr>
                </a:tc>
                <a:tc>
                  <a:txBody>
                    <a:bodyPr/>
                    <a:lstStyle/>
                    <a:p>
                      <a:pPr marL="0" marR="0" indent="0" algn="ctr" defTabSz="932742" rtl="0" eaLnBrk="1" fontAlgn="ctr" latinLnBrk="0" hangingPunct="1">
                        <a:lnSpc>
                          <a:spcPct val="100000"/>
                        </a:lnSpc>
                        <a:spcBef>
                          <a:spcPts val="0"/>
                        </a:spcBef>
                        <a:spcAft>
                          <a:spcPts val="0"/>
                        </a:spcAft>
                        <a:buClrTx/>
                        <a:buSzTx/>
                        <a:buFontTx/>
                        <a:buNone/>
                        <a:tabLst/>
                        <a:defRPr/>
                      </a:pPr>
                      <a:r>
                        <a:rPr kumimoji="0" lang="en-NZ" sz="1600" b="0" i="0" u="none" strike="noStrike" kern="1200" cap="none" spc="0" normalizeH="0" baseline="0" noProof="0" dirty="0">
                          <a:ln>
                            <a:noFill/>
                          </a:ln>
                          <a:solidFill>
                            <a:srgbClr val="505050"/>
                          </a:solidFill>
                          <a:effectLst/>
                          <a:uLnTx/>
                          <a:uFillTx/>
                          <a:latin typeface="+mn-lt"/>
                          <a:ea typeface="+mn-ea"/>
                          <a:cs typeface="+mn-cs"/>
                        </a:rPr>
                        <a:t>Yes</a:t>
                      </a:r>
                      <a:endParaRPr lang="en-US" sz="1600" b="0" i="0" kern="1200" dirty="0">
                        <a:solidFill>
                          <a:schemeClr val="dk1"/>
                        </a:solidFill>
                        <a:effectLst/>
                        <a:latin typeface="+mn-lt"/>
                        <a:ea typeface="+mn-ea"/>
                        <a:cs typeface="+mn-cs"/>
                      </a:endParaRPr>
                    </a:p>
                  </a:txBody>
                  <a:tcPr anchor="ctr">
                    <a:solidFill>
                      <a:srgbClr val="F2F2F2"/>
                    </a:solidFill>
                  </a:tcPr>
                </a:tc>
                <a:tc>
                  <a:txBody>
                    <a:bodyPr/>
                    <a:lstStyle/>
                    <a:p>
                      <a:pPr marL="0" marR="0" indent="0" algn="ctr" defTabSz="932742" rtl="0" eaLnBrk="1" fontAlgn="ctr" latinLnBrk="0" hangingPunct="1">
                        <a:lnSpc>
                          <a:spcPct val="100000"/>
                        </a:lnSpc>
                        <a:spcBef>
                          <a:spcPts val="0"/>
                        </a:spcBef>
                        <a:spcAft>
                          <a:spcPts val="0"/>
                        </a:spcAft>
                        <a:buClrTx/>
                        <a:buSzTx/>
                        <a:buFontTx/>
                        <a:buNone/>
                        <a:tabLst/>
                        <a:defRPr/>
                      </a:pPr>
                      <a:r>
                        <a:rPr lang="en-NZ" sz="1600" b="0" i="0" kern="1200" dirty="0">
                          <a:solidFill>
                            <a:schemeClr val="dk1"/>
                          </a:solidFill>
                          <a:effectLst/>
                          <a:latin typeface="+mn-lt"/>
                          <a:ea typeface="+mn-ea"/>
                          <a:cs typeface="+mn-cs"/>
                        </a:rPr>
                        <a:t>Yes</a:t>
                      </a:r>
                      <a:endParaRPr lang="en-US" sz="1600" b="0" i="0" kern="1200" dirty="0">
                        <a:solidFill>
                          <a:schemeClr val="dk1"/>
                        </a:solidFill>
                        <a:effectLst/>
                        <a:latin typeface="+mn-lt"/>
                        <a:ea typeface="+mn-ea"/>
                        <a:cs typeface="+mn-cs"/>
                      </a:endParaRPr>
                    </a:p>
                  </a:txBody>
                  <a:tcPr marL="0" marR="0" marT="0" marB="0" anchor="ctr">
                    <a:solidFill>
                      <a:srgbClr val="F2F2F2"/>
                    </a:solidFill>
                  </a:tcPr>
                </a:tc>
                <a:tc>
                  <a:txBody>
                    <a:bodyPr/>
                    <a:lstStyle/>
                    <a:p>
                      <a:pPr marL="0" marR="0" lvl="0" indent="0" algn="ctr" defTabSz="932742" rtl="0" eaLnBrk="1" fontAlgn="ctr" latinLnBrk="0" hangingPunct="1">
                        <a:lnSpc>
                          <a:spcPct val="100000"/>
                        </a:lnSpc>
                        <a:spcBef>
                          <a:spcPts val="0"/>
                        </a:spcBef>
                        <a:spcAft>
                          <a:spcPts val="0"/>
                        </a:spcAft>
                        <a:buClrTx/>
                        <a:buSzTx/>
                        <a:buFontTx/>
                        <a:buNone/>
                        <a:tabLst/>
                        <a:defRPr/>
                      </a:pPr>
                      <a:r>
                        <a:rPr kumimoji="0" lang="en-NZ" sz="1600" b="0" i="0" u="none" strike="noStrike" kern="1200" cap="none" spc="0" normalizeH="0" baseline="0" noProof="0" dirty="0">
                          <a:ln>
                            <a:noFill/>
                          </a:ln>
                          <a:solidFill>
                            <a:srgbClr val="505050"/>
                          </a:solidFill>
                          <a:effectLst/>
                          <a:uLnTx/>
                          <a:uFillTx/>
                          <a:latin typeface="+mn-lt"/>
                          <a:ea typeface="+mn-ea"/>
                          <a:cs typeface="+mn-cs"/>
                        </a:rPr>
                        <a:t>No</a:t>
                      </a:r>
                      <a:endParaRPr lang="en-US" sz="1600" b="0" i="0" kern="1200" dirty="0">
                        <a:solidFill>
                          <a:schemeClr val="dk1"/>
                        </a:solidFill>
                        <a:effectLst/>
                        <a:latin typeface="+mn-lt"/>
                        <a:ea typeface="+mn-ea"/>
                        <a:cs typeface="+mn-cs"/>
                      </a:endParaRPr>
                    </a:p>
                  </a:txBody>
                  <a:tcPr anchor="ctr">
                    <a:solidFill>
                      <a:srgbClr val="F2F2F2"/>
                    </a:solidFill>
                  </a:tcPr>
                </a:tc>
                <a:tc>
                  <a:txBody>
                    <a:bodyPr/>
                    <a:lstStyle/>
                    <a:p>
                      <a:pPr marL="0" marR="0" lvl="0" indent="0" algn="ctr" defTabSz="932742" rtl="0" eaLnBrk="1" fontAlgn="ctr" latinLnBrk="0" hangingPunct="1">
                        <a:lnSpc>
                          <a:spcPct val="100000"/>
                        </a:lnSpc>
                        <a:spcBef>
                          <a:spcPts val="0"/>
                        </a:spcBef>
                        <a:spcAft>
                          <a:spcPts val="0"/>
                        </a:spcAft>
                        <a:buClrTx/>
                        <a:buSzTx/>
                        <a:buFontTx/>
                        <a:buNone/>
                        <a:tabLst/>
                        <a:defRPr/>
                      </a:pPr>
                      <a:r>
                        <a:rPr lang="en-NZ" sz="1600" b="0" i="0" kern="1200" dirty="0">
                          <a:solidFill>
                            <a:schemeClr val="dk1"/>
                          </a:solidFill>
                          <a:effectLst/>
                          <a:latin typeface="+mn-lt"/>
                          <a:ea typeface="+mn-ea"/>
                          <a:cs typeface="+mn-cs"/>
                        </a:rPr>
                        <a:t>Yes</a:t>
                      </a:r>
                      <a:endParaRPr lang="en-US" sz="1600" b="0" i="0" kern="1200" dirty="0">
                        <a:solidFill>
                          <a:schemeClr val="dk1"/>
                        </a:solidFill>
                        <a:effectLst/>
                        <a:latin typeface="+mn-lt"/>
                        <a:ea typeface="+mn-ea"/>
                        <a:cs typeface="+mn-cs"/>
                      </a:endParaRPr>
                    </a:p>
                  </a:txBody>
                  <a:tcPr anchor="ctr">
                    <a:solidFill>
                      <a:srgbClr val="F2F2F2"/>
                    </a:solidFill>
                  </a:tcPr>
                </a:tc>
                <a:tc>
                  <a:txBody>
                    <a:bodyPr/>
                    <a:lstStyle/>
                    <a:p>
                      <a:pPr marL="0" marR="0" lvl="0" indent="0" algn="ctr" defTabSz="932742" rtl="0" eaLnBrk="1" fontAlgn="ctr" latinLnBrk="0" hangingPunct="1">
                        <a:lnSpc>
                          <a:spcPct val="100000"/>
                        </a:lnSpc>
                        <a:spcBef>
                          <a:spcPts val="0"/>
                        </a:spcBef>
                        <a:spcAft>
                          <a:spcPts val="0"/>
                        </a:spcAft>
                        <a:buClrTx/>
                        <a:buSzTx/>
                        <a:buFontTx/>
                        <a:buNone/>
                        <a:tabLst/>
                        <a:defRPr/>
                      </a:pPr>
                      <a:r>
                        <a:rPr lang="en-US" sz="1600" b="0" i="0" kern="1200" dirty="0">
                          <a:solidFill>
                            <a:schemeClr val="dk1"/>
                          </a:solidFill>
                          <a:effectLst/>
                          <a:latin typeface="+mn-lt"/>
                          <a:ea typeface="+mn-ea"/>
                          <a:cs typeface="+mn-cs"/>
                        </a:rPr>
                        <a:t>Yes</a:t>
                      </a:r>
                    </a:p>
                  </a:txBody>
                  <a:tcPr anchor="ctr">
                    <a:solidFill>
                      <a:srgbClr val="F2F2F2"/>
                    </a:solidFill>
                  </a:tcPr>
                </a:tc>
                <a:tc>
                  <a:txBody>
                    <a:bodyPr/>
                    <a:lstStyle/>
                    <a:p>
                      <a:pPr marL="0" marR="0" lvl="0" indent="0" algn="ctr" defTabSz="932742" rtl="0" eaLnBrk="1" fontAlgn="ctr" latinLnBrk="0" hangingPunct="1">
                        <a:lnSpc>
                          <a:spcPct val="100000"/>
                        </a:lnSpc>
                        <a:spcBef>
                          <a:spcPts val="0"/>
                        </a:spcBef>
                        <a:spcAft>
                          <a:spcPts val="0"/>
                        </a:spcAft>
                        <a:buClrTx/>
                        <a:buSzTx/>
                        <a:buFontTx/>
                        <a:buNone/>
                        <a:tabLst/>
                        <a:defRPr/>
                      </a:pPr>
                      <a:r>
                        <a:rPr lang="en-US" sz="1600" b="0" i="0" kern="1200" dirty="0">
                          <a:solidFill>
                            <a:schemeClr val="dk1"/>
                          </a:solidFill>
                          <a:effectLst/>
                          <a:latin typeface="+mn-lt"/>
                          <a:ea typeface="+mn-ea"/>
                          <a:cs typeface="+mn-cs"/>
                        </a:rPr>
                        <a:t>Yes</a:t>
                      </a:r>
                    </a:p>
                  </a:txBody>
                  <a:tcPr anchor="ctr">
                    <a:solidFill>
                      <a:srgbClr val="F2F2F2"/>
                    </a:solidFill>
                  </a:tcPr>
                </a:tc>
                <a:tc>
                  <a:txBody>
                    <a:bodyPr/>
                    <a:lstStyle/>
                    <a:p>
                      <a:pPr marL="0" marR="0" lvl="0" indent="0" algn="ctr" defTabSz="932742" rtl="0" eaLnBrk="1" fontAlgn="ctr" latinLnBrk="0" hangingPunct="1">
                        <a:lnSpc>
                          <a:spcPct val="100000"/>
                        </a:lnSpc>
                        <a:spcBef>
                          <a:spcPts val="0"/>
                        </a:spcBef>
                        <a:spcAft>
                          <a:spcPts val="0"/>
                        </a:spcAft>
                        <a:buClrTx/>
                        <a:buSzTx/>
                        <a:buFontTx/>
                        <a:buNone/>
                        <a:tabLst/>
                        <a:defRPr/>
                      </a:pPr>
                      <a:r>
                        <a:rPr lang="en-US" sz="1600" b="0" i="0" kern="1200" dirty="0">
                          <a:solidFill>
                            <a:schemeClr val="dk1"/>
                          </a:solidFill>
                          <a:effectLst/>
                          <a:latin typeface="+mn-lt"/>
                          <a:ea typeface="+mn-ea"/>
                          <a:cs typeface="+mn-cs"/>
                        </a:rPr>
                        <a:t>Yes</a:t>
                      </a:r>
                    </a:p>
                  </a:txBody>
                  <a:tcPr anchor="ctr">
                    <a:solidFill>
                      <a:srgbClr val="F2F2F2"/>
                    </a:solidFill>
                  </a:tcPr>
                </a:tc>
                <a:extLst>
                  <a:ext uri="{0D108BD9-81ED-4DB2-BD59-A6C34878D82A}">
                    <a16:rowId xmlns:a16="http://schemas.microsoft.com/office/drawing/2014/main" val="215993792"/>
                  </a:ext>
                </a:extLst>
              </a:tr>
              <a:tr h="396223">
                <a:tc>
                  <a:txBody>
                    <a:bodyPr/>
                    <a:lstStyle/>
                    <a:p>
                      <a:pPr marL="0" marR="0" indent="0" algn="l" defTabSz="1219170" rtl="0" eaLnBrk="1" fontAlgn="auto" latinLnBrk="0" hangingPunct="1">
                        <a:lnSpc>
                          <a:spcPct val="100000"/>
                        </a:lnSpc>
                        <a:spcBef>
                          <a:spcPts val="0"/>
                        </a:spcBef>
                        <a:spcAft>
                          <a:spcPts val="0"/>
                        </a:spcAft>
                        <a:buClrTx/>
                        <a:buSzTx/>
                        <a:buFontTx/>
                        <a:buNone/>
                        <a:tabLst/>
                        <a:defRPr/>
                      </a:pPr>
                      <a:r>
                        <a:rPr lang="en-US" sz="1800" dirty="0">
                          <a:latin typeface="+mn-lt"/>
                          <a:cs typeface="Segoe UI Light" panose="020B0502040204020203" pitchFamily="34" charset="0"/>
                        </a:rPr>
                        <a:t>HANA</a:t>
                      </a:r>
                    </a:p>
                  </a:txBody>
                  <a:tcPr>
                    <a:solidFill>
                      <a:srgbClr val="E6E6E6"/>
                    </a:solidFill>
                  </a:tcPr>
                </a:tc>
                <a:tc>
                  <a:txBody>
                    <a:bodyPr/>
                    <a:lstStyle/>
                    <a:p>
                      <a:pPr marL="0" marR="0" lvl="0" indent="0" algn="ctr" defTabSz="932742" rtl="0" eaLnBrk="1" fontAlgn="ctr" latinLnBrk="0" hangingPunct="1">
                        <a:lnSpc>
                          <a:spcPct val="100000"/>
                        </a:lnSpc>
                        <a:spcBef>
                          <a:spcPts val="0"/>
                        </a:spcBef>
                        <a:spcAft>
                          <a:spcPts val="0"/>
                        </a:spcAft>
                        <a:buClrTx/>
                        <a:buSzTx/>
                        <a:buFontTx/>
                        <a:buNone/>
                        <a:tabLst/>
                        <a:defRPr/>
                      </a:pPr>
                      <a:r>
                        <a:rPr kumimoji="0" lang="en-NZ" sz="1600" b="0" i="0" u="none" strike="noStrike" kern="1200" cap="none" spc="0" normalizeH="0" baseline="0" noProof="0" dirty="0">
                          <a:ln>
                            <a:noFill/>
                          </a:ln>
                          <a:solidFill>
                            <a:srgbClr val="505050"/>
                          </a:solidFill>
                          <a:effectLst/>
                          <a:uLnTx/>
                          <a:uFillTx/>
                          <a:latin typeface="+mn-lt"/>
                          <a:ea typeface="+mn-ea"/>
                          <a:cs typeface="+mn-cs"/>
                        </a:rPr>
                        <a:t>Yes</a:t>
                      </a:r>
                      <a:endParaRPr kumimoji="0" lang="en-US" sz="1600" b="0" i="0" u="none" strike="noStrike" kern="1200" cap="none" spc="0" normalizeH="0" baseline="0" noProof="0" dirty="0">
                        <a:ln>
                          <a:noFill/>
                        </a:ln>
                        <a:solidFill>
                          <a:srgbClr val="505050"/>
                        </a:solidFill>
                        <a:effectLst/>
                        <a:uLnTx/>
                        <a:uFillTx/>
                        <a:latin typeface="+mn-lt"/>
                        <a:ea typeface="+mn-ea"/>
                        <a:cs typeface="+mn-cs"/>
                      </a:endParaRPr>
                    </a:p>
                  </a:txBody>
                  <a:tcPr anchor="ctr">
                    <a:solidFill>
                      <a:srgbClr val="E6E6E6"/>
                    </a:solidFill>
                  </a:tcPr>
                </a:tc>
                <a:tc>
                  <a:txBody>
                    <a:bodyPr/>
                    <a:lstStyle/>
                    <a:p>
                      <a:pPr marL="0" marR="0" lvl="0" indent="0" algn="ctr" defTabSz="932742" rtl="0" eaLnBrk="1" fontAlgn="ctr" latinLnBrk="0" hangingPunct="1">
                        <a:lnSpc>
                          <a:spcPct val="100000"/>
                        </a:lnSpc>
                        <a:spcBef>
                          <a:spcPts val="0"/>
                        </a:spcBef>
                        <a:spcAft>
                          <a:spcPts val="0"/>
                        </a:spcAft>
                        <a:buClrTx/>
                        <a:buSzTx/>
                        <a:buFontTx/>
                        <a:buNone/>
                        <a:tabLst/>
                        <a:defRPr/>
                      </a:pPr>
                      <a:r>
                        <a:rPr kumimoji="0" lang="en-NZ" sz="1600" b="0" i="0" u="none" strike="noStrike" kern="1200" cap="none" spc="0" normalizeH="0" baseline="0" noProof="0" dirty="0">
                          <a:ln>
                            <a:noFill/>
                          </a:ln>
                          <a:solidFill>
                            <a:srgbClr val="505050"/>
                          </a:solidFill>
                          <a:effectLst/>
                          <a:uLnTx/>
                          <a:uFillTx/>
                          <a:latin typeface="+mn-lt"/>
                          <a:ea typeface="+mn-ea"/>
                          <a:cs typeface="+mn-cs"/>
                        </a:rPr>
                        <a:t>Yes</a:t>
                      </a:r>
                      <a:endParaRPr kumimoji="0" lang="en-US" sz="1600" b="0" i="0" u="none" strike="noStrike" kern="1200" cap="none" spc="0" normalizeH="0" baseline="0" noProof="0" dirty="0">
                        <a:ln>
                          <a:noFill/>
                        </a:ln>
                        <a:solidFill>
                          <a:srgbClr val="505050"/>
                        </a:solidFill>
                        <a:effectLst/>
                        <a:uLnTx/>
                        <a:uFillTx/>
                        <a:latin typeface="+mn-lt"/>
                        <a:ea typeface="+mn-ea"/>
                        <a:cs typeface="+mn-cs"/>
                      </a:endParaRPr>
                    </a:p>
                  </a:txBody>
                  <a:tcPr anchor="ctr">
                    <a:solidFill>
                      <a:srgbClr val="E6E6E6"/>
                    </a:solidFill>
                  </a:tcPr>
                </a:tc>
                <a:tc>
                  <a:txBody>
                    <a:bodyPr/>
                    <a:lstStyle/>
                    <a:p>
                      <a:pPr marL="0" marR="0" indent="0" algn="ctr" defTabSz="932742" rtl="0" eaLnBrk="1" fontAlgn="ctr" latinLnBrk="0" hangingPunct="1">
                        <a:lnSpc>
                          <a:spcPct val="100000"/>
                        </a:lnSpc>
                        <a:spcBef>
                          <a:spcPts val="0"/>
                        </a:spcBef>
                        <a:spcAft>
                          <a:spcPts val="0"/>
                        </a:spcAft>
                        <a:buClrTx/>
                        <a:buSzTx/>
                        <a:buFontTx/>
                        <a:buNone/>
                        <a:tabLst/>
                        <a:defRPr/>
                      </a:pPr>
                      <a:r>
                        <a:rPr lang="en-NZ" sz="1600" b="0" i="0" kern="1200" dirty="0">
                          <a:solidFill>
                            <a:schemeClr val="dk1"/>
                          </a:solidFill>
                          <a:effectLst/>
                          <a:latin typeface="+mn-lt"/>
                          <a:ea typeface="+mn-ea"/>
                          <a:cs typeface="+mn-cs"/>
                        </a:rPr>
                        <a:t>Yes</a:t>
                      </a:r>
                      <a:endParaRPr lang="en-US" sz="1600" b="0" i="0" kern="1200" dirty="0">
                        <a:solidFill>
                          <a:schemeClr val="dk1"/>
                        </a:solidFill>
                        <a:effectLst/>
                        <a:latin typeface="+mn-lt"/>
                        <a:ea typeface="+mn-ea"/>
                        <a:cs typeface="+mn-cs"/>
                      </a:endParaRPr>
                    </a:p>
                  </a:txBody>
                  <a:tcPr marL="0" marR="0" marT="0" marB="0" anchor="ctr">
                    <a:solidFill>
                      <a:srgbClr val="E6E6E6"/>
                    </a:solidFill>
                  </a:tcPr>
                </a:tc>
                <a:tc>
                  <a:txBody>
                    <a:bodyPr/>
                    <a:lstStyle/>
                    <a:p>
                      <a:pPr marL="0" marR="0" lvl="0" indent="0" algn="ctr" defTabSz="932742" rtl="0" eaLnBrk="1" fontAlgn="ctr"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mn-lt"/>
                          <a:ea typeface="+mn-ea"/>
                          <a:cs typeface="+mn-cs"/>
                        </a:rPr>
                        <a:t>?</a:t>
                      </a:r>
                    </a:p>
                  </a:txBody>
                  <a:tcPr anchor="ctr">
                    <a:solidFill>
                      <a:srgbClr val="E6E6E6"/>
                    </a:solidFill>
                  </a:tcPr>
                </a:tc>
                <a:tc>
                  <a:txBody>
                    <a:bodyPr/>
                    <a:lstStyle/>
                    <a:p>
                      <a:pPr marL="0" marR="0" lvl="0" indent="0" algn="ctr" defTabSz="932742" rtl="0" eaLnBrk="1" fontAlgn="ctr" latinLnBrk="0" hangingPunct="1">
                        <a:lnSpc>
                          <a:spcPct val="100000"/>
                        </a:lnSpc>
                        <a:spcBef>
                          <a:spcPts val="0"/>
                        </a:spcBef>
                        <a:spcAft>
                          <a:spcPts val="0"/>
                        </a:spcAft>
                        <a:buClrTx/>
                        <a:buSzTx/>
                        <a:buFontTx/>
                        <a:buNone/>
                        <a:tabLst/>
                        <a:defRPr/>
                      </a:pPr>
                      <a:r>
                        <a:rPr kumimoji="0" lang="en-NZ" sz="1600" b="0" i="0" u="none" strike="noStrike" kern="1200" cap="none" spc="0" normalizeH="0" baseline="0" noProof="0" dirty="0">
                          <a:ln>
                            <a:noFill/>
                          </a:ln>
                          <a:solidFill>
                            <a:srgbClr val="505050"/>
                          </a:solidFill>
                          <a:effectLst/>
                          <a:uLnTx/>
                          <a:uFillTx/>
                          <a:latin typeface="+mn-lt"/>
                          <a:ea typeface="+mn-ea"/>
                          <a:cs typeface="+mn-cs"/>
                        </a:rPr>
                        <a:t>Yes</a:t>
                      </a:r>
                      <a:endParaRPr kumimoji="0" lang="en-US" sz="1600" b="0" i="0" u="none" strike="noStrike" kern="1200" cap="none" spc="0" normalizeH="0" baseline="0" noProof="0" dirty="0">
                        <a:ln>
                          <a:noFill/>
                        </a:ln>
                        <a:solidFill>
                          <a:srgbClr val="505050"/>
                        </a:solidFill>
                        <a:effectLst/>
                        <a:uLnTx/>
                        <a:uFillTx/>
                        <a:latin typeface="+mn-lt"/>
                        <a:ea typeface="+mn-ea"/>
                        <a:cs typeface="+mn-cs"/>
                      </a:endParaRPr>
                    </a:p>
                  </a:txBody>
                  <a:tcPr anchor="ctr">
                    <a:solidFill>
                      <a:srgbClr val="E6E6E6"/>
                    </a:solidFill>
                  </a:tcPr>
                </a:tc>
                <a:tc>
                  <a:txBody>
                    <a:bodyPr/>
                    <a:lstStyle/>
                    <a:p>
                      <a:pPr marL="0" marR="0" lvl="0" indent="0" algn="ctr" defTabSz="932742" rtl="0" eaLnBrk="1" fontAlgn="ctr"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mn-lt"/>
                          <a:ea typeface="+mn-ea"/>
                          <a:cs typeface="+mn-cs"/>
                        </a:rPr>
                        <a:t>Limited</a:t>
                      </a:r>
                    </a:p>
                  </a:txBody>
                  <a:tcPr anchor="ctr">
                    <a:solidFill>
                      <a:srgbClr val="E6E6E6"/>
                    </a:solidFill>
                  </a:tcPr>
                </a:tc>
                <a:tc>
                  <a:txBody>
                    <a:bodyPr/>
                    <a:lstStyle/>
                    <a:p>
                      <a:pPr marL="0" marR="0" lvl="0" indent="0" algn="ctr" defTabSz="932742" rtl="0" eaLnBrk="1" fontAlgn="ctr"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mn-lt"/>
                          <a:ea typeface="+mn-ea"/>
                          <a:cs typeface="+mn-cs"/>
                        </a:rPr>
                        <a:t>No</a:t>
                      </a:r>
                    </a:p>
                  </a:txBody>
                  <a:tcPr anchor="ctr">
                    <a:solidFill>
                      <a:srgbClr val="E6E6E6"/>
                    </a:solidFill>
                  </a:tcPr>
                </a:tc>
                <a:tc>
                  <a:txBody>
                    <a:bodyPr/>
                    <a:lstStyle/>
                    <a:p>
                      <a:pPr marL="0" marR="0" lvl="0" indent="0" algn="ctr" defTabSz="932742" rtl="0" eaLnBrk="1" fontAlgn="ctr"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mn-lt"/>
                          <a:ea typeface="+mn-ea"/>
                          <a:cs typeface="+mn-cs"/>
                        </a:rPr>
                        <a:t>No</a:t>
                      </a:r>
                    </a:p>
                  </a:txBody>
                  <a:tcPr anchor="ctr">
                    <a:solidFill>
                      <a:srgbClr val="E6E6E6"/>
                    </a:solidFill>
                  </a:tcPr>
                </a:tc>
                <a:extLst>
                  <a:ext uri="{0D108BD9-81ED-4DB2-BD59-A6C34878D82A}">
                    <a16:rowId xmlns:a16="http://schemas.microsoft.com/office/drawing/2014/main" val="1307576997"/>
                  </a:ext>
                </a:extLst>
              </a:tr>
              <a:tr h="396223">
                <a:tc>
                  <a:txBody>
                    <a:bodyPr/>
                    <a:lstStyle/>
                    <a:p>
                      <a:pPr marL="0" marR="0" indent="0" algn="l" defTabSz="1219170" rtl="0" eaLnBrk="1" fontAlgn="auto" latinLnBrk="0" hangingPunct="1">
                        <a:lnSpc>
                          <a:spcPct val="100000"/>
                        </a:lnSpc>
                        <a:spcBef>
                          <a:spcPts val="0"/>
                        </a:spcBef>
                        <a:spcAft>
                          <a:spcPts val="0"/>
                        </a:spcAft>
                        <a:buClrTx/>
                        <a:buSzTx/>
                        <a:buFontTx/>
                        <a:buNone/>
                        <a:tabLst/>
                        <a:defRPr/>
                      </a:pPr>
                      <a:r>
                        <a:rPr lang="en-US" sz="1800" dirty="0">
                          <a:latin typeface="+mn-lt"/>
                          <a:cs typeface="Segoe UI Light" panose="020B0502040204020203" pitchFamily="34" charset="0"/>
                        </a:rPr>
                        <a:t>Teradata</a:t>
                      </a:r>
                    </a:p>
                  </a:txBody>
                  <a:tcPr>
                    <a:solidFill>
                      <a:srgbClr val="F2F2F2"/>
                    </a:solidFill>
                  </a:tcPr>
                </a:tc>
                <a:tc>
                  <a:txBody>
                    <a:bodyPr/>
                    <a:lstStyle/>
                    <a:p>
                      <a:pPr marL="0" marR="0" indent="0" algn="ctr" defTabSz="932742" rtl="0" eaLnBrk="1" fontAlgn="ctr" latinLnBrk="0" hangingPunct="1">
                        <a:lnSpc>
                          <a:spcPct val="100000"/>
                        </a:lnSpc>
                        <a:spcBef>
                          <a:spcPts val="0"/>
                        </a:spcBef>
                        <a:spcAft>
                          <a:spcPts val="0"/>
                        </a:spcAft>
                        <a:buClrTx/>
                        <a:buSzTx/>
                        <a:buFontTx/>
                        <a:buNone/>
                        <a:tabLst/>
                        <a:defRPr/>
                      </a:pPr>
                      <a:r>
                        <a:rPr lang="en-NZ" sz="1600" b="0" i="0" kern="1200" dirty="0">
                          <a:solidFill>
                            <a:schemeClr val="dk1"/>
                          </a:solidFill>
                          <a:effectLst/>
                          <a:latin typeface="+mn-lt"/>
                          <a:ea typeface="+mn-ea"/>
                          <a:cs typeface="+mn-cs"/>
                        </a:rPr>
                        <a:t>Yes</a:t>
                      </a:r>
                      <a:endParaRPr lang="en-US" sz="1600" b="0" i="0" kern="1200" dirty="0">
                        <a:solidFill>
                          <a:schemeClr val="dk1"/>
                        </a:solidFill>
                        <a:effectLst/>
                        <a:latin typeface="+mn-lt"/>
                        <a:ea typeface="+mn-ea"/>
                        <a:cs typeface="+mn-cs"/>
                      </a:endParaRPr>
                    </a:p>
                  </a:txBody>
                  <a:tcPr anchor="ctr">
                    <a:solidFill>
                      <a:srgbClr val="F2F2F2"/>
                    </a:solidFill>
                  </a:tcPr>
                </a:tc>
                <a:tc>
                  <a:txBody>
                    <a:bodyPr/>
                    <a:lstStyle/>
                    <a:p>
                      <a:pPr marL="0" marR="0" lvl="0" indent="0" algn="ctr" defTabSz="932742" rtl="0" eaLnBrk="1" fontAlgn="ctr" latinLnBrk="0" hangingPunct="1">
                        <a:lnSpc>
                          <a:spcPct val="100000"/>
                        </a:lnSpc>
                        <a:spcBef>
                          <a:spcPts val="0"/>
                        </a:spcBef>
                        <a:spcAft>
                          <a:spcPts val="0"/>
                        </a:spcAft>
                        <a:buClrTx/>
                        <a:buSzTx/>
                        <a:buFontTx/>
                        <a:buNone/>
                        <a:tabLst/>
                        <a:defRPr/>
                      </a:pPr>
                      <a:r>
                        <a:rPr kumimoji="0" lang="en-NZ" sz="1600" b="0" i="0" u="none" strike="noStrike" kern="1200" cap="none" spc="0" normalizeH="0" baseline="0" noProof="0" dirty="0">
                          <a:ln>
                            <a:noFill/>
                          </a:ln>
                          <a:solidFill>
                            <a:srgbClr val="505050"/>
                          </a:solidFill>
                          <a:effectLst/>
                          <a:uLnTx/>
                          <a:uFillTx/>
                          <a:latin typeface="+mn-lt"/>
                          <a:ea typeface="+mn-ea"/>
                          <a:cs typeface="+mn-cs"/>
                        </a:rPr>
                        <a:t>Yes</a:t>
                      </a:r>
                      <a:endParaRPr kumimoji="0" lang="en-US" sz="1600" b="0" i="0" u="none" strike="noStrike" kern="1200" cap="none" spc="0" normalizeH="0" baseline="0" noProof="0" dirty="0">
                        <a:ln>
                          <a:noFill/>
                        </a:ln>
                        <a:solidFill>
                          <a:srgbClr val="505050"/>
                        </a:solidFill>
                        <a:effectLst/>
                        <a:uLnTx/>
                        <a:uFillTx/>
                        <a:latin typeface="+mn-lt"/>
                        <a:ea typeface="+mn-ea"/>
                        <a:cs typeface="+mn-cs"/>
                      </a:endParaRPr>
                    </a:p>
                  </a:txBody>
                  <a:tcPr anchor="ctr">
                    <a:solidFill>
                      <a:srgbClr val="F2F2F2"/>
                    </a:solidFill>
                  </a:tcPr>
                </a:tc>
                <a:tc>
                  <a:txBody>
                    <a:bodyPr/>
                    <a:lstStyle/>
                    <a:p>
                      <a:pPr marL="0" marR="0" lvl="0" indent="0" algn="ctr" defTabSz="932742" rtl="0" eaLnBrk="1" fontAlgn="ctr" latinLnBrk="0" hangingPunct="1">
                        <a:lnSpc>
                          <a:spcPct val="100000"/>
                        </a:lnSpc>
                        <a:spcBef>
                          <a:spcPts val="0"/>
                        </a:spcBef>
                        <a:spcAft>
                          <a:spcPts val="0"/>
                        </a:spcAft>
                        <a:buClrTx/>
                        <a:buSzTx/>
                        <a:buFontTx/>
                        <a:buNone/>
                        <a:tabLst/>
                        <a:defRPr/>
                      </a:pPr>
                      <a:r>
                        <a:rPr kumimoji="0" lang="en-NZ" sz="1600" b="0" i="0" u="none" strike="noStrike" kern="1200" cap="none" spc="0" normalizeH="0" baseline="0" noProof="0" dirty="0">
                          <a:ln>
                            <a:noFill/>
                          </a:ln>
                          <a:solidFill>
                            <a:schemeClr val="dk1"/>
                          </a:solidFill>
                          <a:effectLst/>
                          <a:uLnTx/>
                          <a:uFillTx/>
                          <a:latin typeface="+mn-lt"/>
                          <a:ea typeface="+mn-ea"/>
                          <a:cs typeface="+mn-cs"/>
                        </a:rPr>
                        <a:t>Yes</a:t>
                      </a:r>
                      <a:endParaRPr kumimoji="0" lang="en-US" sz="1600" b="0" i="0" u="none" strike="noStrike" kern="1200" cap="none" spc="0" normalizeH="0" baseline="0" noProof="0" dirty="0">
                        <a:ln>
                          <a:noFill/>
                        </a:ln>
                        <a:solidFill>
                          <a:srgbClr val="505050"/>
                        </a:solidFill>
                        <a:effectLst/>
                        <a:uLnTx/>
                        <a:uFillTx/>
                        <a:latin typeface="+mn-lt"/>
                        <a:ea typeface="+mn-ea"/>
                        <a:cs typeface="+mn-cs"/>
                      </a:endParaRPr>
                    </a:p>
                  </a:txBody>
                  <a:tcPr marL="0" marR="0" marT="0" marB="0" anchor="ctr">
                    <a:solidFill>
                      <a:srgbClr val="F2F2F2"/>
                    </a:solidFill>
                  </a:tcPr>
                </a:tc>
                <a:tc>
                  <a:txBody>
                    <a:bodyPr/>
                    <a:lstStyle/>
                    <a:p>
                      <a:pPr marL="0" marR="0" lvl="0" indent="0" algn="ctr" defTabSz="932742" rtl="0" eaLnBrk="1" fontAlgn="ctr"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mn-lt"/>
                          <a:ea typeface="+mn-ea"/>
                          <a:cs typeface="+mn-cs"/>
                        </a:rPr>
                        <a:t>?</a:t>
                      </a:r>
                    </a:p>
                  </a:txBody>
                  <a:tcPr anchor="ctr">
                    <a:solidFill>
                      <a:srgbClr val="F2F2F2"/>
                    </a:solidFill>
                  </a:tcPr>
                </a:tc>
                <a:tc>
                  <a:txBody>
                    <a:bodyPr/>
                    <a:lstStyle/>
                    <a:p>
                      <a:pPr marL="0" marR="0" lvl="0" indent="0" algn="ctr" defTabSz="932742" rtl="0" eaLnBrk="1" fontAlgn="ctr" latinLnBrk="0" hangingPunct="1">
                        <a:lnSpc>
                          <a:spcPct val="100000"/>
                        </a:lnSpc>
                        <a:spcBef>
                          <a:spcPts val="0"/>
                        </a:spcBef>
                        <a:spcAft>
                          <a:spcPts val="0"/>
                        </a:spcAft>
                        <a:buClrTx/>
                        <a:buSzTx/>
                        <a:buFontTx/>
                        <a:buNone/>
                        <a:tabLst/>
                        <a:defRPr/>
                      </a:pPr>
                      <a:r>
                        <a:rPr kumimoji="0" lang="en-NZ" sz="1600" b="0" i="0" u="none" strike="noStrike" kern="1200" cap="none" spc="0" normalizeH="0" baseline="0" noProof="0" dirty="0">
                          <a:ln>
                            <a:noFill/>
                          </a:ln>
                          <a:solidFill>
                            <a:srgbClr val="505050"/>
                          </a:solidFill>
                          <a:effectLst/>
                          <a:uLnTx/>
                          <a:uFillTx/>
                          <a:latin typeface="+mn-lt"/>
                          <a:ea typeface="+mn-ea"/>
                          <a:cs typeface="+mn-cs"/>
                        </a:rPr>
                        <a:t>Yes</a:t>
                      </a:r>
                      <a:endParaRPr kumimoji="0" lang="en-US" sz="1600" b="0" i="0" u="none" strike="noStrike" kern="1200" cap="none" spc="0" normalizeH="0" baseline="0" noProof="0" dirty="0">
                        <a:ln>
                          <a:noFill/>
                        </a:ln>
                        <a:solidFill>
                          <a:srgbClr val="505050"/>
                        </a:solidFill>
                        <a:effectLst/>
                        <a:uLnTx/>
                        <a:uFillTx/>
                        <a:latin typeface="+mn-lt"/>
                        <a:ea typeface="+mn-ea"/>
                        <a:cs typeface="+mn-cs"/>
                      </a:endParaRPr>
                    </a:p>
                  </a:txBody>
                  <a:tcPr anchor="ctr">
                    <a:solidFill>
                      <a:srgbClr val="F2F2F2"/>
                    </a:solidFill>
                  </a:tcPr>
                </a:tc>
                <a:tc>
                  <a:txBody>
                    <a:bodyPr/>
                    <a:lstStyle/>
                    <a:p>
                      <a:pPr marL="0" marR="0" lvl="0" indent="0" algn="ctr" defTabSz="932742" rtl="0" eaLnBrk="1" fontAlgn="ctr"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mn-lt"/>
                          <a:ea typeface="+mn-ea"/>
                          <a:cs typeface="+mn-cs"/>
                        </a:rPr>
                        <a:t>Configurable</a:t>
                      </a:r>
                    </a:p>
                  </a:txBody>
                  <a:tcPr anchor="ctr">
                    <a:solidFill>
                      <a:srgbClr val="F2F2F2"/>
                    </a:solidFill>
                  </a:tcPr>
                </a:tc>
                <a:tc>
                  <a:txBody>
                    <a:bodyPr/>
                    <a:lstStyle/>
                    <a:p>
                      <a:pPr marL="0" marR="0" lvl="0" indent="0" algn="ctr" defTabSz="932742" rtl="0" eaLnBrk="1" fontAlgn="ctr"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mn-lt"/>
                          <a:ea typeface="+mn-ea"/>
                          <a:cs typeface="+mn-cs"/>
                        </a:rPr>
                        <a:t>Yes</a:t>
                      </a:r>
                    </a:p>
                  </a:txBody>
                  <a:tcPr anchor="ctr">
                    <a:solidFill>
                      <a:srgbClr val="F2F2F2"/>
                    </a:solidFill>
                  </a:tcPr>
                </a:tc>
                <a:tc>
                  <a:txBody>
                    <a:bodyPr/>
                    <a:lstStyle/>
                    <a:p>
                      <a:pPr marL="0" marR="0" lvl="0" indent="0" algn="ctr" defTabSz="932742" rtl="0" eaLnBrk="1" fontAlgn="ctr"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mn-lt"/>
                          <a:ea typeface="+mn-ea"/>
                          <a:cs typeface="+mn-cs"/>
                        </a:rPr>
                        <a:t>Yes</a:t>
                      </a:r>
                    </a:p>
                  </a:txBody>
                  <a:tcPr anchor="ctr">
                    <a:solidFill>
                      <a:srgbClr val="F2F2F2"/>
                    </a:solidFill>
                  </a:tcPr>
                </a:tc>
                <a:extLst>
                  <a:ext uri="{0D108BD9-81ED-4DB2-BD59-A6C34878D82A}">
                    <a16:rowId xmlns:a16="http://schemas.microsoft.com/office/drawing/2014/main" val="2202810604"/>
                  </a:ext>
                </a:extLst>
              </a:tr>
              <a:tr h="396223">
                <a:tc>
                  <a:txBody>
                    <a:bodyPr/>
                    <a:lstStyle/>
                    <a:p>
                      <a:pPr marL="0" marR="0" indent="0" algn="l" defTabSz="1219170" rtl="0" eaLnBrk="1" fontAlgn="auto" latinLnBrk="0" hangingPunct="1">
                        <a:lnSpc>
                          <a:spcPct val="100000"/>
                        </a:lnSpc>
                        <a:spcBef>
                          <a:spcPts val="0"/>
                        </a:spcBef>
                        <a:spcAft>
                          <a:spcPts val="0"/>
                        </a:spcAft>
                        <a:buClrTx/>
                        <a:buSzTx/>
                        <a:buFontTx/>
                        <a:buNone/>
                        <a:tabLst/>
                        <a:defRPr/>
                      </a:pPr>
                      <a:r>
                        <a:rPr lang="en-US" sz="1800" dirty="0" err="1">
                          <a:latin typeface="+mn-lt"/>
                          <a:cs typeface="Segoe UI Light" panose="020B0502040204020203" pitchFamily="34" charset="0"/>
                        </a:rPr>
                        <a:t>Exadata</a:t>
                      </a:r>
                      <a:endParaRPr lang="en-US" sz="1800" dirty="0">
                        <a:latin typeface="+mn-lt"/>
                        <a:cs typeface="Segoe UI Light" panose="020B0502040204020203" pitchFamily="34" charset="0"/>
                      </a:endParaRPr>
                    </a:p>
                  </a:txBody>
                  <a:tcPr>
                    <a:solidFill>
                      <a:srgbClr val="E6E6E6"/>
                    </a:solidFill>
                  </a:tcPr>
                </a:tc>
                <a:tc>
                  <a:txBody>
                    <a:bodyPr/>
                    <a:lstStyle/>
                    <a:p>
                      <a:pPr marL="0" marR="0" indent="0" algn="ctr" defTabSz="932742" rtl="0" eaLnBrk="1" fontAlgn="ctr" latinLnBrk="0" hangingPunct="1">
                        <a:lnSpc>
                          <a:spcPct val="100000"/>
                        </a:lnSpc>
                        <a:spcBef>
                          <a:spcPts val="0"/>
                        </a:spcBef>
                        <a:spcAft>
                          <a:spcPts val="0"/>
                        </a:spcAft>
                        <a:buClrTx/>
                        <a:buSzTx/>
                        <a:buFontTx/>
                        <a:buNone/>
                        <a:tabLst/>
                        <a:defRPr/>
                      </a:pPr>
                      <a:r>
                        <a:rPr kumimoji="0" lang="en-NZ" sz="1600" b="0" i="0" u="none" strike="noStrike" kern="1200" cap="none" spc="0" normalizeH="0" baseline="0" noProof="0" dirty="0">
                          <a:ln>
                            <a:noFill/>
                          </a:ln>
                          <a:solidFill>
                            <a:srgbClr val="505050"/>
                          </a:solidFill>
                          <a:effectLst/>
                          <a:uLnTx/>
                          <a:uFillTx/>
                          <a:latin typeface="+mn-lt"/>
                          <a:ea typeface="+mn-ea"/>
                          <a:cs typeface="+mn-cs"/>
                        </a:rPr>
                        <a:t>Yes</a:t>
                      </a:r>
                      <a:endParaRPr lang="en-US" sz="1600" b="0" i="0" kern="1200" dirty="0">
                        <a:solidFill>
                          <a:schemeClr val="dk1"/>
                        </a:solidFill>
                        <a:effectLst/>
                        <a:latin typeface="+mn-lt"/>
                        <a:ea typeface="+mn-ea"/>
                        <a:cs typeface="+mn-cs"/>
                      </a:endParaRPr>
                    </a:p>
                  </a:txBody>
                  <a:tcPr anchor="ctr">
                    <a:solidFill>
                      <a:srgbClr val="E6E6E6"/>
                    </a:solidFill>
                  </a:tcPr>
                </a:tc>
                <a:tc>
                  <a:txBody>
                    <a:bodyPr/>
                    <a:lstStyle/>
                    <a:p>
                      <a:pPr marL="0" marR="0" lvl="0" indent="0" algn="ctr" defTabSz="932742" rtl="0" eaLnBrk="1" fontAlgn="ctr" latinLnBrk="0" hangingPunct="1">
                        <a:lnSpc>
                          <a:spcPct val="100000"/>
                        </a:lnSpc>
                        <a:spcBef>
                          <a:spcPts val="0"/>
                        </a:spcBef>
                        <a:spcAft>
                          <a:spcPts val="0"/>
                        </a:spcAft>
                        <a:buClrTx/>
                        <a:buSzTx/>
                        <a:buFontTx/>
                        <a:buNone/>
                        <a:tabLst/>
                        <a:defRPr/>
                      </a:pPr>
                      <a:r>
                        <a:rPr kumimoji="0" lang="en-NZ" sz="1600" b="0" i="0" u="none" strike="noStrike" kern="1200" cap="none" spc="0" normalizeH="0" baseline="0" noProof="0" dirty="0">
                          <a:ln>
                            <a:noFill/>
                          </a:ln>
                          <a:solidFill>
                            <a:srgbClr val="505050"/>
                          </a:solidFill>
                          <a:effectLst/>
                          <a:uLnTx/>
                          <a:uFillTx/>
                          <a:latin typeface="+mn-lt"/>
                          <a:ea typeface="+mn-ea"/>
                          <a:cs typeface="+mn-cs"/>
                        </a:rPr>
                        <a:t>Yes</a:t>
                      </a:r>
                      <a:endParaRPr kumimoji="0" lang="en-US" sz="1600" b="0" i="0" u="none" strike="noStrike" kern="1200" cap="none" spc="0" normalizeH="0" baseline="0" noProof="0" dirty="0">
                        <a:ln>
                          <a:noFill/>
                        </a:ln>
                        <a:solidFill>
                          <a:srgbClr val="505050"/>
                        </a:solidFill>
                        <a:effectLst/>
                        <a:uLnTx/>
                        <a:uFillTx/>
                        <a:latin typeface="+mn-lt"/>
                        <a:ea typeface="+mn-ea"/>
                        <a:cs typeface="+mn-cs"/>
                      </a:endParaRPr>
                    </a:p>
                  </a:txBody>
                  <a:tcPr anchor="ctr">
                    <a:solidFill>
                      <a:srgbClr val="E6E6E6"/>
                    </a:solidFill>
                  </a:tcPr>
                </a:tc>
                <a:tc>
                  <a:txBody>
                    <a:bodyPr/>
                    <a:lstStyle/>
                    <a:p>
                      <a:pPr marL="0" marR="0" lvl="0" indent="0" algn="ctr" defTabSz="932742" rtl="0" eaLnBrk="1" fontAlgn="ctr" latinLnBrk="0" hangingPunct="1">
                        <a:lnSpc>
                          <a:spcPct val="100000"/>
                        </a:lnSpc>
                        <a:spcBef>
                          <a:spcPts val="0"/>
                        </a:spcBef>
                        <a:spcAft>
                          <a:spcPts val="0"/>
                        </a:spcAft>
                        <a:buClrTx/>
                        <a:buSzTx/>
                        <a:buFontTx/>
                        <a:buNone/>
                        <a:tabLst/>
                        <a:defRPr/>
                      </a:pPr>
                      <a:r>
                        <a:rPr kumimoji="0" lang="en-NZ" sz="1600" b="0" i="0" u="none" strike="noStrike" kern="1200" cap="none" spc="0" normalizeH="0" baseline="0" noProof="0" dirty="0">
                          <a:ln>
                            <a:noFill/>
                          </a:ln>
                          <a:solidFill>
                            <a:schemeClr val="dk1"/>
                          </a:solidFill>
                          <a:effectLst/>
                          <a:uLnTx/>
                          <a:uFillTx/>
                          <a:latin typeface="+mn-lt"/>
                          <a:ea typeface="+mn-ea"/>
                          <a:cs typeface="+mn-cs"/>
                        </a:rPr>
                        <a:t>Yes</a:t>
                      </a:r>
                      <a:endParaRPr kumimoji="0" lang="en-US" sz="1600" b="0" i="0" u="none" strike="noStrike" kern="1200" cap="none" spc="0" normalizeH="0" baseline="0" noProof="0" dirty="0">
                        <a:ln>
                          <a:noFill/>
                        </a:ln>
                        <a:solidFill>
                          <a:srgbClr val="505050"/>
                        </a:solidFill>
                        <a:effectLst/>
                        <a:uLnTx/>
                        <a:uFillTx/>
                        <a:latin typeface="+mn-lt"/>
                        <a:ea typeface="+mn-ea"/>
                        <a:cs typeface="+mn-cs"/>
                      </a:endParaRPr>
                    </a:p>
                  </a:txBody>
                  <a:tcPr marL="0" marR="0" marT="0" marB="0" anchor="ctr">
                    <a:solidFill>
                      <a:srgbClr val="E6E6E6"/>
                    </a:solidFill>
                  </a:tcPr>
                </a:tc>
                <a:tc>
                  <a:txBody>
                    <a:bodyPr/>
                    <a:lstStyle/>
                    <a:p>
                      <a:pPr marL="0" marR="0" lvl="0" indent="0" algn="ctr" defTabSz="932742" rtl="0" eaLnBrk="1" fontAlgn="ctr"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mn-lt"/>
                          <a:ea typeface="+mn-ea"/>
                          <a:cs typeface="+mn-cs"/>
                        </a:rPr>
                        <a:t>?</a:t>
                      </a:r>
                    </a:p>
                  </a:txBody>
                  <a:tcPr anchor="ctr">
                    <a:solidFill>
                      <a:srgbClr val="E6E6E6"/>
                    </a:solidFill>
                  </a:tcPr>
                </a:tc>
                <a:tc>
                  <a:txBody>
                    <a:bodyPr/>
                    <a:lstStyle/>
                    <a:p>
                      <a:pPr marL="0" marR="0" lvl="0" indent="0" algn="ctr" defTabSz="932742" rtl="0" eaLnBrk="1" fontAlgn="ctr"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mn-lt"/>
                          <a:ea typeface="+mn-ea"/>
                          <a:cs typeface="+mn-cs"/>
                        </a:rPr>
                        <a:t>Yes</a:t>
                      </a:r>
                    </a:p>
                  </a:txBody>
                  <a:tcPr anchor="ctr">
                    <a:solidFill>
                      <a:srgbClr val="E6E6E6"/>
                    </a:solidFill>
                  </a:tcPr>
                </a:tc>
                <a:tc>
                  <a:txBody>
                    <a:bodyPr/>
                    <a:lstStyle/>
                    <a:p>
                      <a:pPr marL="0" marR="0" lvl="0" indent="0" algn="ctr" defTabSz="932742" rtl="0" eaLnBrk="1" fontAlgn="ctr"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mn-lt"/>
                          <a:ea typeface="+mn-ea"/>
                          <a:cs typeface="+mn-cs"/>
                        </a:rPr>
                        <a:t>Yes</a:t>
                      </a:r>
                    </a:p>
                  </a:txBody>
                  <a:tcPr anchor="ctr">
                    <a:solidFill>
                      <a:srgbClr val="E6E6E6"/>
                    </a:solidFill>
                  </a:tcPr>
                </a:tc>
                <a:tc>
                  <a:txBody>
                    <a:bodyPr/>
                    <a:lstStyle/>
                    <a:p>
                      <a:pPr marL="0" marR="0" lvl="0" indent="0" algn="ctr" defTabSz="932742" rtl="0" eaLnBrk="1" fontAlgn="ctr"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mn-lt"/>
                          <a:ea typeface="+mn-ea"/>
                          <a:cs typeface="+mn-cs"/>
                        </a:rPr>
                        <a:t>Yes</a:t>
                      </a:r>
                    </a:p>
                  </a:txBody>
                  <a:tcPr anchor="ctr">
                    <a:solidFill>
                      <a:srgbClr val="E6E6E6"/>
                    </a:solidFill>
                  </a:tcPr>
                </a:tc>
                <a:tc>
                  <a:txBody>
                    <a:bodyPr/>
                    <a:lstStyle/>
                    <a:p>
                      <a:pPr marL="0" marR="0" lvl="0" indent="0" algn="ctr" defTabSz="932742" rtl="0" eaLnBrk="1" fontAlgn="ctr"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mn-lt"/>
                          <a:ea typeface="+mn-ea"/>
                          <a:cs typeface="+mn-cs"/>
                        </a:rPr>
                        <a:t>Yes</a:t>
                      </a:r>
                    </a:p>
                  </a:txBody>
                  <a:tcPr anchor="ctr">
                    <a:solidFill>
                      <a:srgbClr val="E6E6E6"/>
                    </a:solidFill>
                  </a:tcPr>
                </a:tc>
                <a:extLst>
                  <a:ext uri="{0D108BD9-81ED-4DB2-BD59-A6C34878D82A}">
                    <a16:rowId xmlns:a16="http://schemas.microsoft.com/office/drawing/2014/main" val="2822825956"/>
                  </a:ext>
                </a:extLst>
              </a:tr>
              <a:tr h="396223">
                <a:tc>
                  <a:txBody>
                    <a:bodyPr/>
                    <a:lstStyle/>
                    <a:p>
                      <a:pPr marL="0" marR="0" indent="0" algn="l" defTabSz="1219170" rtl="0" eaLnBrk="1" fontAlgn="auto" latinLnBrk="0" hangingPunct="1">
                        <a:lnSpc>
                          <a:spcPct val="100000"/>
                        </a:lnSpc>
                        <a:spcBef>
                          <a:spcPts val="0"/>
                        </a:spcBef>
                        <a:spcAft>
                          <a:spcPts val="0"/>
                        </a:spcAft>
                        <a:buClrTx/>
                        <a:buSzTx/>
                        <a:buFontTx/>
                        <a:buNone/>
                        <a:tabLst/>
                        <a:defRPr/>
                      </a:pPr>
                      <a:r>
                        <a:rPr lang="en-US" sz="1800" dirty="0" err="1">
                          <a:latin typeface="+mn-lt"/>
                          <a:cs typeface="Segoe UI Light" panose="020B0502040204020203" pitchFamily="34" charset="0"/>
                        </a:rPr>
                        <a:t>BigQuery</a:t>
                      </a:r>
                      <a:endParaRPr lang="en-US" sz="1800" dirty="0">
                        <a:latin typeface="+mn-lt"/>
                        <a:cs typeface="Segoe UI Light" panose="020B0502040204020203" pitchFamily="34" charset="0"/>
                      </a:endParaRPr>
                    </a:p>
                  </a:txBody>
                  <a:tcPr>
                    <a:solidFill>
                      <a:srgbClr val="F2F2F2"/>
                    </a:solidFill>
                  </a:tcPr>
                </a:tc>
                <a:tc>
                  <a:txBody>
                    <a:bodyPr/>
                    <a:lstStyle/>
                    <a:p>
                      <a:pPr marL="0" marR="0" indent="0" algn="ctr" defTabSz="932742" rtl="0" eaLnBrk="1" fontAlgn="ctr" latinLnBrk="0" hangingPunct="1">
                        <a:lnSpc>
                          <a:spcPct val="100000"/>
                        </a:lnSpc>
                        <a:spcBef>
                          <a:spcPts val="0"/>
                        </a:spcBef>
                        <a:spcAft>
                          <a:spcPts val="0"/>
                        </a:spcAft>
                        <a:buClrTx/>
                        <a:buSzTx/>
                        <a:buFontTx/>
                        <a:buNone/>
                        <a:tabLst/>
                        <a:defRPr/>
                      </a:pPr>
                      <a:r>
                        <a:rPr lang="en-NZ" sz="1600" b="0" i="0" kern="1200" dirty="0">
                          <a:solidFill>
                            <a:schemeClr val="dk1"/>
                          </a:solidFill>
                          <a:effectLst/>
                          <a:latin typeface="+mn-lt"/>
                          <a:ea typeface="+mn-ea"/>
                          <a:cs typeface="+mn-cs"/>
                        </a:rPr>
                        <a:t>Yes</a:t>
                      </a:r>
                      <a:endParaRPr lang="en-US" sz="1600" b="0" i="0" kern="1200" dirty="0">
                        <a:solidFill>
                          <a:schemeClr val="dk1"/>
                        </a:solidFill>
                        <a:effectLst/>
                        <a:latin typeface="+mn-lt"/>
                        <a:ea typeface="+mn-ea"/>
                        <a:cs typeface="+mn-cs"/>
                      </a:endParaRPr>
                    </a:p>
                  </a:txBody>
                  <a:tcPr anchor="ctr">
                    <a:solidFill>
                      <a:srgbClr val="F2F2F2"/>
                    </a:solidFill>
                  </a:tcPr>
                </a:tc>
                <a:tc>
                  <a:txBody>
                    <a:bodyPr/>
                    <a:lstStyle/>
                    <a:p>
                      <a:pPr marL="0" marR="0" lvl="0" indent="0" algn="ctr" defTabSz="932742" rtl="0" eaLnBrk="1" fontAlgn="ctr"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mn-lt"/>
                          <a:ea typeface="+mn-ea"/>
                          <a:cs typeface="+mn-cs"/>
                        </a:rPr>
                        <a:t>Yes</a:t>
                      </a:r>
                    </a:p>
                  </a:txBody>
                  <a:tcPr anchor="ctr">
                    <a:solidFill>
                      <a:srgbClr val="F2F2F2"/>
                    </a:solidFill>
                  </a:tcPr>
                </a:tc>
                <a:tc>
                  <a:txBody>
                    <a:bodyPr/>
                    <a:lstStyle/>
                    <a:p>
                      <a:pPr marL="0" marR="0" lvl="0" indent="0" algn="ctr" defTabSz="932742" rtl="0" eaLnBrk="1" fontAlgn="ctr" latinLnBrk="0" hangingPunct="1">
                        <a:lnSpc>
                          <a:spcPct val="100000"/>
                        </a:lnSpc>
                        <a:spcBef>
                          <a:spcPts val="0"/>
                        </a:spcBef>
                        <a:spcAft>
                          <a:spcPts val="0"/>
                        </a:spcAft>
                        <a:buClrTx/>
                        <a:buSzTx/>
                        <a:buFontTx/>
                        <a:buNone/>
                        <a:tabLst/>
                        <a:defRPr/>
                      </a:pPr>
                      <a:r>
                        <a:rPr lang="en-NZ" sz="1600" b="0" i="0" kern="1200" dirty="0">
                          <a:solidFill>
                            <a:schemeClr val="dk1"/>
                          </a:solidFill>
                          <a:effectLst/>
                          <a:latin typeface="+mn-lt"/>
                          <a:ea typeface="+mn-ea"/>
                          <a:cs typeface="+mn-cs"/>
                        </a:rPr>
                        <a:t>Yes</a:t>
                      </a:r>
                      <a:endParaRPr kumimoji="0" lang="en-US" sz="1600" b="0" i="0" u="none" strike="noStrike" kern="1200" cap="none" spc="0" normalizeH="0" baseline="0" noProof="0" dirty="0">
                        <a:ln>
                          <a:noFill/>
                        </a:ln>
                        <a:solidFill>
                          <a:srgbClr val="505050"/>
                        </a:solidFill>
                        <a:effectLst/>
                        <a:uLnTx/>
                        <a:uFillTx/>
                        <a:latin typeface="+mn-lt"/>
                        <a:ea typeface="+mn-ea"/>
                        <a:cs typeface="+mn-cs"/>
                      </a:endParaRPr>
                    </a:p>
                  </a:txBody>
                  <a:tcPr marL="0" marR="0" marT="0" marB="0" anchor="ctr">
                    <a:solidFill>
                      <a:srgbClr val="F2F2F2"/>
                    </a:solidFill>
                  </a:tcPr>
                </a:tc>
                <a:tc>
                  <a:txBody>
                    <a:bodyPr/>
                    <a:lstStyle/>
                    <a:p>
                      <a:pPr marL="0" marR="0" lvl="0" indent="0" algn="ctr" defTabSz="932742" rtl="0" eaLnBrk="1" fontAlgn="ctr" latinLnBrk="0" hangingPunct="1">
                        <a:lnSpc>
                          <a:spcPct val="100000"/>
                        </a:lnSpc>
                        <a:spcBef>
                          <a:spcPts val="0"/>
                        </a:spcBef>
                        <a:spcAft>
                          <a:spcPts val="0"/>
                        </a:spcAft>
                        <a:buClrTx/>
                        <a:buSzTx/>
                        <a:buFontTx/>
                        <a:buNone/>
                        <a:tabLst/>
                        <a:defRPr/>
                      </a:pPr>
                      <a:r>
                        <a:rPr kumimoji="0" lang="en-NZ" sz="1600" b="0" i="0" u="none" strike="noStrike" kern="1200" cap="none" spc="0" normalizeH="0" baseline="0" noProof="0" dirty="0">
                          <a:ln>
                            <a:noFill/>
                          </a:ln>
                          <a:solidFill>
                            <a:srgbClr val="505050"/>
                          </a:solidFill>
                          <a:effectLst/>
                          <a:uLnTx/>
                          <a:uFillTx/>
                          <a:latin typeface="+mn-lt"/>
                          <a:ea typeface="+mn-ea"/>
                          <a:cs typeface="+mn-cs"/>
                        </a:rPr>
                        <a:t>Yes</a:t>
                      </a:r>
                      <a:endParaRPr kumimoji="0" lang="en-US" sz="1600" b="0" i="0" u="none" strike="noStrike" kern="1200" cap="none" spc="0" normalizeH="0" baseline="0" noProof="0" dirty="0">
                        <a:ln>
                          <a:noFill/>
                        </a:ln>
                        <a:solidFill>
                          <a:srgbClr val="505050"/>
                        </a:solidFill>
                        <a:effectLst/>
                        <a:uLnTx/>
                        <a:uFillTx/>
                        <a:latin typeface="+mn-lt"/>
                        <a:ea typeface="+mn-ea"/>
                        <a:cs typeface="+mn-cs"/>
                      </a:endParaRPr>
                    </a:p>
                  </a:txBody>
                  <a:tcPr anchor="ctr">
                    <a:solidFill>
                      <a:srgbClr val="F2F2F2"/>
                    </a:solidFill>
                  </a:tcPr>
                </a:tc>
                <a:tc>
                  <a:txBody>
                    <a:bodyPr/>
                    <a:lstStyle/>
                    <a:p>
                      <a:pPr marL="0" marR="0" lvl="0" indent="0" algn="ctr" defTabSz="932742" rtl="0" eaLnBrk="1" fontAlgn="ctr"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mn-lt"/>
                          <a:ea typeface="+mn-ea"/>
                          <a:cs typeface="+mn-cs"/>
                        </a:rPr>
                        <a:t>No</a:t>
                      </a:r>
                    </a:p>
                  </a:txBody>
                  <a:tcPr anchor="ctr">
                    <a:solidFill>
                      <a:srgbClr val="F2F2F2"/>
                    </a:solidFill>
                  </a:tcPr>
                </a:tc>
                <a:tc>
                  <a:txBody>
                    <a:bodyPr/>
                    <a:lstStyle/>
                    <a:p>
                      <a:pPr marL="0" marR="0" lvl="0" indent="0" algn="ctr" defTabSz="932742" rtl="0" eaLnBrk="1" fontAlgn="ctr"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mn-lt"/>
                          <a:ea typeface="+mn-ea"/>
                          <a:cs typeface="+mn-cs"/>
                        </a:rPr>
                        <a:t>No</a:t>
                      </a:r>
                    </a:p>
                  </a:txBody>
                  <a:tcPr anchor="ctr">
                    <a:solidFill>
                      <a:srgbClr val="F2F2F2"/>
                    </a:solidFill>
                  </a:tcPr>
                </a:tc>
                <a:tc>
                  <a:txBody>
                    <a:bodyPr/>
                    <a:lstStyle/>
                    <a:p>
                      <a:pPr marL="0" marR="0" lvl="0" indent="0" algn="ctr" defTabSz="932742" rtl="0" eaLnBrk="1" fontAlgn="ctr"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mn-lt"/>
                          <a:ea typeface="+mn-ea"/>
                          <a:cs typeface="+mn-cs"/>
                        </a:rPr>
                        <a:t>No</a:t>
                      </a:r>
                    </a:p>
                  </a:txBody>
                  <a:tcPr anchor="ctr">
                    <a:solidFill>
                      <a:srgbClr val="F2F2F2"/>
                    </a:solidFill>
                  </a:tcPr>
                </a:tc>
                <a:tc>
                  <a:txBody>
                    <a:bodyPr/>
                    <a:lstStyle/>
                    <a:p>
                      <a:pPr marL="0" marR="0" lvl="0" indent="0" algn="ctr" defTabSz="932742" rtl="0" eaLnBrk="1" fontAlgn="ctr"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mn-lt"/>
                          <a:ea typeface="+mn-ea"/>
                          <a:cs typeface="+mn-cs"/>
                        </a:rPr>
                        <a:t>Yes</a:t>
                      </a:r>
                    </a:p>
                  </a:txBody>
                  <a:tcPr anchor="ctr">
                    <a:solidFill>
                      <a:srgbClr val="F2F2F2"/>
                    </a:solidFill>
                  </a:tcPr>
                </a:tc>
                <a:extLst>
                  <a:ext uri="{0D108BD9-81ED-4DB2-BD59-A6C34878D82A}">
                    <a16:rowId xmlns:a16="http://schemas.microsoft.com/office/drawing/2014/main" val="3240933035"/>
                  </a:ext>
                </a:extLst>
              </a:tr>
              <a:tr h="396223">
                <a:tc>
                  <a:txBody>
                    <a:bodyPr/>
                    <a:lstStyle/>
                    <a:p>
                      <a:pPr marL="0" marR="0" indent="0" algn="l" defTabSz="1219170" rtl="0" eaLnBrk="1" fontAlgn="auto" latinLnBrk="0" hangingPunct="1">
                        <a:lnSpc>
                          <a:spcPct val="100000"/>
                        </a:lnSpc>
                        <a:spcBef>
                          <a:spcPts val="0"/>
                        </a:spcBef>
                        <a:spcAft>
                          <a:spcPts val="0"/>
                        </a:spcAft>
                        <a:buClrTx/>
                        <a:buSzTx/>
                        <a:buFontTx/>
                        <a:buNone/>
                        <a:tabLst/>
                        <a:defRPr/>
                      </a:pPr>
                      <a:r>
                        <a:rPr lang="en-US" sz="1800" dirty="0" err="1">
                          <a:latin typeface="+mn-lt"/>
                          <a:cs typeface="Segoe UI Light" panose="020B0502040204020203" pitchFamily="34" charset="0"/>
                        </a:rPr>
                        <a:t>Greenplum</a:t>
                      </a:r>
                      <a:endParaRPr lang="en-US" sz="1800" dirty="0">
                        <a:latin typeface="+mn-lt"/>
                        <a:cs typeface="Segoe UI Light" panose="020B0502040204020203" pitchFamily="34" charset="0"/>
                      </a:endParaRPr>
                    </a:p>
                  </a:txBody>
                  <a:tcPr>
                    <a:solidFill>
                      <a:srgbClr val="E6E6E6"/>
                    </a:solidFill>
                  </a:tcPr>
                </a:tc>
                <a:tc>
                  <a:txBody>
                    <a:bodyPr/>
                    <a:lstStyle/>
                    <a:p>
                      <a:pPr marL="0" marR="0" indent="0" algn="ctr" defTabSz="932742" rtl="0" eaLnBrk="1" fontAlgn="ctr" latinLnBrk="0" hangingPunct="1">
                        <a:lnSpc>
                          <a:spcPct val="100000"/>
                        </a:lnSpc>
                        <a:spcBef>
                          <a:spcPts val="0"/>
                        </a:spcBef>
                        <a:spcAft>
                          <a:spcPts val="0"/>
                        </a:spcAft>
                        <a:buClrTx/>
                        <a:buSzTx/>
                        <a:buFontTx/>
                        <a:buNone/>
                        <a:tabLst/>
                        <a:defRPr/>
                      </a:pPr>
                      <a:r>
                        <a:rPr kumimoji="0" lang="en-NZ" sz="1600" b="0" i="0" u="none" strike="noStrike" kern="1200" cap="none" spc="0" normalizeH="0" baseline="0" noProof="0" dirty="0">
                          <a:ln>
                            <a:noFill/>
                          </a:ln>
                          <a:solidFill>
                            <a:srgbClr val="505050"/>
                          </a:solidFill>
                          <a:effectLst/>
                          <a:uLnTx/>
                          <a:uFillTx/>
                          <a:latin typeface="+mn-lt"/>
                          <a:ea typeface="+mn-ea"/>
                          <a:cs typeface="+mn-cs"/>
                        </a:rPr>
                        <a:t>Yes</a:t>
                      </a:r>
                      <a:endParaRPr lang="en-US" sz="1600" b="0" i="0" kern="1200" dirty="0">
                        <a:solidFill>
                          <a:schemeClr val="dk1"/>
                        </a:solidFill>
                        <a:effectLst/>
                        <a:latin typeface="+mn-lt"/>
                        <a:ea typeface="+mn-ea"/>
                        <a:cs typeface="+mn-cs"/>
                      </a:endParaRPr>
                    </a:p>
                  </a:txBody>
                  <a:tcPr anchor="ctr">
                    <a:solidFill>
                      <a:srgbClr val="E6E6E6"/>
                    </a:solidFill>
                  </a:tcPr>
                </a:tc>
                <a:tc>
                  <a:txBody>
                    <a:bodyPr/>
                    <a:lstStyle/>
                    <a:p>
                      <a:pPr marL="0" marR="0" lvl="0" indent="0" algn="ctr" defTabSz="932742" rtl="0" eaLnBrk="1" fontAlgn="ctr" latinLnBrk="0" hangingPunct="1">
                        <a:lnSpc>
                          <a:spcPct val="100000"/>
                        </a:lnSpc>
                        <a:spcBef>
                          <a:spcPts val="0"/>
                        </a:spcBef>
                        <a:spcAft>
                          <a:spcPts val="0"/>
                        </a:spcAft>
                        <a:buClrTx/>
                        <a:buSzTx/>
                        <a:buFontTx/>
                        <a:buNone/>
                        <a:tabLst/>
                        <a:defRPr/>
                      </a:pPr>
                      <a:r>
                        <a:rPr kumimoji="0" lang="en-NZ" sz="1600" b="0" i="0" u="none" strike="noStrike" kern="1200" cap="none" spc="0" normalizeH="0" baseline="0" noProof="0" dirty="0">
                          <a:ln>
                            <a:noFill/>
                          </a:ln>
                          <a:solidFill>
                            <a:srgbClr val="505050"/>
                          </a:solidFill>
                          <a:effectLst/>
                          <a:uLnTx/>
                          <a:uFillTx/>
                          <a:latin typeface="+mn-lt"/>
                          <a:ea typeface="+mn-ea"/>
                          <a:cs typeface="+mn-cs"/>
                        </a:rPr>
                        <a:t>Yes</a:t>
                      </a:r>
                      <a:endParaRPr kumimoji="0" lang="en-US" sz="1600" b="0" i="0" u="none" strike="noStrike" kern="1200" cap="none" spc="0" normalizeH="0" baseline="0" noProof="0" dirty="0">
                        <a:ln>
                          <a:noFill/>
                        </a:ln>
                        <a:solidFill>
                          <a:srgbClr val="505050"/>
                        </a:solidFill>
                        <a:effectLst/>
                        <a:uLnTx/>
                        <a:uFillTx/>
                        <a:latin typeface="+mn-lt"/>
                        <a:ea typeface="+mn-ea"/>
                        <a:cs typeface="+mn-cs"/>
                      </a:endParaRPr>
                    </a:p>
                  </a:txBody>
                  <a:tcPr anchor="ctr">
                    <a:solidFill>
                      <a:srgbClr val="E6E6E6"/>
                    </a:solidFill>
                  </a:tcPr>
                </a:tc>
                <a:tc>
                  <a:txBody>
                    <a:bodyPr/>
                    <a:lstStyle/>
                    <a:p>
                      <a:pPr marL="0" marR="0" lvl="0" indent="0" algn="ctr" defTabSz="932742" rtl="0" eaLnBrk="1" fontAlgn="ctr" latinLnBrk="0" hangingPunct="1">
                        <a:lnSpc>
                          <a:spcPct val="100000"/>
                        </a:lnSpc>
                        <a:spcBef>
                          <a:spcPts val="0"/>
                        </a:spcBef>
                        <a:spcAft>
                          <a:spcPts val="0"/>
                        </a:spcAft>
                        <a:buClrTx/>
                        <a:buSzTx/>
                        <a:buFontTx/>
                        <a:buNone/>
                        <a:tabLst/>
                        <a:defRPr/>
                      </a:pPr>
                      <a:r>
                        <a:rPr lang="en-NZ" sz="1600" b="0" i="0" kern="1200" dirty="0">
                          <a:solidFill>
                            <a:schemeClr val="dk1"/>
                          </a:solidFill>
                          <a:effectLst/>
                          <a:latin typeface="+mn-lt"/>
                          <a:ea typeface="+mn-ea"/>
                          <a:cs typeface="+mn-cs"/>
                        </a:rPr>
                        <a:t>Yes</a:t>
                      </a:r>
                      <a:endParaRPr kumimoji="0" lang="en-US" sz="1600" b="0" i="0" u="none" strike="noStrike" kern="1200" cap="none" spc="0" normalizeH="0" baseline="0" noProof="0" dirty="0">
                        <a:ln>
                          <a:noFill/>
                        </a:ln>
                        <a:solidFill>
                          <a:srgbClr val="505050"/>
                        </a:solidFill>
                        <a:effectLst/>
                        <a:uLnTx/>
                        <a:uFillTx/>
                        <a:latin typeface="+mn-lt"/>
                        <a:ea typeface="+mn-ea"/>
                        <a:cs typeface="+mn-cs"/>
                      </a:endParaRPr>
                    </a:p>
                  </a:txBody>
                  <a:tcPr marL="0" marR="0" marT="0" marB="0" anchor="ctr">
                    <a:solidFill>
                      <a:srgbClr val="E6E6E6"/>
                    </a:solidFill>
                  </a:tcPr>
                </a:tc>
                <a:tc>
                  <a:txBody>
                    <a:bodyPr/>
                    <a:lstStyle/>
                    <a:p>
                      <a:pPr marL="0" marR="0" lvl="0" indent="0" algn="ctr" defTabSz="932742" rtl="0" eaLnBrk="1" fontAlgn="ctr" latinLnBrk="0" hangingPunct="1">
                        <a:lnSpc>
                          <a:spcPct val="100000"/>
                        </a:lnSpc>
                        <a:spcBef>
                          <a:spcPts val="0"/>
                        </a:spcBef>
                        <a:spcAft>
                          <a:spcPts val="0"/>
                        </a:spcAft>
                        <a:buClrTx/>
                        <a:buSzTx/>
                        <a:buFontTx/>
                        <a:buNone/>
                        <a:tabLst/>
                        <a:defRPr/>
                      </a:pPr>
                      <a:r>
                        <a:rPr kumimoji="0" lang="en-NZ" sz="1600" b="0" i="0" u="none" strike="noStrike" kern="1200" cap="none" spc="0" normalizeH="0" baseline="0" noProof="0" dirty="0">
                          <a:ln>
                            <a:noFill/>
                          </a:ln>
                          <a:solidFill>
                            <a:srgbClr val="505050"/>
                          </a:solidFill>
                          <a:effectLst/>
                          <a:uLnTx/>
                          <a:uFillTx/>
                          <a:latin typeface="+mn-lt"/>
                          <a:ea typeface="+mn-ea"/>
                          <a:cs typeface="+mn-cs"/>
                        </a:rPr>
                        <a:t>Yes</a:t>
                      </a:r>
                      <a:endParaRPr kumimoji="0" lang="en-US" sz="1600" b="0" i="0" u="none" strike="noStrike" kern="1200" cap="none" spc="0" normalizeH="0" baseline="0" noProof="0" dirty="0">
                        <a:ln>
                          <a:noFill/>
                        </a:ln>
                        <a:solidFill>
                          <a:srgbClr val="505050"/>
                        </a:solidFill>
                        <a:effectLst/>
                        <a:uLnTx/>
                        <a:uFillTx/>
                        <a:latin typeface="+mn-lt"/>
                        <a:ea typeface="+mn-ea"/>
                        <a:cs typeface="+mn-cs"/>
                      </a:endParaRPr>
                    </a:p>
                  </a:txBody>
                  <a:tcPr anchor="ctr">
                    <a:solidFill>
                      <a:srgbClr val="E6E6E6"/>
                    </a:solidFill>
                  </a:tcPr>
                </a:tc>
                <a:tc>
                  <a:txBody>
                    <a:bodyPr/>
                    <a:lstStyle/>
                    <a:p>
                      <a:pPr marL="0" marR="0" lvl="0" indent="0" algn="ctr" defTabSz="932742" rtl="0" eaLnBrk="1" fontAlgn="ctr"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mn-lt"/>
                          <a:ea typeface="+mn-ea"/>
                          <a:cs typeface="+mn-cs"/>
                        </a:rPr>
                        <a:t>Yes</a:t>
                      </a:r>
                    </a:p>
                  </a:txBody>
                  <a:tcPr anchor="ctr">
                    <a:solidFill>
                      <a:srgbClr val="E6E6E6"/>
                    </a:solidFill>
                  </a:tcPr>
                </a:tc>
                <a:tc>
                  <a:txBody>
                    <a:bodyPr/>
                    <a:lstStyle/>
                    <a:p>
                      <a:pPr marL="0" marR="0" lvl="0" indent="0" algn="ctr" defTabSz="932742" rtl="0" eaLnBrk="1" fontAlgn="ctr"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mn-lt"/>
                          <a:ea typeface="+mn-ea"/>
                          <a:cs typeface="+mn-cs"/>
                        </a:rPr>
                        <a:t>Yes</a:t>
                      </a:r>
                    </a:p>
                  </a:txBody>
                  <a:tcPr anchor="ctr">
                    <a:solidFill>
                      <a:srgbClr val="E6E6E6"/>
                    </a:solidFill>
                  </a:tcPr>
                </a:tc>
                <a:tc>
                  <a:txBody>
                    <a:bodyPr/>
                    <a:lstStyle/>
                    <a:p>
                      <a:pPr marL="0" marR="0" lvl="0" indent="0" algn="ctr" defTabSz="932742" rtl="0" eaLnBrk="1" fontAlgn="ctr"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mn-lt"/>
                          <a:ea typeface="+mn-ea"/>
                          <a:cs typeface="+mn-cs"/>
                        </a:rPr>
                        <a:t>Yes</a:t>
                      </a:r>
                    </a:p>
                  </a:txBody>
                  <a:tcPr anchor="ctr">
                    <a:solidFill>
                      <a:srgbClr val="E6E6E6"/>
                    </a:solidFill>
                  </a:tcPr>
                </a:tc>
                <a:tc>
                  <a:txBody>
                    <a:bodyPr/>
                    <a:lstStyle/>
                    <a:p>
                      <a:pPr marL="0" marR="0" lvl="0" indent="0" algn="ctr" defTabSz="932742" rtl="0" eaLnBrk="1" fontAlgn="ctr"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mn-lt"/>
                          <a:ea typeface="+mn-ea"/>
                          <a:cs typeface="+mn-cs"/>
                        </a:rPr>
                        <a:t>Yes</a:t>
                      </a:r>
                    </a:p>
                  </a:txBody>
                  <a:tcPr anchor="ctr">
                    <a:solidFill>
                      <a:srgbClr val="E6E6E6"/>
                    </a:solidFill>
                  </a:tcPr>
                </a:tc>
                <a:extLst>
                  <a:ext uri="{0D108BD9-81ED-4DB2-BD59-A6C34878D82A}">
                    <a16:rowId xmlns:a16="http://schemas.microsoft.com/office/drawing/2014/main" val="3696773353"/>
                  </a:ext>
                </a:extLst>
              </a:tr>
              <a:tr h="396223">
                <a:tc>
                  <a:txBody>
                    <a:bodyPr/>
                    <a:lstStyle/>
                    <a:p>
                      <a:pPr marL="0" marR="0" indent="0" algn="l" defTabSz="1219170" rtl="0" eaLnBrk="1" fontAlgn="auto" latinLnBrk="0" hangingPunct="1">
                        <a:lnSpc>
                          <a:spcPct val="100000"/>
                        </a:lnSpc>
                        <a:spcBef>
                          <a:spcPts val="0"/>
                        </a:spcBef>
                        <a:spcAft>
                          <a:spcPts val="0"/>
                        </a:spcAft>
                        <a:buClrTx/>
                        <a:buSzTx/>
                        <a:buFontTx/>
                        <a:buNone/>
                        <a:tabLst/>
                        <a:defRPr/>
                      </a:pPr>
                      <a:r>
                        <a:rPr lang="en-US" sz="1800" dirty="0">
                          <a:latin typeface="+mn-lt"/>
                          <a:cs typeface="Segoe UI Light" panose="020B0502040204020203" pitchFamily="34" charset="0"/>
                        </a:rPr>
                        <a:t>IBM Big</a:t>
                      </a:r>
                      <a:r>
                        <a:rPr lang="en-US" sz="1800" baseline="0" dirty="0">
                          <a:latin typeface="+mn-lt"/>
                          <a:cs typeface="Segoe UI Light" panose="020B0502040204020203" pitchFamily="34" charset="0"/>
                        </a:rPr>
                        <a:t> SQL</a:t>
                      </a:r>
                      <a:endParaRPr lang="en-US" sz="1800" dirty="0">
                        <a:latin typeface="+mn-lt"/>
                        <a:cs typeface="Segoe UI Light" panose="020B0502040204020203" pitchFamily="34" charset="0"/>
                      </a:endParaRPr>
                    </a:p>
                  </a:txBody>
                  <a:tcPr>
                    <a:solidFill>
                      <a:srgbClr val="F2F2F2"/>
                    </a:solidFill>
                  </a:tcPr>
                </a:tc>
                <a:tc>
                  <a:txBody>
                    <a:bodyPr/>
                    <a:lstStyle/>
                    <a:p>
                      <a:pPr marL="0" marR="0" indent="0" algn="ctr" defTabSz="932742" rtl="0" eaLnBrk="1" fontAlgn="ctr" latinLnBrk="0" hangingPunct="1">
                        <a:lnSpc>
                          <a:spcPct val="100000"/>
                        </a:lnSpc>
                        <a:spcBef>
                          <a:spcPts val="0"/>
                        </a:spcBef>
                        <a:spcAft>
                          <a:spcPts val="0"/>
                        </a:spcAft>
                        <a:buClrTx/>
                        <a:buSzTx/>
                        <a:buFontTx/>
                        <a:buNone/>
                        <a:tabLst/>
                        <a:defRPr/>
                      </a:pPr>
                      <a:r>
                        <a:rPr lang="en-US" sz="1600" b="0" i="0" kern="1200" dirty="0">
                          <a:solidFill>
                            <a:schemeClr val="dk1"/>
                          </a:solidFill>
                          <a:effectLst/>
                          <a:latin typeface="+mn-lt"/>
                          <a:ea typeface="+mn-ea"/>
                          <a:cs typeface="+mn-cs"/>
                        </a:rPr>
                        <a:t>Yes</a:t>
                      </a:r>
                    </a:p>
                  </a:txBody>
                  <a:tcPr anchor="ctr">
                    <a:solidFill>
                      <a:srgbClr val="F2F2F2"/>
                    </a:solidFill>
                  </a:tcPr>
                </a:tc>
                <a:tc>
                  <a:txBody>
                    <a:bodyPr/>
                    <a:lstStyle/>
                    <a:p>
                      <a:pPr marL="0" marR="0" lvl="0" indent="0" algn="ctr" defTabSz="932742" rtl="0" eaLnBrk="1" fontAlgn="ctr"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mn-lt"/>
                          <a:ea typeface="+mn-ea"/>
                          <a:cs typeface="+mn-cs"/>
                        </a:rPr>
                        <a:t>Yes</a:t>
                      </a:r>
                    </a:p>
                  </a:txBody>
                  <a:tcPr anchor="ctr">
                    <a:solidFill>
                      <a:srgbClr val="F2F2F2"/>
                    </a:solidFill>
                  </a:tcPr>
                </a:tc>
                <a:tc>
                  <a:txBody>
                    <a:bodyPr/>
                    <a:lstStyle/>
                    <a:p>
                      <a:pPr marL="0" marR="0" lvl="0" indent="0" algn="ctr" defTabSz="932742" rtl="0" eaLnBrk="1" fontAlgn="ctr"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mn-lt"/>
                          <a:ea typeface="+mn-ea"/>
                          <a:cs typeface="+mn-cs"/>
                        </a:rPr>
                        <a:t>Yes</a:t>
                      </a:r>
                    </a:p>
                  </a:txBody>
                  <a:tcPr marL="0" marR="0" marT="0" marB="0" anchor="ctr">
                    <a:solidFill>
                      <a:srgbClr val="F2F2F2"/>
                    </a:solidFill>
                  </a:tcPr>
                </a:tc>
                <a:tc>
                  <a:txBody>
                    <a:bodyPr/>
                    <a:lstStyle/>
                    <a:p>
                      <a:pPr marL="0" marR="0" lvl="0" indent="0" algn="ctr" defTabSz="932742" rtl="0" eaLnBrk="1" fontAlgn="ctr"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mn-lt"/>
                          <a:ea typeface="+mn-ea"/>
                          <a:cs typeface="+mn-cs"/>
                        </a:rPr>
                        <a:t>Yes</a:t>
                      </a:r>
                    </a:p>
                  </a:txBody>
                  <a:tcPr anchor="ctr">
                    <a:solidFill>
                      <a:srgbClr val="F2F2F2"/>
                    </a:solidFill>
                  </a:tcPr>
                </a:tc>
                <a:tc>
                  <a:txBody>
                    <a:bodyPr/>
                    <a:lstStyle/>
                    <a:p>
                      <a:pPr marL="0" marR="0" lvl="0" indent="0" algn="ctr" defTabSz="932742" rtl="0" eaLnBrk="1" fontAlgn="ctr"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505050"/>
                          </a:solidFill>
                          <a:effectLst/>
                          <a:uLnTx/>
                          <a:uFillTx/>
                          <a:latin typeface="+mn-lt"/>
                          <a:ea typeface="+mn-ea"/>
                          <a:cs typeface="+mn-cs"/>
                        </a:rPr>
                        <a:t>Yes</a:t>
                      </a:r>
                      <a:endParaRPr kumimoji="0" lang="en-US" sz="1600" b="0" i="0" u="none" strike="noStrike" kern="1200" cap="none" spc="0" normalizeH="0" baseline="0" noProof="0" dirty="0">
                        <a:ln>
                          <a:noFill/>
                        </a:ln>
                        <a:solidFill>
                          <a:srgbClr val="505050"/>
                        </a:solidFill>
                        <a:effectLst/>
                        <a:uLnTx/>
                        <a:uFillTx/>
                        <a:latin typeface="+mn-lt"/>
                        <a:ea typeface="+mn-ea"/>
                        <a:cs typeface="+mn-cs"/>
                      </a:endParaRPr>
                    </a:p>
                  </a:txBody>
                  <a:tcPr anchor="ctr">
                    <a:solidFill>
                      <a:srgbClr val="F2F2F2"/>
                    </a:solidFill>
                  </a:tcPr>
                </a:tc>
                <a:tc>
                  <a:txBody>
                    <a:bodyPr/>
                    <a:lstStyle/>
                    <a:p>
                      <a:pPr marL="0" marR="0" lvl="0" indent="0" algn="ctr" defTabSz="932742" rtl="0" eaLnBrk="1" fontAlgn="ctr"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mn-lt"/>
                          <a:ea typeface="+mn-ea"/>
                          <a:cs typeface="+mn-cs"/>
                        </a:rPr>
                        <a:t>Yes</a:t>
                      </a:r>
                    </a:p>
                  </a:txBody>
                  <a:tcPr anchor="ctr">
                    <a:solidFill>
                      <a:srgbClr val="F2F2F2"/>
                    </a:solidFill>
                  </a:tcPr>
                </a:tc>
                <a:tc>
                  <a:txBody>
                    <a:bodyPr/>
                    <a:lstStyle/>
                    <a:p>
                      <a:pPr marL="0" marR="0" lvl="0" indent="0" algn="ctr" defTabSz="932742" rtl="0" eaLnBrk="1" fontAlgn="ctr"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mn-lt"/>
                          <a:ea typeface="+mn-ea"/>
                          <a:cs typeface="+mn-cs"/>
                        </a:rPr>
                        <a:t>Yes</a:t>
                      </a:r>
                    </a:p>
                  </a:txBody>
                  <a:tcPr anchor="ctr">
                    <a:solidFill>
                      <a:srgbClr val="F2F2F2"/>
                    </a:solidFill>
                  </a:tcPr>
                </a:tc>
                <a:tc>
                  <a:txBody>
                    <a:bodyPr/>
                    <a:lstStyle/>
                    <a:p>
                      <a:pPr marL="0" marR="0" lvl="0" indent="0" algn="ctr" defTabSz="932742" rtl="0" eaLnBrk="1" fontAlgn="ctr"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mn-lt"/>
                          <a:ea typeface="+mn-ea"/>
                          <a:cs typeface="+mn-cs"/>
                        </a:rPr>
                        <a:t>Yes</a:t>
                      </a:r>
                    </a:p>
                  </a:txBody>
                  <a:tcPr anchor="ctr">
                    <a:solidFill>
                      <a:srgbClr val="F2F2F2"/>
                    </a:solidFill>
                  </a:tcPr>
                </a:tc>
                <a:extLst>
                  <a:ext uri="{0D108BD9-81ED-4DB2-BD59-A6C34878D82A}">
                    <a16:rowId xmlns:a16="http://schemas.microsoft.com/office/drawing/2014/main" val="2463193351"/>
                  </a:ext>
                </a:extLst>
              </a:tr>
            </a:tbl>
          </a:graphicData>
        </a:graphic>
      </p:graphicFrame>
      <p:sp>
        <p:nvSpPr>
          <p:cNvPr id="7" name="TextBox 6"/>
          <p:cNvSpPr txBox="1"/>
          <p:nvPr/>
        </p:nvSpPr>
        <p:spPr>
          <a:xfrm>
            <a:off x="367489" y="6173627"/>
            <a:ext cx="3344505" cy="781752"/>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NZ" sz="8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N/A – Not applicable, check deep dive to understand the product</a:t>
            </a:r>
          </a:p>
          <a:p>
            <a:pPr marL="0" marR="0" lvl="0" indent="0" algn="l" defTabSz="932742" rtl="0" eaLnBrk="1" fontAlgn="auto" latinLnBrk="0" hangingPunct="1">
              <a:lnSpc>
                <a:spcPct val="90000"/>
              </a:lnSpc>
              <a:spcBef>
                <a:spcPts val="0"/>
              </a:spcBef>
              <a:spcAft>
                <a:spcPts val="600"/>
              </a:spcAft>
              <a:buClrTx/>
              <a:buSzTx/>
              <a:buFontTx/>
              <a:buNone/>
              <a:tabLst/>
              <a:defRPr/>
            </a:pPr>
            <a:r>
              <a:rPr kumimoji="0" lang="en-NZ" sz="8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 – Could not find information</a:t>
            </a:r>
          </a:p>
          <a:p>
            <a:pPr marL="0" marR="0" lvl="0" indent="0" algn="l" defTabSz="932742" rtl="0" eaLnBrk="1" fontAlgn="auto" latinLnBrk="0" hangingPunct="1">
              <a:lnSpc>
                <a:spcPct val="90000"/>
              </a:lnSpc>
              <a:spcBef>
                <a:spcPts val="0"/>
              </a:spcBef>
              <a:spcAft>
                <a:spcPts val="600"/>
              </a:spcAft>
              <a:buClrTx/>
              <a:buSzTx/>
              <a:buFontTx/>
              <a:buNone/>
              <a:tabLst/>
              <a:defRPr/>
            </a:pPr>
            <a:endParaRPr kumimoji="0" lang="en-NZ" sz="8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2087459152"/>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 y="0"/>
            <a:ext cx="12436475" cy="858129"/>
          </a:xfrm>
          <a:prstGeom prst="rect">
            <a:avLst/>
          </a:prstGeom>
        </p:spPr>
        <p:txBody>
          <a:bodyPr/>
          <a:lstStyle/>
          <a:p>
            <a:r>
              <a:rPr lang="en-NZ" dirty="0"/>
              <a:t>Compliance</a:t>
            </a:r>
            <a:endParaRPr lang="en-US" dirty="0"/>
          </a:p>
        </p:txBody>
      </p:sp>
      <p:graphicFrame>
        <p:nvGraphicFramePr>
          <p:cNvPr id="5" name="Content Placeholder 5"/>
          <p:cNvGraphicFramePr>
            <a:graphicFrameLocks/>
          </p:cNvGraphicFramePr>
          <p:nvPr>
            <p:extLst>
              <p:ext uri="{D42A27DB-BD31-4B8C-83A1-F6EECF244321}">
                <p14:modId xmlns:p14="http://schemas.microsoft.com/office/powerpoint/2010/main" val="3346396079"/>
              </p:ext>
            </p:extLst>
          </p:nvPr>
        </p:nvGraphicFramePr>
        <p:xfrm>
          <a:off x="457200" y="1211263"/>
          <a:ext cx="10173863" cy="4742184"/>
        </p:xfrm>
        <a:graphic>
          <a:graphicData uri="http://schemas.openxmlformats.org/drawingml/2006/table">
            <a:tbl>
              <a:tblPr firstRow="1" bandRow="1">
                <a:tableStyleId>{5C22544A-7EE6-4342-B048-85BDC9FD1C3A}</a:tableStyleId>
              </a:tblPr>
              <a:tblGrid>
                <a:gridCol w="1532167">
                  <a:extLst>
                    <a:ext uri="{9D8B030D-6E8A-4147-A177-3AD203B41FA5}">
                      <a16:colId xmlns:a16="http://schemas.microsoft.com/office/drawing/2014/main" val="20000"/>
                    </a:ext>
                  </a:extLst>
                </a:gridCol>
                <a:gridCol w="1702797">
                  <a:extLst>
                    <a:ext uri="{9D8B030D-6E8A-4147-A177-3AD203B41FA5}">
                      <a16:colId xmlns:a16="http://schemas.microsoft.com/office/drawing/2014/main" val="20001"/>
                    </a:ext>
                  </a:extLst>
                </a:gridCol>
                <a:gridCol w="1638943">
                  <a:extLst>
                    <a:ext uri="{9D8B030D-6E8A-4147-A177-3AD203B41FA5}">
                      <a16:colId xmlns:a16="http://schemas.microsoft.com/office/drawing/2014/main" val="20002"/>
                    </a:ext>
                  </a:extLst>
                </a:gridCol>
                <a:gridCol w="1702797">
                  <a:extLst>
                    <a:ext uri="{9D8B030D-6E8A-4147-A177-3AD203B41FA5}">
                      <a16:colId xmlns:a16="http://schemas.microsoft.com/office/drawing/2014/main" val="20003"/>
                    </a:ext>
                  </a:extLst>
                </a:gridCol>
                <a:gridCol w="1756010">
                  <a:extLst>
                    <a:ext uri="{9D8B030D-6E8A-4147-A177-3AD203B41FA5}">
                      <a16:colId xmlns:a16="http://schemas.microsoft.com/office/drawing/2014/main" val="20004"/>
                    </a:ext>
                  </a:extLst>
                </a:gridCol>
                <a:gridCol w="1841149">
                  <a:extLst>
                    <a:ext uri="{9D8B030D-6E8A-4147-A177-3AD203B41FA5}">
                      <a16:colId xmlns:a16="http://schemas.microsoft.com/office/drawing/2014/main" val="20005"/>
                    </a:ext>
                  </a:extLst>
                </a:gridCol>
              </a:tblGrid>
              <a:tr h="416414">
                <a:tc>
                  <a:txBody>
                    <a:bodyPr/>
                    <a:lstStyle/>
                    <a:p>
                      <a:pPr algn="l"/>
                      <a:endParaRPr lang="en-US" sz="1800" dirty="0">
                        <a:latin typeface="+mn-lt"/>
                        <a:cs typeface="Segoe UI Light" panose="020B0502040204020203" pitchFamily="34" charset="0"/>
                      </a:endParaRPr>
                    </a:p>
                  </a:txBody>
                  <a:tcPr anchor="ctr">
                    <a:solidFill>
                      <a:srgbClr val="00188F"/>
                    </a:solidFill>
                  </a:tcPr>
                </a:tc>
                <a:tc>
                  <a:txBody>
                    <a:bodyPr/>
                    <a:lstStyle/>
                    <a:p>
                      <a:pPr algn="ctr"/>
                      <a:r>
                        <a:rPr lang="en-US" sz="1800" b="0" kern="1200" dirty="0">
                          <a:solidFill>
                            <a:schemeClr val="lt1"/>
                          </a:solidFill>
                          <a:latin typeface="+mn-lt"/>
                          <a:ea typeface="+mn-ea"/>
                          <a:cs typeface="Segoe UI Light" panose="020B0502040204020203" pitchFamily="34" charset="0"/>
                        </a:rPr>
                        <a:t>SLA</a:t>
                      </a:r>
                    </a:p>
                  </a:txBody>
                  <a:tcPr anchor="ctr">
                    <a:solidFill>
                      <a:srgbClr val="00188F"/>
                    </a:solidFill>
                  </a:tcPr>
                </a:tc>
                <a:tc>
                  <a:txBody>
                    <a:bodyPr/>
                    <a:lstStyle/>
                    <a:p>
                      <a:pPr algn="ctr"/>
                      <a:r>
                        <a:rPr lang="en-NZ" sz="1800" b="0" dirty="0">
                          <a:latin typeface="+mn-lt"/>
                          <a:cs typeface="Segoe UI Light" panose="020B0502040204020203" pitchFamily="34" charset="0"/>
                        </a:rPr>
                        <a:t>HIPAA</a:t>
                      </a:r>
                      <a:endParaRPr lang="en-US" sz="1800" b="0" dirty="0">
                        <a:latin typeface="+mn-lt"/>
                        <a:cs typeface="Segoe UI Light" panose="020B0502040204020203" pitchFamily="34" charset="0"/>
                      </a:endParaRPr>
                    </a:p>
                  </a:txBody>
                  <a:tcPr anchor="ctr">
                    <a:solidFill>
                      <a:srgbClr val="00188F"/>
                    </a:solidFill>
                  </a:tcPr>
                </a:tc>
                <a:tc>
                  <a:txBody>
                    <a:bodyPr/>
                    <a:lstStyle/>
                    <a:p>
                      <a:pPr algn="ctr"/>
                      <a:r>
                        <a:rPr lang="en-US" sz="1800" b="0" kern="1200" baseline="0" dirty="0">
                          <a:solidFill>
                            <a:schemeClr val="lt1"/>
                          </a:solidFill>
                          <a:latin typeface="+mn-lt"/>
                          <a:ea typeface="+mn-ea"/>
                          <a:cs typeface="Segoe UI Light" panose="020B0502040204020203" pitchFamily="34" charset="0"/>
                        </a:rPr>
                        <a:t>EU Safe </a:t>
                      </a:r>
                      <a:r>
                        <a:rPr lang="en-US" sz="1800" b="0" kern="1200" baseline="0" dirty="0" err="1">
                          <a:solidFill>
                            <a:schemeClr val="lt1"/>
                          </a:solidFill>
                          <a:latin typeface="+mn-lt"/>
                          <a:ea typeface="+mn-ea"/>
                          <a:cs typeface="Segoe UI Light" panose="020B0502040204020203" pitchFamily="34" charset="0"/>
                        </a:rPr>
                        <a:t>Harbour</a:t>
                      </a:r>
                      <a:endParaRPr lang="en-US" sz="1800" b="0" kern="1200" baseline="0" dirty="0">
                        <a:solidFill>
                          <a:schemeClr val="lt1"/>
                        </a:solidFill>
                        <a:latin typeface="+mn-lt"/>
                        <a:ea typeface="+mn-ea"/>
                        <a:cs typeface="Segoe UI Light" panose="020B0502040204020203" pitchFamily="34" charset="0"/>
                      </a:endParaRPr>
                    </a:p>
                  </a:txBody>
                  <a:tcPr anchor="ctr">
                    <a:solidFill>
                      <a:srgbClr val="00188F"/>
                    </a:solidFill>
                  </a:tcPr>
                </a:tc>
                <a:tc>
                  <a:txBody>
                    <a:bodyPr/>
                    <a:lstStyle/>
                    <a:p>
                      <a:pPr algn="ctr"/>
                      <a:r>
                        <a:rPr lang="en-US" sz="1800" b="0" dirty="0" err="1">
                          <a:latin typeface="+mn-lt"/>
                          <a:cs typeface="Segoe UI Light" panose="020B0502040204020203" pitchFamily="34" charset="0"/>
                        </a:rPr>
                        <a:t>FedRAMP</a:t>
                      </a:r>
                      <a:endParaRPr lang="en-US" sz="1800" b="0" dirty="0">
                        <a:latin typeface="+mn-lt"/>
                        <a:cs typeface="Segoe UI Light" panose="020B0502040204020203" pitchFamily="34" charset="0"/>
                      </a:endParaRPr>
                    </a:p>
                  </a:txBody>
                  <a:tcPr anchor="ctr">
                    <a:solidFill>
                      <a:srgbClr val="00188F"/>
                    </a:solidFill>
                  </a:tcPr>
                </a:tc>
                <a:tc>
                  <a:txBody>
                    <a:bodyPr/>
                    <a:lstStyle/>
                    <a:p>
                      <a:pPr algn="ctr"/>
                      <a:r>
                        <a:rPr lang="en-US" sz="1800" b="0" dirty="0">
                          <a:latin typeface="+mn-lt"/>
                          <a:cs typeface="Segoe UI Light" panose="020B0502040204020203" pitchFamily="34" charset="0"/>
                        </a:rPr>
                        <a:t>PCI-DSS</a:t>
                      </a:r>
                    </a:p>
                  </a:txBody>
                  <a:tcPr anchor="ctr">
                    <a:solidFill>
                      <a:srgbClr val="00188F"/>
                    </a:solidFill>
                  </a:tcPr>
                </a:tc>
                <a:extLst>
                  <a:ext uri="{0D108BD9-81ED-4DB2-BD59-A6C34878D82A}">
                    <a16:rowId xmlns:a16="http://schemas.microsoft.com/office/drawing/2014/main" val="10000"/>
                  </a:ext>
                </a:extLst>
              </a:tr>
              <a:tr h="409893">
                <a:tc>
                  <a:txBody>
                    <a:bodyPr/>
                    <a:lstStyle/>
                    <a:p>
                      <a:r>
                        <a:rPr lang="en-US" sz="1800" dirty="0">
                          <a:latin typeface="+mn-lt"/>
                          <a:cs typeface="Segoe UI Light" panose="020B0502040204020203" pitchFamily="34" charset="0"/>
                        </a:rPr>
                        <a:t>Azure DW</a:t>
                      </a:r>
                    </a:p>
                  </a:txBody>
                  <a:tcPr>
                    <a:solidFill>
                      <a:srgbClr val="E6E6E6"/>
                    </a:solidFill>
                  </a:tcPr>
                </a:tc>
                <a:tc>
                  <a:txBody>
                    <a:bodyPr/>
                    <a:lstStyle/>
                    <a:p>
                      <a:pPr marL="0" marR="0" indent="0" algn="ctr" defTabSz="932742" rtl="0" eaLnBrk="1" fontAlgn="ctr" latinLnBrk="0" hangingPunct="1">
                        <a:lnSpc>
                          <a:spcPct val="100000"/>
                        </a:lnSpc>
                        <a:spcBef>
                          <a:spcPts val="0"/>
                        </a:spcBef>
                        <a:spcAft>
                          <a:spcPts val="0"/>
                        </a:spcAft>
                        <a:buClrTx/>
                        <a:buSzTx/>
                        <a:buFontTx/>
                        <a:buNone/>
                        <a:tabLst/>
                        <a:defRPr/>
                      </a:pPr>
                      <a:r>
                        <a:rPr lang="en-NZ" sz="1600" b="0" i="0" kern="1200" dirty="0">
                          <a:solidFill>
                            <a:schemeClr val="dk1"/>
                          </a:solidFill>
                          <a:effectLst/>
                          <a:latin typeface="+mn-lt"/>
                          <a:ea typeface="+mn-ea"/>
                          <a:cs typeface="+mn-cs"/>
                        </a:rPr>
                        <a:t>Yes</a:t>
                      </a:r>
                    </a:p>
                  </a:txBody>
                  <a:tcPr marL="0" marR="0" marT="0" marB="0" anchor="ctr">
                    <a:solidFill>
                      <a:srgbClr val="E6E6E6"/>
                    </a:solidFill>
                  </a:tcPr>
                </a:tc>
                <a:tc>
                  <a:txBody>
                    <a:bodyPr/>
                    <a:lstStyle/>
                    <a:p>
                      <a:pPr marL="0" marR="0" indent="0" algn="ctr" defTabSz="932742" rtl="0" eaLnBrk="1" fontAlgn="ctr" latinLnBrk="0" hangingPunct="1">
                        <a:lnSpc>
                          <a:spcPct val="100000"/>
                        </a:lnSpc>
                        <a:spcBef>
                          <a:spcPts val="0"/>
                        </a:spcBef>
                        <a:spcAft>
                          <a:spcPts val="0"/>
                        </a:spcAft>
                        <a:buClrTx/>
                        <a:buSzTx/>
                        <a:buFontTx/>
                        <a:buNone/>
                        <a:tabLst/>
                        <a:defRPr/>
                      </a:pPr>
                      <a:r>
                        <a:rPr lang="en-NZ" sz="1600" b="0" i="0" kern="1200" dirty="0">
                          <a:solidFill>
                            <a:schemeClr val="dk1"/>
                          </a:solidFill>
                          <a:effectLst/>
                          <a:latin typeface="+mn-lt"/>
                          <a:ea typeface="+mn-ea"/>
                          <a:cs typeface="+mn-cs"/>
                        </a:rPr>
                        <a:t>Yes</a:t>
                      </a:r>
                      <a:endParaRPr lang="en-US" sz="1600" b="0" i="0" kern="1200" dirty="0">
                        <a:solidFill>
                          <a:schemeClr val="dk1"/>
                        </a:solidFill>
                        <a:effectLst/>
                        <a:latin typeface="+mn-lt"/>
                        <a:ea typeface="+mn-ea"/>
                        <a:cs typeface="+mn-cs"/>
                      </a:endParaRPr>
                    </a:p>
                  </a:txBody>
                  <a:tcPr anchor="ctr">
                    <a:solidFill>
                      <a:srgbClr val="E6E6E6"/>
                    </a:solidFill>
                  </a:tcPr>
                </a:tc>
                <a:tc>
                  <a:txBody>
                    <a:bodyPr/>
                    <a:lstStyle/>
                    <a:p>
                      <a:pPr marL="0" marR="0" indent="0" algn="ctr" defTabSz="932742" rtl="0" eaLnBrk="1" fontAlgn="ctr" latinLnBrk="0" hangingPunct="1">
                        <a:lnSpc>
                          <a:spcPct val="100000"/>
                        </a:lnSpc>
                        <a:spcBef>
                          <a:spcPts val="0"/>
                        </a:spcBef>
                        <a:spcAft>
                          <a:spcPts val="0"/>
                        </a:spcAft>
                        <a:buClrTx/>
                        <a:buSzTx/>
                        <a:buFontTx/>
                        <a:buNone/>
                        <a:tabLst/>
                        <a:defRPr/>
                      </a:pPr>
                      <a:r>
                        <a:rPr lang="en-NZ" sz="1600" b="0" i="0" kern="1200" dirty="0">
                          <a:solidFill>
                            <a:schemeClr val="dk1"/>
                          </a:solidFill>
                          <a:effectLst/>
                          <a:latin typeface="+mn-lt"/>
                          <a:ea typeface="+mn-ea"/>
                          <a:cs typeface="+mn-cs"/>
                        </a:rPr>
                        <a:t>Yes</a:t>
                      </a:r>
                      <a:endParaRPr lang="en-US" sz="1600" b="0" i="0" kern="1200" dirty="0">
                        <a:solidFill>
                          <a:schemeClr val="dk1"/>
                        </a:solidFill>
                        <a:effectLst/>
                        <a:latin typeface="+mn-lt"/>
                        <a:ea typeface="+mn-ea"/>
                        <a:cs typeface="+mn-cs"/>
                      </a:endParaRPr>
                    </a:p>
                  </a:txBody>
                  <a:tcPr marL="0" marR="0" marT="0" marB="0" anchor="ctr">
                    <a:solidFill>
                      <a:srgbClr val="E6E6E6"/>
                    </a:solidFill>
                  </a:tcPr>
                </a:tc>
                <a:tc>
                  <a:txBody>
                    <a:bodyPr/>
                    <a:lstStyle/>
                    <a:p>
                      <a:pPr marL="0" marR="0" indent="0" algn="ctr" defTabSz="932742" rtl="0" eaLnBrk="1" fontAlgn="ctr" latinLnBrk="0" hangingPunct="1">
                        <a:lnSpc>
                          <a:spcPct val="100000"/>
                        </a:lnSpc>
                        <a:spcBef>
                          <a:spcPts val="0"/>
                        </a:spcBef>
                        <a:spcAft>
                          <a:spcPts val="0"/>
                        </a:spcAft>
                        <a:buClrTx/>
                        <a:buSzTx/>
                        <a:buFontTx/>
                        <a:buNone/>
                        <a:tabLst/>
                        <a:defRPr/>
                      </a:pPr>
                      <a:r>
                        <a:rPr kumimoji="0" lang="en-NZ" sz="1600" b="0" i="0" u="none" strike="noStrike" kern="1200" cap="none" spc="0" normalizeH="0" baseline="0" noProof="0" dirty="0">
                          <a:ln>
                            <a:noFill/>
                          </a:ln>
                          <a:solidFill>
                            <a:srgbClr val="505050"/>
                          </a:solidFill>
                          <a:effectLst/>
                          <a:uLnTx/>
                          <a:uFillTx/>
                          <a:latin typeface="+mn-lt"/>
                          <a:ea typeface="+mn-ea"/>
                          <a:cs typeface="+mn-cs"/>
                        </a:rPr>
                        <a:t>Yes</a:t>
                      </a:r>
                      <a:endParaRPr lang="en-US" sz="1600" b="0" i="0" kern="1200" dirty="0">
                        <a:solidFill>
                          <a:schemeClr val="dk1"/>
                        </a:solidFill>
                        <a:effectLst/>
                        <a:latin typeface="+mn-lt"/>
                        <a:ea typeface="+mn-ea"/>
                        <a:cs typeface="+mn-cs"/>
                      </a:endParaRPr>
                    </a:p>
                  </a:txBody>
                  <a:tcPr marL="0" marR="0" marT="0" marB="0" anchor="ctr">
                    <a:solidFill>
                      <a:srgbClr val="E6E6E6"/>
                    </a:solidFill>
                  </a:tcPr>
                </a:tc>
                <a:tc>
                  <a:txBody>
                    <a:bodyPr/>
                    <a:lstStyle/>
                    <a:p>
                      <a:pPr marL="0" marR="0" indent="0" algn="ctr" defTabSz="932742" rtl="0" eaLnBrk="1" fontAlgn="ctr" latinLnBrk="0" hangingPunct="1">
                        <a:lnSpc>
                          <a:spcPct val="100000"/>
                        </a:lnSpc>
                        <a:spcBef>
                          <a:spcPts val="0"/>
                        </a:spcBef>
                        <a:spcAft>
                          <a:spcPts val="0"/>
                        </a:spcAft>
                        <a:buClrTx/>
                        <a:buSzTx/>
                        <a:buFontTx/>
                        <a:buNone/>
                        <a:tabLst/>
                        <a:defRPr/>
                      </a:pPr>
                      <a:r>
                        <a:rPr lang="en-US" sz="1600" b="0" i="0" kern="1200" dirty="0">
                          <a:solidFill>
                            <a:schemeClr val="dk1"/>
                          </a:solidFill>
                          <a:effectLst/>
                          <a:latin typeface="+mn-lt"/>
                          <a:ea typeface="+mn-ea"/>
                          <a:cs typeface="+mn-cs"/>
                        </a:rPr>
                        <a:t>Yes</a:t>
                      </a:r>
                    </a:p>
                  </a:txBody>
                  <a:tcPr marL="0" marR="0" marT="0" marB="0" anchor="ctr">
                    <a:solidFill>
                      <a:srgbClr val="E6E6E6"/>
                    </a:solidFill>
                  </a:tcPr>
                </a:tc>
                <a:extLst>
                  <a:ext uri="{0D108BD9-81ED-4DB2-BD59-A6C34878D82A}">
                    <a16:rowId xmlns:a16="http://schemas.microsoft.com/office/drawing/2014/main" val="10001"/>
                  </a:ext>
                </a:extLst>
              </a:tr>
              <a:tr h="457200">
                <a:tc>
                  <a:txBody>
                    <a:bodyPr/>
                    <a:lstStyle/>
                    <a:p>
                      <a:r>
                        <a:rPr lang="en-US" sz="1800" dirty="0">
                          <a:latin typeface="+mn-lt"/>
                          <a:cs typeface="Segoe UI Light" panose="020B0502040204020203" pitchFamily="34" charset="0"/>
                        </a:rPr>
                        <a:t>Redshift</a:t>
                      </a:r>
                    </a:p>
                  </a:txBody>
                  <a:tcPr>
                    <a:solidFill>
                      <a:srgbClr val="F2F2F2"/>
                    </a:solidFill>
                  </a:tcPr>
                </a:tc>
                <a:tc>
                  <a:txBody>
                    <a:bodyPr/>
                    <a:lstStyle/>
                    <a:p>
                      <a:pPr marL="0" marR="0" lvl="0" indent="0" algn="ctr" defTabSz="932742" rtl="0" eaLnBrk="1" fontAlgn="ctr" latinLnBrk="0" hangingPunct="1">
                        <a:lnSpc>
                          <a:spcPct val="100000"/>
                        </a:lnSpc>
                        <a:spcBef>
                          <a:spcPts val="0"/>
                        </a:spcBef>
                        <a:spcAft>
                          <a:spcPts val="0"/>
                        </a:spcAft>
                        <a:buClrTx/>
                        <a:buSzTx/>
                        <a:buFontTx/>
                        <a:buNone/>
                        <a:tabLst/>
                        <a:defRPr/>
                      </a:pPr>
                      <a:r>
                        <a:rPr kumimoji="0" lang="en-NZ" sz="1600" b="0" i="0" u="none" strike="noStrike" kern="1200" cap="none" spc="0" normalizeH="0" baseline="0" noProof="0" dirty="0">
                          <a:ln>
                            <a:noFill/>
                          </a:ln>
                          <a:solidFill>
                            <a:srgbClr val="505050"/>
                          </a:solidFill>
                          <a:effectLst/>
                          <a:uLnTx/>
                          <a:uFillTx/>
                          <a:latin typeface="+mn-lt"/>
                          <a:ea typeface="+mn-ea"/>
                          <a:cs typeface="+mn-cs"/>
                        </a:rPr>
                        <a:t>No</a:t>
                      </a:r>
                      <a:endParaRPr kumimoji="0" lang="en-US" sz="1600" b="0" i="0" u="none" strike="noStrike" kern="1200" cap="none" spc="0" normalizeH="0" baseline="0" noProof="0" dirty="0">
                        <a:ln>
                          <a:noFill/>
                        </a:ln>
                        <a:solidFill>
                          <a:srgbClr val="505050"/>
                        </a:solidFill>
                        <a:effectLst/>
                        <a:uLnTx/>
                        <a:uFillTx/>
                        <a:latin typeface="+mn-lt"/>
                        <a:ea typeface="+mn-ea"/>
                        <a:cs typeface="+mn-cs"/>
                      </a:endParaRPr>
                    </a:p>
                  </a:txBody>
                  <a:tcPr marL="0" marR="0" marT="0" marB="0" anchor="ctr">
                    <a:solidFill>
                      <a:srgbClr val="F2F2F2"/>
                    </a:solidFill>
                  </a:tcPr>
                </a:tc>
                <a:tc>
                  <a:txBody>
                    <a:bodyPr/>
                    <a:lstStyle/>
                    <a:p>
                      <a:pPr marL="0" marR="0" lvl="0" indent="0" algn="ctr" defTabSz="932742" rtl="0" eaLnBrk="1" fontAlgn="ctr" latinLnBrk="0" hangingPunct="1">
                        <a:lnSpc>
                          <a:spcPct val="100000"/>
                        </a:lnSpc>
                        <a:spcBef>
                          <a:spcPts val="0"/>
                        </a:spcBef>
                        <a:spcAft>
                          <a:spcPts val="0"/>
                        </a:spcAft>
                        <a:buClrTx/>
                        <a:buSzTx/>
                        <a:buFontTx/>
                        <a:buNone/>
                        <a:tabLst/>
                        <a:defRPr/>
                      </a:pPr>
                      <a:r>
                        <a:rPr kumimoji="0" lang="en-NZ" sz="1600" b="0" i="0" u="none" strike="noStrike" kern="1200" cap="none" spc="0" normalizeH="0" baseline="0" noProof="0" dirty="0">
                          <a:ln>
                            <a:noFill/>
                          </a:ln>
                          <a:solidFill>
                            <a:srgbClr val="505050"/>
                          </a:solidFill>
                          <a:effectLst/>
                          <a:uLnTx/>
                          <a:uFillTx/>
                          <a:latin typeface="+mn-lt"/>
                          <a:ea typeface="+mn-ea"/>
                          <a:cs typeface="+mn-cs"/>
                        </a:rPr>
                        <a:t>Yes</a:t>
                      </a:r>
                      <a:endParaRPr kumimoji="0" lang="en-US" sz="1600" b="0" i="0" u="none" strike="noStrike" kern="1200" cap="none" spc="0" normalizeH="0" baseline="0" noProof="0" dirty="0">
                        <a:ln>
                          <a:noFill/>
                        </a:ln>
                        <a:solidFill>
                          <a:srgbClr val="505050"/>
                        </a:solidFill>
                        <a:effectLst/>
                        <a:uLnTx/>
                        <a:uFillTx/>
                        <a:latin typeface="+mn-lt"/>
                        <a:ea typeface="+mn-ea"/>
                        <a:cs typeface="+mn-cs"/>
                      </a:endParaRPr>
                    </a:p>
                  </a:txBody>
                  <a:tcPr marL="0" marR="0" marT="0" marB="0" anchor="ctr">
                    <a:solidFill>
                      <a:srgbClr val="F2F2F2"/>
                    </a:solidFill>
                  </a:tcPr>
                </a:tc>
                <a:tc>
                  <a:txBody>
                    <a:bodyPr/>
                    <a:lstStyle/>
                    <a:p>
                      <a:pPr marL="0" marR="0" indent="0" algn="ctr" defTabSz="932742" rtl="0" eaLnBrk="1" fontAlgn="ctr" latinLnBrk="0" hangingPunct="1">
                        <a:lnSpc>
                          <a:spcPct val="100000"/>
                        </a:lnSpc>
                        <a:spcBef>
                          <a:spcPts val="0"/>
                        </a:spcBef>
                        <a:spcAft>
                          <a:spcPts val="0"/>
                        </a:spcAft>
                        <a:buClrTx/>
                        <a:buSzTx/>
                        <a:buFontTx/>
                        <a:buNone/>
                        <a:tabLst/>
                        <a:defRPr/>
                      </a:pPr>
                      <a:r>
                        <a:rPr kumimoji="0" lang="en-NZ" sz="1600" b="0" i="0" u="none" strike="noStrike" kern="1200" cap="none" spc="0" normalizeH="0" baseline="0" noProof="0" dirty="0">
                          <a:ln>
                            <a:noFill/>
                          </a:ln>
                          <a:solidFill>
                            <a:srgbClr val="505050"/>
                          </a:solidFill>
                          <a:effectLst/>
                          <a:uLnTx/>
                          <a:uFillTx/>
                          <a:latin typeface="+mn-lt"/>
                          <a:ea typeface="+mn-ea"/>
                          <a:cs typeface="+mn-cs"/>
                        </a:rPr>
                        <a:t>Yes</a:t>
                      </a:r>
                      <a:endParaRPr lang="en-US" sz="1600" b="0" i="0" kern="1200" dirty="0">
                        <a:solidFill>
                          <a:schemeClr val="dk1"/>
                        </a:solidFill>
                        <a:effectLst/>
                        <a:latin typeface="+mn-lt"/>
                        <a:ea typeface="+mn-ea"/>
                        <a:cs typeface="+mn-cs"/>
                      </a:endParaRPr>
                    </a:p>
                  </a:txBody>
                  <a:tcPr anchor="ctr">
                    <a:solidFill>
                      <a:srgbClr val="F2F2F2"/>
                    </a:solidFill>
                  </a:tcPr>
                </a:tc>
                <a:tc>
                  <a:txBody>
                    <a:bodyPr/>
                    <a:lstStyle/>
                    <a:p>
                      <a:pPr marL="0" marR="0" lvl="0" indent="0" algn="ctr" defTabSz="932742" rtl="0" eaLnBrk="1" fontAlgn="ctr"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mn-lt"/>
                          <a:ea typeface="+mn-ea"/>
                          <a:cs typeface="+mn-cs"/>
                        </a:rPr>
                        <a:t>Yes</a:t>
                      </a:r>
                    </a:p>
                  </a:txBody>
                  <a:tcPr marL="0" marR="0" marT="0" marB="0" anchor="ctr">
                    <a:solidFill>
                      <a:srgbClr val="F2F2F2"/>
                    </a:solidFill>
                  </a:tcPr>
                </a:tc>
                <a:tc>
                  <a:txBody>
                    <a:bodyPr/>
                    <a:lstStyle/>
                    <a:p>
                      <a:pPr marL="0" marR="0" indent="0" algn="ctr" defTabSz="932742" rtl="0" eaLnBrk="1" fontAlgn="ctr" latinLnBrk="0" hangingPunct="1">
                        <a:lnSpc>
                          <a:spcPct val="100000"/>
                        </a:lnSpc>
                        <a:spcBef>
                          <a:spcPts val="0"/>
                        </a:spcBef>
                        <a:spcAft>
                          <a:spcPts val="0"/>
                        </a:spcAft>
                        <a:buClrTx/>
                        <a:buSzTx/>
                        <a:buFontTx/>
                        <a:buNone/>
                        <a:tabLst/>
                        <a:defRPr/>
                      </a:pPr>
                      <a:r>
                        <a:rPr kumimoji="0" lang="en-NZ" sz="1600" b="0" i="0" u="none" strike="noStrike" kern="1200" cap="none" spc="0" normalizeH="0" baseline="0" noProof="0" dirty="0">
                          <a:ln>
                            <a:noFill/>
                          </a:ln>
                          <a:solidFill>
                            <a:srgbClr val="505050"/>
                          </a:solidFill>
                          <a:effectLst/>
                          <a:uLnTx/>
                          <a:uFillTx/>
                          <a:latin typeface="+mn-lt"/>
                          <a:ea typeface="+mn-ea"/>
                          <a:cs typeface="+mn-cs"/>
                        </a:rPr>
                        <a:t>Yes</a:t>
                      </a:r>
                      <a:endParaRPr lang="en-US" sz="1600" b="0" i="0" kern="1200" dirty="0">
                        <a:solidFill>
                          <a:schemeClr val="dk1"/>
                        </a:solidFill>
                        <a:effectLst/>
                        <a:latin typeface="+mn-lt"/>
                        <a:ea typeface="+mn-ea"/>
                        <a:cs typeface="+mn-cs"/>
                      </a:endParaRPr>
                    </a:p>
                  </a:txBody>
                  <a:tcPr marL="0" marR="0" marT="0" marB="0" anchor="ctr">
                    <a:solidFill>
                      <a:srgbClr val="F2F2F2"/>
                    </a:solidFill>
                  </a:tcPr>
                </a:tc>
                <a:extLst>
                  <a:ext uri="{0D108BD9-81ED-4DB2-BD59-A6C34878D82A}">
                    <a16:rowId xmlns:a16="http://schemas.microsoft.com/office/drawing/2014/main" val="10002"/>
                  </a:ext>
                </a:extLst>
              </a:tr>
              <a:tr h="0">
                <a:tc>
                  <a:txBody>
                    <a:bodyPr/>
                    <a:lstStyle/>
                    <a:p>
                      <a:r>
                        <a:rPr lang="en-US" sz="1800" dirty="0">
                          <a:latin typeface="+mn-lt"/>
                          <a:cs typeface="Segoe UI Light" panose="020B0502040204020203" pitchFamily="34" charset="0"/>
                        </a:rPr>
                        <a:t>Snowflake</a:t>
                      </a:r>
                    </a:p>
                  </a:txBody>
                  <a:tcPr>
                    <a:solidFill>
                      <a:srgbClr val="E6E6E6"/>
                    </a:solidFill>
                  </a:tcPr>
                </a:tc>
                <a:tc>
                  <a:txBody>
                    <a:bodyPr/>
                    <a:lstStyle/>
                    <a:p>
                      <a:pPr marL="0" marR="0" indent="0" algn="ctr" defTabSz="932742" rtl="0" eaLnBrk="1" fontAlgn="ctr" latinLnBrk="0" hangingPunct="1">
                        <a:lnSpc>
                          <a:spcPct val="100000"/>
                        </a:lnSpc>
                        <a:spcBef>
                          <a:spcPts val="0"/>
                        </a:spcBef>
                        <a:spcAft>
                          <a:spcPts val="0"/>
                        </a:spcAft>
                        <a:buClrTx/>
                        <a:buSzTx/>
                        <a:buFontTx/>
                        <a:buNone/>
                        <a:tabLst/>
                        <a:defRPr/>
                      </a:pPr>
                      <a:r>
                        <a:rPr lang="en-NZ" sz="1600" b="0" i="0" kern="1200" dirty="0">
                          <a:solidFill>
                            <a:schemeClr val="dk1"/>
                          </a:solidFill>
                          <a:effectLst/>
                          <a:latin typeface="+mn-lt"/>
                          <a:ea typeface="+mn-ea"/>
                          <a:cs typeface="+mn-cs"/>
                        </a:rPr>
                        <a:t>Yes</a:t>
                      </a:r>
                      <a:endParaRPr lang="en-US" sz="1600" b="0" i="0" kern="1200" dirty="0">
                        <a:solidFill>
                          <a:schemeClr val="dk1"/>
                        </a:solidFill>
                        <a:effectLst/>
                        <a:latin typeface="+mn-lt"/>
                        <a:ea typeface="+mn-ea"/>
                        <a:cs typeface="+mn-cs"/>
                      </a:endParaRPr>
                    </a:p>
                  </a:txBody>
                  <a:tcPr anchor="ctr">
                    <a:solidFill>
                      <a:srgbClr val="E6E6E6"/>
                    </a:solidFill>
                  </a:tcPr>
                </a:tc>
                <a:tc>
                  <a:txBody>
                    <a:bodyPr/>
                    <a:lstStyle/>
                    <a:p>
                      <a:pPr marL="0" marR="0" lvl="0" indent="0" algn="ctr" defTabSz="932742" rtl="0" eaLnBrk="1" fontAlgn="ctr" latinLnBrk="0" hangingPunct="1">
                        <a:lnSpc>
                          <a:spcPct val="100000"/>
                        </a:lnSpc>
                        <a:spcBef>
                          <a:spcPts val="0"/>
                        </a:spcBef>
                        <a:spcAft>
                          <a:spcPts val="0"/>
                        </a:spcAft>
                        <a:buClrTx/>
                        <a:buSzTx/>
                        <a:buFontTx/>
                        <a:buNone/>
                        <a:tabLst/>
                        <a:defRPr/>
                      </a:pPr>
                      <a:r>
                        <a:rPr lang="en-NZ" sz="1600" b="0" i="0" kern="1200" dirty="0">
                          <a:solidFill>
                            <a:schemeClr val="dk1"/>
                          </a:solidFill>
                          <a:effectLst/>
                          <a:latin typeface="+mn-lt"/>
                          <a:ea typeface="+mn-ea"/>
                          <a:cs typeface="+mn-cs"/>
                        </a:rPr>
                        <a:t>Yes</a:t>
                      </a:r>
                      <a:endParaRPr kumimoji="0" lang="en-US" sz="1600" b="0" i="0" u="none" strike="noStrike" kern="1200" cap="none" spc="0" normalizeH="0" baseline="0" noProof="0" dirty="0">
                        <a:ln>
                          <a:noFill/>
                        </a:ln>
                        <a:solidFill>
                          <a:srgbClr val="505050"/>
                        </a:solidFill>
                        <a:effectLst/>
                        <a:uLnTx/>
                        <a:uFillTx/>
                        <a:latin typeface="+mn-lt"/>
                        <a:ea typeface="+mn-ea"/>
                        <a:cs typeface="+mn-cs"/>
                      </a:endParaRPr>
                    </a:p>
                  </a:txBody>
                  <a:tcPr anchor="ctr">
                    <a:solidFill>
                      <a:srgbClr val="E6E6E6"/>
                    </a:solidFill>
                  </a:tcPr>
                </a:tc>
                <a:tc>
                  <a:txBody>
                    <a:bodyPr/>
                    <a:lstStyle/>
                    <a:p>
                      <a:pPr marL="0" marR="0" indent="0" algn="ctr" defTabSz="932742" rtl="0" eaLnBrk="1" fontAlgn="ctr" latinLnBrk="0" hangingPunct="1">
                        <a:lnSpc>
                          <a:spcPct val="100000"/>
                        </a:lnSpc>
                        <a:spcBef>
                          <a:spcPts val="0"/>
                        </a:spcBef>
                        <a:spcAft>
                          <a:spcPts val="0"/>
                        </a:spcAft>
                        <a:buClrTx/>
                        <a:buSzTx/>
                        <a:buFontTx/>
                        <a:buNone/>
                        <a:tabLst/>
                        <a:defRPr/>
                      </a:pPr>
                      <a:r>
                        <a:rPr lang="en-NZ" sz="1600" b="0" i="0" kern="1200" dirty="0">
                          <a:solidFill>
                            <a:schemeClr val="dk1"/>
                          </a:solidFill>
                          <a:effectLst/>
                          <a:latin typeface="+mn-lt"/>
                          <a:ea typeface="+mn-ea"/>
                          <a:cs typeface="+mn-cs"/>
                        </a:rPr>
                        <a:t>Yes</a:t>
                      </a:r>
                      <a:endParaRPr lang="en-US" sz="1600" b="0" i="0" kern="1200" dirty="0">
                        <a:solidFill>
                          <a:schemeClr val="dk1"/>
                        </a:solidFill>
                        <a:effectLst/>
                        <a:latin typeface="+mn-lt"/>
                        <a:ea typeface="+mn-ea"/>
                        <a:cs typeface="+mn-cs"/>
                      </a:endParaRPr>
                    </a:p>
                  </a:txBody>
                  <a:tcPr marL="0" marR="0" marT="0" marB="0" anchor="ctr">
                    <a:solidFill>
                      <a:srgbClr val="E6E6E6"/>
                    </a:solidFill>
                  </a:tcPr>
                </a:tc>
                <a:tc>
                  <a:txBody>
                    <a:bodyPr/>
                    <a:lstStyle/>
                    <a:p>
                      <a:pPr marL="0" marR="0" lvl="0" indent="0" algn="ctr" defTabSz="932742" rtl="0" eaLnBrk="1" fontAlgn="ctr"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mn-lt"/>
                          <a:ea typeface="+mn-ea"/>
                          <a:cs typeface="+mn-cs"/>
                        </a:rPr>
                        <a:t>?</a:t>
                      </a:r>
                    </a:p>
                  </a:txBody>
                  <a:tcPr anchor="ctr">
                    <a:solidFill>
                      <a:srgbClr val="E6E6E6"/>
                    </a:solidFill>
                  </a:tcPr>
                </a:tc>
                <a:tc>
                  <a:txBody>
                    <a:bodyPr/>
                    <a:lstStyle/>
                    <a:p>
                      <a:pPr marL="0" marR="0" lvl="0" indent="0" algn="ctr" defTabSz="932742" rtl="0" eaLnBrk="1" fontAlgn="ctr"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mn-lt"/>
                          <a:ea typeface="+mn-ea"/>
                          <a:cs typeface="+mn-cs"/>
                        </a:rPr>
                        <a:t>?</a:t>
                      </a:r>
                    </a:p>
                  </a:txBody>
                  <a:tcPr anchor="ctr">
                    <a:solidFill>
                      <a:srgbClr val="E6E6E6"/>
                    </a:solidFill>
                  </a:tcPr>
                </a:tc>
                <a:extLst>
                  <a:ext uri="{0D108BD9-81ED-4DB2-BD59-A6C34878D82A}">
                    <a16:rowId xmlns:a16="http://schemas.microsoft.com/office/drawing/2014/main" val="10003"/>
                  </a:ext>
                </a:extLst>
              </a:tr>
              <a:tr h="409893">
                <a:tc>
                  <a:txBody>
                    <a:bodyPr/>
                    <a:lstStyle/>
                    <a:p>
                      <a:pPr marL="0" marR="0" indent="0" algn="l" defTabSz="1219170" rtl="0" eaLnBrk="1" fontAlgn="auto" latinLnBrk="0" hangingPunct="1">
                        <a:lnSpc>
                          <a:spcPct val="100000"/>
                        </a:lnSpc>
                        <a:spcBef>
                          <a:spcPts val="0"/>
                        </a:spcBef>
                        <a:spcAft>
                          <a:spcPts val="0"/>
                        </a:spcAft>
                        <a:buClrTx/>
                        <a:buSzTx/>
                        <a:buFontTx/>
                        <a:buNone/>
                        <a:tabLst/>
                        <a:defRPr/>
                      </a:pPr>
                      <a:r>
                        <a:rPr lang="en-US" sz="1800" dirty="0">
                          <a:latin typeface="+mn-lt"/>
                          <a:cs typeface="Segoe UI Light" panose="020B0502040204020203" pitchFamily="34" charset="0"/>
                        </a:rPr>
                        <a:t>IBM Db2</a:t>
                      </a:r>
                    </a:p>
                  </a:txBody>
                  <a:tcPr>
                    <a:solidFill>
                      <a:srgbClr val="F2F2F2"/>
                    </a:solidFill>
                  </a:tcPr>
                </a:tc>
                <a:tc>
                  <a:txBody>
                    <a:bodyPr/>
                    <a:lstStyle/>
                    <a:p>
                      <a:pPr marL="0" marR="0" indent="0" algn="ctr" defTabSz="932742" rtl="0" eaLnBrk="1" fontAlgn="ctr" latinLnBrk="0" hangingPunct="1">
                        <a:lnSpc>
                          <a:spcPct val="100000"/>
                        </a:lnSpc>
                        <a:spcBef>
                          <a:spcPts val="0"/>
                        </a:spcBef>
                        <a:spcAft>
                          <a:spcPts val="0"/>
                        </a:spcAft>
                        <a:buClrTx/>
                        <a:buSzTx/>
                        <a:buFontTx/>
                        <a:buNone/>
                        <a:tabLst/>
                        <a:defRPr/>
                      </a:pPr>
                      <a:r>
                        <a:rPr lang="en-US" sz="1600" b="0" i="0" kern="1200" dirty="0">
                          <a:solidFill>
                            <a:schemeClr val="dk1"/>
                          </a:solidFill>
                          <a:effectLst/>
                          <a:latin typeface="+mn-lt"/>
                          <a:ea typeface="+mn-ea"/>
                          <a:cs typeface="+mn-cs"/>
                        </a:rPr>
                        <a:t>No</a:t>
                      </a:r>
                    </a:p>
                  </a:txBody>
                  <a:tcPr anchor="ctr">
                    <a:solidFill>
                      <a:srgbClr val="F2F2F2"/>
                    </a:solidFill>
                  </a:tcPr>
                </a:tc>
                <a:tc>
                  <a:txBody>
                    <a:bodyPr/>
                    <a:lstStyle/>
                    <a:p>
                      <a:pPr marL="0" marR="0" indent="0" algn="ctr" defTabSz="932742" rtl="0" eaLnBrk="1" fontAlgn="ctr" latinLnBrk="0" hangingPunct="1">
                        <a:lnSpc>
                          <a:spcPct val="100000"/>
                        </a:lnSpc>
                        <a:spcBef>
                          <a:spcPts val="0"/>
                        </a:spcBef>
                        <a:spcAft>
                          <a:spcPts val="0"/>
                        </a:spcAft>
                        <a:buClrTx/>
                        <a:buSzTx/>
                        <a:buFontTx/>
                        <a:buNone/>
                        <a:tabLst/>
                        <a:defRPr/>
                      </a:pPr>
                      <a:r>
                        <a:rPr kumimoji="0" lang="en-NZ" sz="1600" b="0" i="0" u="none" strike="noStrike" kern="1200" cap="none" spc="0" normalizeH="0" baseline="0" noProof="0" dirty="0">
                          <a:ln>
                            <a:noFill/>
                          </a:ln>
                          <a:solidFill>
                            <a:srgbClr val="505050"/>
                          </a:solidFill>
                          <a:effectLst/>
                          <a:uLnTx/>
                          <a:uFillTx/>
                          <a:latin typeface="+mn-lt"/>
                          <a:ea typeface="+mn-ea"/>
                          <a:cs typeface="+mn-cs"/>
                        </a:rPr>
                        <a:t>No</a:t>
                      </a:r>
                      <a:endParaRPr lang="en-US" sz="1600" b="0" i="0" kern="1200" dirty="0">
                        <a:solidFill>
                          <a:schemeClr val="dk1"/>
                        </a:solidFill>
                        <a:effectLst/>
                        <a:latin typeface="+mn-lt"/>
                        <a:ea typeface="+mn-ea"/>
                        <a:cs typeface="+mn-cs"/>
                      </a:endParaRPr>
                    </a:p>
                  </a:txBody>
                  <a:tcPr anchor="ctr">
                    <a:solidFill>
                      <a:srgbClr val="F2F2F2"/>
                    </a:solidFill>
                  </a:tcPr>
                </a:tc>
                <a:tc>
                  <a:txBody>
                    <a:bodyPr/>
                    <a:lstStyle/>
                    <a:p>
                      <a:pPr marL="0" marR="0" indent="0" algn="ctr" defTabSz="932742" rtl="0" eaLnBrk="1" fontAlgn="ctr" latinLnBrk="0" hangingPunct="1">
                        <a:lnSpc>
                          <a:spcPct val="100000"/>
                        </a:lnSpc>
                        <a:spcBef>
                          <a:spcPts val="0"/>
                        </a:spcBef>
                        <a:spcAft>
                          <a:spcPts val="0"/>
                        </a:spcAft>
                        <a:buClrTx/>
                        <a:buSzTx/>
                        <a:buFontTx/>
                        <a:buNone/>
                        <a:tabLst/>
                        <a:defRPr/>
                      </a:pPr>
                      <a:r>
                        <a:rPr lang="en-NZ" sz="1600" b="0" i="0" kern="1200" dirty="0">
                          <a:solidFill>
                            <a:schemeClr val="dk1"/>
                          </a:solidFill>
                          <a:effectLst/>
                          <a:latin typeface="+mn-lt"/>
                          <a:ea typeface="+mn-ea"/>
                          <a:cs typeface="+mn-cs"/>
                        </a:rPr>
                        <a:t>No</a:t>
                      </a:r>
                      <a:endParaRPr lang="en-US" sz="1600" b="0" i="0" kern="1200" dirty="0">
                        <a:solidFill>
                          <a:schemeClr val="dk1"/>
                        </a:solidFill>
                        <a:effectLst/>
                        <a:latin typeface="+mn-lt"/>
                        <a:ea typeface="+mn-ea"/>
                        <a:cs typeface="+mn-cs"/>
                      </a:endParaRPr>
                    </a:p>
                  </a:txBody>
                  <a:tcPr marL="0" marR="0" marT="0" marB="0" anchor="ctr">
                    <a:solidFill>
                      <a:srgbClr val="F2F2F2"/>
                    </a:solidFill>
                  </a:tcPr>
                </a:tc>
                <a:tc>
                  <a:txBody>
                    <a:bodyPr/>
                    <a:lstStyle/>
                    <a:p>
                      <a:pPr marL="0" marR="0" lvl="0" indent="0" algn="ctr" defTabSz="932742" rtl="0" eaLnBrk="1" fontAlgn="ctr" latinLnBrk="0" hangingPunct="1">
                        <a:lnSpc>
                          <a:spcPct val="100000"/>
                        </a:lnSpc>
                        <a:spcBef>
                          <a:spcPts val="0"/>
                        </a:spcBef>
                        <a:spcAft>
                          <a:spcPts val="0"/>
                        </a:spcAft>
                        <a:buClrTx/>
                        <a:buSzTx/>
                        <a:buFontTx/>
                        <a:buNone/>
                        <a:tabLst/>
                        <a:defRPr/>
                      </a:pPr>
                      <a:r>
                        <a:rPr kumimoji="0" lang="en-NZ" sz="1600" b="0" i="0" u="none" strike="noStrike" kern="1200" cap="none" spc="0" normalizeH="0" baseline="0" noProof="0" dirty="0">
                          <a:ln>
                            <a:noFill/>
                          </a:ln>
                          <a:solidFill>
                            <a:srgbClr val="505050"/>
                          </a:solidFill>
                          <a:effectLst/>
                          <a:uLnTx/>
                          <a:uFillTx/>
                          <a:latin typeface="+mn-lt"/>
                          <a:ea typeface="+mn-ea"/>
                          <a:cs typeface="+mn-cs"/>
                        </a:rPr>
                        <a:t>No</a:t>
                      </a:r>
                      <a:endParaRPr lang="en-US" sz="1600" b="0" i="0" kern="1200" dirty="0">
                        <a:solidFill>
                          <a:schemeClr val="dk1"/>
                        </a:solidFill>
                        <a:effectLst/>
                        <a:latin typeface="+mn-lt"/>
                        <a:ea typeface="+mn-ea"/>
                        <a:cs typeface="+mn-cs"/>
                      </a:endParaRPr>
                    </a:p>
                  </a:txBody>
                  <a:tcPr anchor="ctr">
                    <a:solidFill>
                      <a:srgbClr val="F2F2F2"/>
                    </a:solidFill>
                  </a:tcPr>
                </a:tc>
                <a:tc>
                  <a:txBody>
                    <a:bodyPr/>
                    <a:lstStyle/>
                    <a:p>
                      <a:pPr marL="0" marR="0" lvl="0" indent="0" algn="ctr" defTabSz="932742" rtl="0" eaLnBrk="1" fontAlgn="ctr" latinLnBrk="0" hangingPunct="1">
                        <a:lnSpc>
                          <a:spcPct val="100000"/>
                        </a:lnSpc>
                        <a:spcBef>
                          <a:spcPts val="0"/>
                        </a:spcBef>
                        <a:spcAft>
                          <a:spcPts val="0"/>
                        </a:spcAft>
                        <a:buClrTx/>
                        <a:buSzTx/>
                        <a:buFontTx/>
                        <a:buNone/>
                        <a:tabLst/>
                        <a:defRPr/>
                      </a:pPr>
                      <a:r>
                        <a:rPr lang="en-NZ" sz="1600" b="0" i="0" kern="1200" dirty="0">
                          <a:solidFill>
                            <a:schemeClr val="dk1"/>
                          </a:solidFill>
                          <a:effectLst/>
                          <a:latin typeface="+mn-lt"/>
                          <a:ea typeface="+mn-ea"/>
                          <a:cs typeface="+mn-cs"/>
                        </a:rPr>
                        <a:t>No</a:t>
                      </a:r>
                      <a:endParaRPr lang="en-US" sz="1600" b="0" i="0" kern="1200" dirty="0">
                        <a:solidFill>
                          <a:schemeClr val="dk1"/>
                        </a:solidFill>
                        <a:effectLst/>
                        <a:latin typeface="+mn-lt"/>
                        <a:ea typeface="+mn-ea"/>
                        <a:cs typeface="+mn-cs"/>
                      </a:endParaRPr>
                    </a:p>
                  </a:txBody>
                  <a:tcPr anchor="ctr">
                    <a:solidFill>
                      <a:srgbClr val="F2F2F2"/>
                    </a:solidFill>
                  </a:tcPr>
                </a:tc>
                <a:extLst>
                  <a:ext uri="{0D108BD9-81ED-4DB2-BD59-A6C34878D82A}">
                    <a16:rowId xmlns:a16="http://schemas.microsoft.com/office/drawing/2014/main" val="215993792"/>
                  </a:ext>
                </a:extLst>
              </a:tr>
              <a:tr h="409893">
                <a:tc>
                  <a:txBody>
                    <a:bodyPr/>
                    <a:lstStyle/>
                    <a:p>
                      <a:pPr marL="0" marR="0" indent="0" algn="l" defTabSz="1219170" rtl="0" eaLnBrk="1" fontAlgn="auto" latinLnBrk="0" hangingPunct="1">
                        <a:lnSpc>
                          <a:spcPct val="100000"/>
                        </a:lnSpc>
                        <a:spcBef>
                          <a:spcPts val="0"/>
                        </a:spcBef>
                        <a:spcAft>
                          <a:spcPts val="0"/>
                        </a:spcAft>
                        <a:buClrTx/>
                        <a:buSzTx/>
                        <a:buFontTx/>
                        <a:buNone/>
                        <a:tabLst/>
                        <a:defRPr/>
                      </a:pPr>
                      <a:r>
                        <a:rPr lang="en-US" sz="1800" dirty="0">
                          <a:latin typeface="+mn-lt"/>
                          <a:cs typeface="Segoe UI Light" panose="020B0502040204020203" pitchFamily="34" charset="0"/>
                        </a:rPr>
                        <a:t>HANA</a:t>
                      </a:r>
                    </a:p>
                  </a:txBody>
                  <a:tcPr>
                    <a:solidFill>
                      <a:srgbClr val="E6E6E6"/>
                    </a:solidFill>
                  </a:tcPr>
                </a:tc>
                <a:tc>
                  <a:txBody>
                    <a:bodyPr/>
                    <a:lstStyle/>
                    <a:p>
                      <a:pPr marL="0" marR="0" lvl="0" indent="0" algn="ctr" defTabSz="932742" rtl="0" eaLnBrk="1" fontAlgn="ctr" latinLnBrk="0" hangingPunct="1">
                        <a:lnSpc>
                          <a:spcPct val="100000"/>
                        </a:lnSpc>
                        <a:spcBef>
                          <a:spcPts val="0"/>
                        </a:spcBef>
                        <a:spcAft>
                          <a:spcPts val="0"/>
                        </a:spcAft>
                        <a:buClrTx/>
                        <a:buSzTx/>
                        <a:buFontTx/>
                        <a:buNone/>
                        <a:tabLst/>
                        <a:defRPr/>
                      </a:pPr>
                      <a:r>
                        <a:rPr kumimoji="0" lang="en-NZ" sz="1600" b="0" i="0" u="none" strike="noStrike" kern="1200" cap="none" spc="0" normalizeH="0" baseline="0" noProof="0" dirty="0">
                          <a:ln>
                            <a:noFill/>
                          </a:ln>
                          <a:solidFill>
                            <a:srgbClr val="505050"/>
                          </a:solidFill>
                          <a:effectLst/>
                          <a:uLnTx/>
                          <a:uFillTx/>
                          <a:latin typeface="+mn-lt"/>
                          <a:ea typeface="+mn-ea"/>
                          <a:cs typeface="+mn-cs"/>
                        </a:rPr>
                        <a:t>Yes</a:t>
                      </a:r>
                      <a:endParaRPr kumimoji="0" lang="en-US" sz="1600" b="0" i="0" u="none" strike="noStrike" kern="1200" cap="none" spc="0" normalizeH="0" baseline="0" noProof="0" dirty="0">
                        <a:ln>
                          <a:noFill/>
                        </a:ln>
                        <a:solidFill>
                          <a:srgbClr val="505050"/>
                        </a:solidFill>
                        <a:effectLst/>
                        <a:uLnTx/>
                        <a:uFillTx/>
                        <a:latin typeface="+mn-lt"/>
                        <a:ea typeface="+mn-ea"/>
                        <a:cs typeface="+mn-cs"/>
                      </a:endParaRPr>
                    </a:p>
                  </a:txBody>
                  <a:tcPr anchor="ctr">
                    <a:solidFill>
                      <a:srgbClr val="E6E6E6"/>
                    </a:solidFill>
                  </a:tcPr>
                </a:tc>
                <a:tc>
                  <a:txBody>
                    <a:bodyPr/>
                    <a:lstStyle/>
                    <a:p>
                      <a:pPr marL="0" marR="0" lvl="0" indent="0" algn="ctr" defTabSz="932742" rtl="0" eaLnBrk="1" fontAlgn="ctr" latinLnBrk="0" hangingPunct="1">
                        <a:lnSpc>
                          <a:spcPct val="100000"/>
                        </a:lnSpc>
                        <a:spcBef>
                          <a:spcPts val="0"/>
                        </a:spcBef>
                        <a:spcAft>
                          <a:spcPts val="0"/>
                        </a:spcAft>
                        <a:buClrTx/>
                        <a:buSzTx/>
                        <a:buFontTx/>
                        <a:buNone/>
                        <a:tabLst/>
                        <a:defRPr/>
                      </a:pPr>
                      <a:r>
                        <a:rPr kumimoji="0" lang="en-NZ" sz="1600" b="0" i="0" u="none" strike="noStrike" kern="1200" cap="none" spc="0" normalizeH="0" baseline="0" noProof="0" dirty="0">
                          <a:ln>
                            <a:noFill/>
                          </a:ln>
                          <a:solidFill>
                            <a:srgbClr val="505050"/>
                          </a:solidFill>
                          <a:effectLst/>
                          <a:uLnTx/>
                          <a:uFillTx/>
                          <a:latin typeface="+mn-lt"/>
                          <a:ea typeface="+mn-ea"/>
                          <a:cs typeface="+mn-cs"/>
                        </a:rPr>
                        <a:t>No</a:t>
                      </a:r>
                      <a:endParaRPr kumimoji="0" lang="en-US" sz="1600" b="0" i="0" u="none" strike="noStrike" kern="1200" cap="none" spc="0" normalizeH="0" baseline="0" noProof="0" dirty="0">
                        <a:ln>
                          <a:noFill/>
                        </a:ln>
                        <a:solidFill>
                          <a:srgbClr val="505050"/>
                        </a:solidFill>
                        <a:effectLst/>
                        <a:uLnTx/>
                        <a:uFillTx/>
                        <a:latin typeface="+mn-lt"/>
                        <a:ea typeface="+mn-ea"/>
                        <a:cs typeface="+mn-cs"/>
                      </a:endParaRPr>
                    </a:p>
                  </a:txBody>
                  <a:tcPr anchor="ctr">
                    <a:solidFill>
                      <a:srgbClr val="E6E6E6"/>
                    </a:solidFill>
                  </a:tcPr>
                </a:tc>
                <a:tc>
                  <a:txBody>
                    <a:bodyPr/>
                    <a:lstStyle/>
                    <a:p>
                      <a:pPr marL="0" marR="0" indent="0" algn="ctr" defTabSz="932742" rtl="0" eaLnBrk="1" fontAlgn="ctr" latinLnBrk="0" hangingPunct="1">
                        <a:lnSpc>
                          <a:spcPct val="100000"/>
                        </a:lnSpc>
                        <a:spcBef>
                          <a:spcPts val="0"/>
                        </a:spcBef>
                        <a:spcAft>
                          <a:spcPts val="0"/>
                        </a:spcAft>
                        <a:buClrTx/>
                        <a:buSzTx/>
                        <a:buFontTx/>
                        <a:buNone/>
                        <a:tabLst/>
                        <a:defRPr/>
                      </a:pPr>
                      <a:r>
                        <a:rPr lang="en-NZ" sz="1600" b="0" i="0" kern="1200" dirty="0">
                          <a:solidFill>
                            <a:schemeClr val="dk1"/>
                          </a:solidFill>
                          <a:effectLst/>
                          <a:latin typeface="+mn-lt"/>
                          <a:ea typeface="+mn-ea"/>
                          <a:cs typeface="+mn-cs"/>
                        </a:rPr>
                        <a:t>No</a:t>
                      </a:r>
                      <a:endParaRPr lang="en-US" sz="1600" b="0" i="0" kern="1200" dirty="0">
                        <a:solidFill>
                          <a:schemeClr val="dk1"/>
                        </a:solidFill>
                        <a:effectLst/>
                        <a:latin typeface="+mn-lt"/>
                        <a:ea typeface="+mn-ea"/>
                        <a:cs typeface="+mn-cs"/>
                      </a:endParaRPr>
                    </a:p>
                  </a:txBody>
                  <a:tcPr marL="0" marR="0" marT="0" marB="0" anchor="ctr">
                    <a:solidFill>
                      <a:srgbClr val="E6E6E6"/>
                    </a:solidFill>
                  </a:tcPr>
                </a:tc>
                <a:tc>
                  <a:txBody>
                    <a:bodyPr/>
                    <a:lstStyle/>
                    <a:p>
                      <a:pPr marL="0" marR="0" lvl="0" indent="0" algn="ctr" defTabSz="932742" rtl="0" eaLnBrk="1" fontAlgn="ctr" latinLnBrk="0" hangingPunct="1">
                        <a:lnSpc>
                          <a:spcPct val="100000"/>
                        </a:lnSpc>
                        <a:spcBef>
                          <a:spcPts val="0"/>
                        </a:spcBef>
                        <a:spcAft>
                          <a:spcPts val="0"/>
                        </a:spcAft>
                        <a:buClrTx/>
                        <a:buSzTx/>
                        <a:buFontTx/>
                        <a:buNone/>
                        <a:tabLst/>
                        <a:defRPr/>
                      </a:pPr>
                      <a:r>
                        <a:rPr kumimoji="0" lang="en-NZ" sz="1600" b="0" i="0" u="none" strike="noStrike" kern="1200" cap="none" spc="0" normalizeH="0" baseline="0" noProof="0" dirty="0">
                          <a:ln>
                            <a:noFill/>
                          </a:ln>
                          <a:solidFill>
                            <a:srgbClr val="505050"/>
                          </a:solidFill>
                          <a:effectLst/>
                          <a:uLnTx/>
                          <a:uFillTx/>
                          <a:latin typeface="+mn-lt"/>
                          <a:ea typeface="+mn-ea"/>
                          <a:cs typeface="+mn-cs"/>
                        </a:rPr>
                        <a:t>No</a:t>
                      </a:r>
                      <a:endParaRPr kumimoji="0" lang="en-US" sz="1600" b="0" i="0" u="none" strike="noStrike" kern="1200" cap="none" spc="0" normalizeH="0" baseline="0" noProof="0" dirty="0">
                        <a:ln>
                          <a:noFill/>
                        </a:ln>
                        <a:solidFill>
                          <a:srgbClr val="505050"/>
                        </a:solidFill>
                        <a:effectLst/>
                        <a:uLnTx/>
                        <a:uFillTx/>
                        <a:latin typeface="+mn-lt"/>
                        <a:ea typeface="+mn-ea"/>
                        <a:cs typeface="+mn-cs"/>
                      </a:endParaRPr>
                    </a:p>
                  </a:txBody>
                  <a:tcPr anchor="ctr">
                    <a:solidFill>
                      <a:srgbClr val="E6E6E6"/>
                    </a:solidFill>
                  </a:tcPr>
                </a:tc>
                <a:tc>
                  <a:txBody>
                    <a:bodyPr/>
                    <a:lstStyle/>
                    <a:p>
                      <a:pPr marL="0" marR="0" lvl="0" indent="0" algn="ctr" defTabSz="932742" rtl="0" eaLnBrk="1" fontAlgn="ctr" latinLnBrk="0" hangingPunct="1">
                        <a:lnSpc>
                          <a:spcPct val="100000"/>
                        </a:lnSpc>
                        <a:spcBef>
                          <a:spcPts val="0"/>
                        </a:spcBef>
                        <a:spcAft>
                          <a:spcPts val="0"/>
                        </a:spcAft>
                        <a:buClrTx/>
                        <a:buSzTx/>
                        <a:buFontTx/>
                        <a:buNone/>
                        <a:tabLst/>
                        <a:defRPr/>
                      </a:pPr>
                      <a:r>
                        <a:rPr kumimoji="0" lang="en-NZ" sz="1600" b="0" i="0" u="none" strike="noStrike" kern="1200" cap="none" spc="0" normalizeH="0" baseline="0" noProof="0" dirty="0">
                          <a:ln>
                            <a:noFill/>
                          </a:ln>
                          <a:solidFill>
                            <a:srgbClr val="505050"/>
                          </a:solidFill>
                          <a:effectLst/>
                          <a:uLnTx/>
                          <a:uFillTx/>
                          <a:latin typeface="+mn-lt"/>
                          <a:ea typeface="+mn-ea"/>
                          <a:cs typeface="+mn-cs"/>
                        </a:rPr>
                        <a:t>No</a:t>
                      </a:r>
                      <a:endParaRPr kumimoji="0" lang="en-US" sz="1600" b="0" i="0" u="none" strike="noStrike" kern="1200" cap="none" spc="0" normalizeH="0" baseline="0" noProof="0" dirty="0">
                        <a:ln>
                          <a:noFill/>
                        </a:ln>
                        <a:solidFill>
                          <a:srgbClr val="505050"/>
                        </a:solidFill>
                        <a:effectLst/>
                        <a:uLnTx/>
                        <a:uFillTx/>
                        <a:latin typeface="+mn-lt"/>
                        <a:ea typeface="+mn-ea"/>
                        <a:cs typeface="+mn-cs"/>
                      </a:endParaRPr>
                    </a:p>
                  </a:txBody>
                  <a:tcPr anchor="ctr">
                    <a:solidFill>
                      <a:srgbClr val="E6E6E6"/>
                    </a:solidFill>
                  </a:tcPr>
                </a:tc>
                <a:extLst>
                  <a:ext uri="{0D108BD9-81ED-4DB2-BD59-A6C34878D82A}">
                    <a16:rowId xmlns:a16="http://schemas.microsoft.com/office/drawing/2014/main" val="1307576997"/>
                  </a:ext>
                </a:extLst>
              </a:tr>
              <a:tr h="409893">
                <a:tc>
                  <a:txBody>
                    <a:bodyPr/>
                    <a:lstStyle/>
                    <a:p>
                      <a:pPr marL="0" marR="0" indent="0" algn="l" defTabSz="1219170" rtl="0" eaLnBrk="1" fontAlgn="auto" latinLnBrk="0" hangingPunct="1">
                        <a:lnSpc>
                          <a:spcPct val="100000"/>
                        </a:lnSpc>
                        <a:spcBef>
                          <a:spcPts val="0"/>
                        </a:spcBef>
                        <a:spcAft>
                          <a:spcPts val="0"/>
                        </a:spcAft>
                        <a:buClrTx/>
                        <a:buSzTx/>
                        <a:buFontTx/>
                        <a:buNone/>
                        <a:tabLst/>
                        <a:defRPr/>
                      </a:pPr>
                      <a:r>
                        <a:rPr lang="en-US" sz="1800" dirty="0">
                          <a:latin typeface="+mn-lt"/>
                          <a:cs typeface="Segoe UI Light" panose="020B0502040204020203" pitchFamily="34" charset="0"/>
                        </a:rPr>
                        <a:t>Teradata</a:t>
                      </a:r>
                    </a:p>
                  </a:txBody>
                  <a:tcPr>
                    <a:solidFill>
                      <a:srgbClr val="F2F2F2"/>
                    </a:solidFill>
                  </a:tcPr>
                </a:tc>
                <a:tc>
                  <a:txBody>
                    <a:bodyPr/>
                    <a:lstStyle/>
                    <a:p>
                      <a:pPr marL="0" marR="0" indent="0" algn="ctr" defTabSz="932742" rtl="0" eaLnBrk="1" fontAlgn="ctr" latinLnBrk="0" hangingPunct="1">
                        <a:lnSpc>
                          <a:spcPct val="100000"/>
                        </a:lnSpc>
                        <a:spcBef>
                          <a:spcPts val="0"/>
                        </a:spcBef>
                        <a:spcAft>
                          <a:spcPts val="0"/>
                        </a:spcAft>
                        <a:buClrTx/>
                        <a:buSzTx/>
                        <a:buFontTx/>
                        <a:buNone/>
                        <a:tabLst/>
                        <a:defRPr/>
                      </a:pPr>
                      <a:r>
                        <a:rPr lang="en-NZ" sz="1600" b="0" i="0" kern="1200" dirty="0">
                          <a:solidFill>
                            <a:schemeClr val="dk1"/>
                          </a:solidFill>
                          <a:effectLst/>
                          <a:latin typeface="+mn-lt"/>
                          <a:ea typeface="+mn-ea"/>
                          <a:cs typeface="+mn-cs"/>
                        </a:rPr>
                        <a:t>Yes</a:t>
                      </a:r>
                      <a:endParaRPr lang="en-US" sz="1600" b="0" i="0" kern="1200" dirty="0">
                        <a:solidFill>
                          <a:schemeClr val="dk1"/>
                        </a:solidFill>
                        <a:effectLst/>
                        <a:latin typeface="+mn-lt"/>
                        <a:ea typeface="+mn-ea"/>
                        <a:cs typeface="+mn-cs"/>
                      </a:endParaRPr>
                    </a:p>
                  </a:txBody>
                  <a:tcPr anchor="ctr">
                    <a:solidFill>
                      <a:srgbClr val="F2F2F2"/>
                    </a:solidFill>
                  </a:tcPr>
                </a:tc>
                <a:tc>
                  <a:txBody>
                    <a:bodyPr/>
                    <a:lstStyle/>
                    <a:p>
                      <a:pPr marL="0" marR="0" lvl="0" indent="0" algn="ctr" defTabSz="932742" rtl="0" eaLnBrk="1" fontAlgn="ctr" latinLnBrk="0" hangingPunct="1">
                        <a:lnSpc>
                          <a:spcPct val="100000"/>
                        </a:lnSpc>
                        <a:spcBef>
                          <a:spcPts val="0"/>
                        </a:spcBef>
                        <a:spcAft>
                          <a:spcPts val="0"/>
                        </a:spcAft>
                        <a:buClrTx/>
                        <a:buSzTx/>
                        <a:buFontTx/>
                        <a:buNone/>
                        <a:tabLst/>
                        <a:defRPr/>
                      </a:pPr>
                      <a:r>
                        <a:rPr kumimoji="0" lang="en-NZ" sz="1600" b="0" i="0" u="none" strike="noStrike" kern="1200" cap="none" spc="0" normalizeH="0" baseline="0" noProof="0" dirty="0">
                          <a:ln>
                            <a:noFill/>
                          </a:ln>
                          <a:solidFill>
                            <a:srgbClr val="505050"/>
                          </a:solidFill>
                          <a:effectLst/>
                          <a:uLnTx/>
                          <a:uFillTx/>
                          <a:latin typeface="+mn-lt"/>
                          <a:ea typeface="+mn-ea"/>
                          <a:cs typeface="+mn-cs"/>
                        </a:rPr>
                        <a:t>?</a:t>
                      </a:r>
                      <a:endParaRPr kumimoji="0" lang="en-US" sz="1600" b="0" i="0" u="none" strike="noStrike" kern="1200" cap="none" spc="0" normalizeH="0" baseline="0" noProof="0" dirty="0">
                        <a:ln>
                          <a:noFill/>
                        </a:ln>
                        <a:solidFill>
                          <a:srgbClr val="505050"/>
                        </a:solidFill>
                        <a:effectLst/>
                        <a:uLnTx/>
                        <a:uFillTx/>
                        <a:latin typeface="+mn-lt"/>
                        <a:ea typeface="+mn-ea"/>
                        <a:cs typeface="+mn-cs"/>
                      </a:endParaRPr>
                    </a:p>
                  </a:txBody>
                  <a:tcPr anchor="ctr">
                    <a:solidFill>
                      <a:srgbClr val="F2F2F2"/>
                    </a:solidFill>
                  </a:tcPr>
                </a:tc>
                <a:tc>
                  <a:txBody>
                    <a:bodyPr/>
                    <a:lstStyle/>
                    <a:p>
                      <a:pPr marL="0" marR="0" lvl="0" indent="0" algn="ctr" defTabSz="932742" rtl="0" eaLnBrk="1" fontAlgn="ctr" latinLnBrk="0" hangingPunct="1">
                        <a:lnSpc>
                          <a:spcPct val="100000"/>
                        </a:lnSpc>
                        <a:spcBef>
                          <a:spcPts val="0"/>
                        </a:spcBef>
                        <a:spcAft>
                          <a:spcPts val="0"/>
                        </a:spcAft>
                        <a:buClrTx/>
                        <a:buSzTx/>
                        <a:buFontTx/>
                        <a:buNone/>
                        <a:tabLst/>
                        <a:defRPr/>
                      </a:pPr>
                      <a:r>
                        <a:rPr kumimoji="0" lang="en-NZ" sz="1600" b="0" i="0" u="none" strike="noStrike" kern="1200" cap="none" spc="0" normalizeH="0" baseline="0" noProof="0" dirty="0">
                          <a:ln>
                            <a:noFill/>
                          </a:ln>
                          <a:solidFill>
                            <a:schemeClr val="dk1"/>
                          </a:solidFill>
                          <a:effectLst/>
                          <a:uLnTx/>
                          <a:uFillTx/>
                          <a:latin typeface="+mn-lt"/>
                          <a:ea typeface="+mn-ea"/>
                          <a:cs typeface="+mn-cs"/>
                        </a:rPr>
                        <a:t>?</a:t>
                      </a:r>
                      <a:endParaRPr kumimoji="0" lang="en-US" sz="1600" b="0" i="0" u="none" strike="noStrike" kern="1200" cap="none" spc="0" normalizeH="0" baseline="0" noProof="0" dirty="0">
                        <a:ln>
                          <a:noFill/>
                        </a:ln>
                        <a:solidFill>
                          <a:srgbClr val="505050"/>
                        </a:solidFill>
                        <a:effectLst/>
                        <a:uLnTx/>
                        <a:uFillTx/>
                        <a:latin typeface="+mn-lt"/>
                        <a:ea typeface="+mn-ea"/>
                        <a:cs typeface="+mn-cs"/>
                      </a:endParaRPr>
                    </a:p>
                  </a:txBody>
                  <a:tcPr marL="0" marR="0" marT="0" marB="0" anchor="ctr">
                    <a:solidFill>
                      <a:srgbClr val="F2F2F2"/>
                    </a:solidFill>
                  </a:tcPr>
                </a:tc>
                <a:tc>
                  <a:txBody>
                    <a:bodyPr/>
                    <a:lstStyle/>
                    <a:p>
                      <a:pPr marL="0" marR="0" lvl="0" indent="0" algn="ctr" defTabSz="932742" rtl="0" eaLnBrk="1" fontAlgn="ctr" latinLnBrk="0" hangingPunct="1">
                        <a:lnSpc>
                          <a:spcPct val="100000"/>
                        </a:lnSpc>
                        <a:spcBef>
                          <a:spcPts val="0"/>
                        </a:spcBef>
                        <a:spcAft>
                          <a:spcPts val="0"/>
                        </a:spcAft>
                        <a:buClrTx/>
                        <a:buSzTx/>
                        <a:buFontTx/>
                        <a:buNone/>
                        <a:tabLst/>
                        <a:defRPr/>
                      </a:pPr>
                      <a:r>
                        <a:rPr kumimoji="0" lang="en-NZ" sz="1600" b="0" i="0" u="none" strike="noStrike" kern="1200" cap="none" spc="0" normalizeH="0" baseline="0" noProof="0" dirty="0">
                          <a:ln>
                            <a:noFill/>
                          </a:ln>
                          <a:solidFill>
                            <a:srgbClr val="505050"/>
                          </a:solidFill>
                          <a:effectLst/>
                          <a:uLnTx/>
                          <a:uFillTx/>
                          <a:latin typeface="+mn-lt"/>
                          <a:ea typeface="+mn-ea"/>
                          <a:cs typeface="+mn-cs"/>
                        </a:rPr>
                        <a:t>?</a:t>
                      </a:r>
                      <a:endParaRPr kumimoji="0" lang="en-US" sz="1600" b="0" i="0" u="none" strike="noStrike" kern="1200" cap="none" spc="0" normalizeH="0" baseline="0" noProof="0" dirty="0">
                        <a:ln>
                          <a:noFill/>
                        </a:ln>
                        <a:solidFill>
                          <a:srgbClr val="505050"/>
                        </a:solidFill>
                        <a:effectLst/>
                        <a:uLnTx/>
                        <a:uFillTx/>
                        <a:latin typeface="+mn-lt"/>
                        <a:ea typeface="+mn-ea"/>
                        <a:cs typeface="+mn-cs"/>
                      </a:endParaRPr>
                    </a:p>
                  </a:txBody>
                  <a:tcPr anchor="ctr">
                    <a:solidFill>
                      <a:srgbClr val="F2F2F2"/>
                    </a:solidFill>
                  </a:tcPr>
                </a:tc>
                <a:tc>
                  <a:txBody>
                    <a:bodyPr/>
                    <a:lstStyle/>
                    <a:p>
                      <a:pPr marL="0" marR="0" lvl="0" indent="0" algn="ctr" defTabSz="932742" rtl="0" eaLnBrk="1" fontAlgn="ctr" latinLnBrk="0" hangingPunct="1">
                        <a:lnSpc>
                          <a:spcPct val="100000"/>
                        </a:lnSpc>
                        <a:spcBef>
                          <a:spcPts val="0"/>
                        </a:spcBef>
                        <a:spcAft>
                          <a:spcPts val="0"/>
                        </a:spcAft>
                        <a:buClrTx/>
                        <a:buSzTx/>
                        <a:buFontTx/>
                        <a:buNone/>
                        <a:tabLst/>
                        <a:defRPr/>
                      </a:pPr>
                      <a:r>
                        <a:rPr kumimoji="0" lang="en-NZ" sz="1600" b="0" i="0" u="none" strike="noStrike" kern="1200" cap="none" spc="0" normalizeH="0" baseline="0" noProof="0" dirty="0">
                          <a:ln>
                            <a:noFill/>
                          </a:ln>
                          <a:solidFill>
                            <a:srgbClr val="505050"/>
                          </a:solidFill>
                          <a:effectLst/>
                          <a:uLnTx/>
                          <a:uFillTx/>
                          <a:latin typeface="+mn-lt"/>
                          <a:ea typeface="+mn-ea"/>
                          <a:cs typeface="+mn-cs"/>
                        </a:rPr>
                        <a:t>?</a:t>
                      </a:r>
                      <a:endParaRPr kumimoji="0" lang="en-US" sz="1600" b="0" i="0" u="none" strike="noStrike" kern="1200" cap="none" spc="0" normalizeH="0" baseline="0" noProof="0" dirty="0">
                        <a:ln>
                          <a:noFill/>
                        </a:ln>
                        <a:solidFill>
                          <a:srgbClr val="505050"/>
                        </a:solidFill>
                        <a:effectLst/>
                        <a:uLnTx/>
                        <a:uFillTx/>
                        <a:latin typeface="+mn-lt"/>
                        <a:ea typeface="+mn-ea"/>
                        <a:cs typeface="+mn-cs"/>
                      </a:endParaRPr>
                    </a:p>
                  </a:txBody>
                  <a:tcPr anchor="ctr">
                    <a:solidFill>
                      <a:srgbClr val="F2F2F2"/>
                    </a:solidFill>
                  </a:tcPr>
                </a:tc>
                <a:extLst>
                  <a:ext uri="{0D108BD9-81ED-4DB2-BD59-A6C34878D82A}">
                    <a16:rowId xmlns:a16="http://schemas.microsoft.com/office/drawing/2014/main" val="2202810604"/>
                  </a:ext>
                </a:extLst>
              </a:tr>
              <a:tr h="409893">
                <a:tc>
                  <a:txBody>
                    <a:bodyPr/>
                    <a:lstStyle/>
                    <a:p>
                      <a:pPr marL="0" marR="0" indent="0" algn="l" defTabSz="1219170" rtl="0" eaLnBrk="1" fontAlgn="auto" latinLnBrk="0" hangingPunct="1">
                        <a:lnSpc>
                          <a:spcPct val="100000"/>
                        </a:lnSpc>
                        <a:spcBef>
                          <a:spcPts val="0"/>
                        </a:spcBef>
                        <a:spcAft>
                          <a:spcPts val="0"/>
                        </a:spcAft>
                        <a:buClrTx/>
                        <a:buSzTx/>
                        <a:buFontTx/>
                        <a:buNone/>
                        <a:tabLst/>
                        <a:defRPr/>
                      </a:pPr>
                      <a:r>
                        <a:rPr lang="en-US" sz="1800" dirty="0" err="1">
                          <a:latin typeface="+mn-lt"/>
                          <a:cs typeface="Segoe UI Light" panose="020B0502040204020203" pitchFamily="34" charset="0"/>
                        </a:rPr>
                        <a:t>Exadata</a:t>
                      </a:r>
                      <a:endParaRPr lang="en-US" sz="1800" dirty="0">
                        <a:latin typeface="+mn-lt"/>
                        <a:cs typeface="Segoe UI Light" panose="020B0502040204020203" pitchFamily="34" charset="0"/>
                      </a:endParaRPr>
                    </a:p>
                  </a:txBody>
                  <a:tcPr>
                    <a:solidFill>
                      <a:srgbClr val="E6E6E6"/>
                    </a:solidFill>
                  </a:tcPr>
                </a:tc>
                <a:tc>
                  <a:txBody>
                    <a:bodyPr/>
                    <a:lstStyle/>
                    <a:p>
                      <a:pPr marL="0" marR="0" indent="0" algn="ctr" defTabSz="932742" rtl="0" eaLnBrk="1" fontAlgn="ctr" latinLnBrk="0" hangingPunct="1">
                        <a:lnSpc>
                          <a:spcPct val="100000"/>
                        </a:lnSpc>
                        <a:spcBef>
                          <a:spcPts val="0"/>
                        </a:spcBef>
                        <a:spcAft>
                          <a:spcPts val="0"/>
                        </a:spcAft>
                        <a:buClrTx/>
                        <a:buSzTx/>
                        <a:buFontTx/>
                        <a:buNone/>
                        <a:tabLst/>
                        <a:defRPr/>
                      </a:pPr>
                      <a:r>
                        <a:rPr kumimoji="0" lang="en-NZ" sz="1600" b="0" i="0" u="none" strike="noStrike" kern="1200" cap="none" spc="0" normalizeH="0" baseline="0" noProof="0" dirty="0">
                          <a:ln>
                            <a:noFill/>
                          </a:ln>
                          <a:solidFill>
                            <a:srgbClr val="505050"/>
                          </a:solidFill>
                          <a:effectLst/>
                          <a:uLnTx/>
                          <a:uFillTx/>
                          <a:latin typeface="+mn-lt"/>
                          <a:ea typeface="+mn-ea"/>
                          <a:cs typeface="+mn-cs"/>
                        </a:rPr>
                        <a:t>Yes</a:t>
                      </a:r>
                      <a:endParaRPr lang="en-US" sz="1600" b="0" i="0" kern="1200" dirty="0">
                        <a:solidFill>
                          <a:schemeClr val="dk1"/>
                        </a:solidFill>
                        <a:effectLst/>
                        <a:latin typeface="+mn-lt"/>
                        <a:ea typeface="+mn-ea"/>
                        <a:cs typeface="+mn-cs"/>
                      </a:endParaRPr>
                    </a:p>
                  </a:txBody>
                  <a:tcPr anchor="ctr">
                    <a:solidFill>
                      <a:srgbClr val="E6E6E6"/>
                    </a:solidFill>
                  </a:tcPr>
                </a:tc>
                <a:tc>
                  <a:txBody>
                    <a:bodyPr/>
                    <a:lstStyle/>
                    <a:p>
                      <a:pPr marL="0" marR="0" lvl="0" indent="0" algn="ctr" defTabSz="932742" rtl="0" eaLnBrk="1" fontAlgn="ctr" latinLnBrk="0" hangingPunct="1">
                        <a:lnSpc>
                          <a:spcPct val="100000"/>
                        </a:lnSpc>
                        <a:spcBef>
                          <a:spcPts val="0"/>
                        </a:spcBef>
                        <a:spcAft>
                          <a:spcPts val="0"/>
                        </a:spcAft>
                        <a:buClrTx/>
                        <a:buSzTx/>
                        <a:buFontTx/>
                        <a:buNone/>
                        <a:tabLst/>
                        <a:defRPr/>
                      </a:pPr>
                      <a:r>
                        <a:rPr kumimoji="0" lang="en-NZ" sz="1600" b="0" i="0" u="none" strike="noStrike" kern="1200" cap="none" spc="0" normalizeH="0" baseline="0" noProof="0" dirty="0">
                          <a:ln>
                            <a:noFill/>
                          </a:ln>
                          <a:solidFill>
                            <a:srgbClr val="505050"/>
                          </a:solidFill>
                          <a:effectLst/>
                          <a:uLnTx/>
                          <a:uFillTx/>
                          <a:latin typeface="+mn-lt"/>
                          <a:ea typeface="+mn-ea"/>
                          <a:cs typeface="+mn-cs"/>
                        </a:rPr>
                        <a:t>Yes</a:t>
                      </a:r>
                      <a:endParaRPr kumimoji="0" lang="en-US" sz="1600" b="0" i="0" u="none" strike="noStrike" kern="1200" cap="none" spc="0" normalizeH="0" baseline="0" noProof="0" dirty="0">
                        <a:ln>
                          <a:noFill/>
                        </a:ln>
                        <a:solidFill>
                          <a:srgbClr val="505050"/>
                        </a:solidFill>
                        <a:effectLst/>
                        <a:uLnTx/>
                        <a:uFillTx/>
                        <a:latin typeface="+mn-lt"/>
                        <a:ea typeface="+mn-ea"/>
                        <a:cs typeface="+mn-cs"/>
                      </a:endParaRPr>
                    </a:p>
                  </a:txBody>
                  <a:tcPr anchor="ctr">
                    <a:solidFill>
                      <a:srgbClr val="E6E6E6"/>
                    </a:solidFill>
                  </a:tcPr>
                </a:tc>
                <a:tc>
                  <a:txBody>
                    <a:bodyPr/>
                    <a:lstStyle/>
                    <a:p>
                      <a:pPr marL="0" marR="0" lvl="0" indent="0" algn="ctr" defTabSz="932742" rtl="0" eaLnBrk="1" fontAlgn="ctr" latinLnBrk="0" hangingPunct="1">
                        <a:lnSpc>
                          <a:spcPct val="100000"/>
                        </a:lnSpc>
                        <a:spcBef>
                          <a:spcPts val="0"/>
                        </a:spcBef>
                        <a:spcAft>
                          <a:spcPts val="0"/>
                        </a:spcAft>
                        <a:buClrTx/>
                        <a:buSzTx/>
                        <a:buFontTx/>
                        <a:buNone/>
                        <a:tabLst/>
                        <a:defRPr/>
                      </a:pPr>
                      <a:r>
                        <a:rPr kumimoji="0" lang="en-NZ" sz="1600" b="0" i="0" u="none" strike="noStrike" kern="1200" cap="none" spc="0" normalizeH="0" baseline="0" noProof="0" dirty="0">
                          <a:ln>
                            <a:noFill/>
                          </a:ln>
                          <a:solidFill>
                            <a:schemeClr val="dk1"/>
                          </a:solidFill>
                          <a:effectLst/>
                          <a:uLnTx/>
                          <a:uFillTx/>
                          <a:latin typeface="+mn-lt"/>
                          <a:ea typeface="+mn-ea"/>
                          <a:cs typeface="+mn-cs"/>
                        </a:rPr>
                        <a:t>Yes</a:t>
                      </a:r>
                      <a:endParaRPr kumimoji="0" lang="en-US" sz="1600" b="0" i="0" u="none" strike="noStrike" kern="1200" cap="none" spc="0" normalizeH="0" baseline="0" noProof="0" dirty="0">
                        <a:ln>
                          <a:noFill/>
                        </a:ln>
                        <a:solidFill>
                          <a:srgbClr val="505050"/>
                        </a:solidFill>
                        <a:effectLst/>
                        <a:uLnTx/>
                        <a:uFillTx/>
                        <a:latin typeface="+mn-lt"/>
                        <a:ea typeface="+mn-ea"/>
                        <a:cs typeface="+mn-cs"/>
                      </a:endParaRPr>
                    </a:p>
                  </a:txBody>
                  <a:tcPr marL="0" marR="0" marT="0" marB="0" anchor="ctr">
                    <a:solidFill>
                      <a:srgbClr val="E6E6E6"/>
                    </a:solidFill>
                  </a:tcPr>
                </a:tc>
                <a:tc>
                  <a:txBody>
                    <a:bodyPr/>
                    <a:lstStyle/>
                    <a:p>
                      <a:pPr marL="0" marR="0" lvl="0" indent="0" algn="ctr" defTabSz="932742" rtl="0" eaLnBrk="1" fontAlgn="ctr" latinLnBrk="0" hangingPunct="1">
                        <a:lnSpc>
                          <a:spcPct val="100000"/>
                        </a:lnSpc>
                        <a:spcBef>
                          <a:spcPts val="0"/>
                        </a:spcBef>
                        <a:spcAft>
                          <a:spcPts val="0"/>
                        </a:spcAft>
                        <a:buClrTx/>
                        <a:buSzTx/>
                        <a:buFontTx/>
                        <a:buNone/>
                        <a:tabLst/>
                        <a:defRPr/>
                      </a:pPr>
                      <a:r>
                        <a:rPr kumimoji="0" lang="en-NZ" sz="1600" b="0" i="0" u="none" strike="noStrike" kern="1200" cap="none" spc="0" normalizeH="0" baseline="0" noProof="0" dirty="0">
                          <a:ln>
                            <a:noFill/>
                          </a:ln>
                          <a:solidFill>
                            <a:srgbClr val="505050"/>
                          </a:solidFill>
                          <a:effectLst/>
                          <a:uLnTx/>
                          <a:uFillTx/>
                          <a:latin typeface="+mn-lt"/>
                          <a:ea typeface="+mn-ea"/>
                          <a:cs typeface="+mn-cs"/>
                        </a:rPr>
                        <a:t>No</a:t>
                      </a:r>
                      <a:endParaRPr kumimoji="0" lang="en-US" sz="1600" b="0" i="0" u="none" strike="noStrike" kern="1200" cap="none" spc="0" normalizeH="0" baseline="0" noProof="0" dirty="0">
                        <a:ln>
                          <a:noFill/>
                        </a:ln>
                        <a:solidFill>
                          <a:srgbClr val="505050"/>
                        </a:solidFill>
                        <a:effectLst/>
                        <a:uLnTx/>
                        <a:uFillTx/>
                        <a:latin typeface="+mn-lt"/>
                        <a:ea typeface="+mn-ea"/>
                        <a:cs typeface="+mn-cs"/>
                      </a:endParaRPr>
                    </a:p>
                  </a:txBody>
                  <a:tcPr anchor="ctr">
                    <a:solidFill>
                      <a:srgbClr val="E6E6E6"/>
                    </a:solidFill>
                  </a:tcPr>
                </a:tc>
                <a:tc>
                  <a:txBody>
                    <a:bodyPr/>
                    <a:lstStyle/>
                    <a:p>
                      <a:pPr marL="0" marR="0" lvl="0" indent="0" algn="ctr" defTabSz="932742" rtl="0" eaLnBrk="1" fontAlgn="ctr"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mn-lt"/>
                          <a:ea typeface="+mn-ea"/>
                          <a:cs typeface="+mn-cs"/>
                        </a:rPr>
                        <a:t>Yes</a:t>
                      </a:r>
                    </a:p>
                  </a:txBody>
                  <a:tcPr anchor="ctr">
                    <a:solidFill>
                      <a:srgbClr val="E6E6E6"/>
                    </a:solidFill>
                  </a:tcPr>
                </a:tc>
                <a:extLst>
                  <a:ext uri="{0D108BD9-81ED-4DB2-BD59-A6C34878D82A}">
                    <a16:rowId xmlns:a16="http://schemas.microsoft.com/office/drawing/2014/main" val="2822825956"/>
                  </a:ext>
                </a:extLst>
              </a:tr>
              <a:tr h="409893">
                <a:tc>
                  <a:txBody>
                    <a:bodyPr/>
                    <a:lstStyle/>
                    <a:p>
                      <a:pPr marL="0" marR="0" indent="0" algn="l" defTabSz="1219170" rtl="0" eaLnBrk="1" fontAlgn="auto" latinLnBrk="0" hangingPunct="1">
                        <a:lnSpc>
                          <a:spcPct val="100000"/>
                        </a:lnSpc>
                        <a:spcBef>
                          <a:spcPts val="0"/>
                        </a:spcBef>
                        <a:spcAft>
                          <a:spcPts val="0"/>
                        </a:spcAft>
                        <a:buClrTx/>
                        <a:buSzTx/>
                        <a:buFontTx/>
                        <a:buNone/>
                        <a:tabLst/>
                        <a:defRPr/>
                      </a:pPr>
                      <a:r>
                        <a:rPr lang="en-US" sz="1800" dirty="0" err="1">
                          <a:latin typeface="+mn-lt"/>
                          <a:cs typeface="Segoe UI Light" panose="020B0502040204020203" pitchFamily="34" charset="0"/>
                        </a:rPr>
                        <a:t>BigQuery</a:t>
                      </a:r>
                      <a:endParaRPr lang="en-US" sz="1800" dirty="0">
                        <a:latin typeface="+mn-lt"/>
                        <a:cs typeface="Segoe UI Light" panose="020B0502040204020203" pitchFamily="34" charset="0"/>
                      </a:endParaRPr>
                    </a:p>
                  </a:txBody>
                  <a:tcPr>
                    <a:solidFill>
                      <a:srgbClr val="F2F2F2"/>
                    </a:solidFill>
                  </a:tcPr>
                </a:tc>
                <a:tc>
                  <a:txBody>
                    <a:bodyPr/>
                    <a:lstStyle/>
                    <a:p>
                      <a:pPr marL="0" marR="0" indent="0" algn="ctr" defTabSz="932742" rtl="0" eaLnBrk="1" fontAlgn="ctr" latinLnBrk="0" hangingPunct="1">
                        <a:lnSpc>
                          <a:spcPct val="100000"/>
                        </a:lnSpc>
                        <a:spcBef>
                          <a:spcPts val="0"/>
                        </a:spcBef>
                        <a:spcAft>
                          <a:spcPts val="0"/>
                        </a:spcAft>
                        <a:buClrTx/>
                        <a:buSzTx/>
                        <a:buFontTx/>
                        <a:buNone/>
                        <a:tabLst/>
                        <a:defRPr/>
                      </a:pPr>
                      <a:r>
                        <a:rPr lang="en-NZ" sz="1600" b="0" i="0" kern="1200" dirty="0">
                          <a:solidFill>
                            <a:schemeClr val="dk1"/>
                          </a:solidFill>
                          <a:effectLst/>
                          <a:latin typeface="+mn-lt"/>
                          <a:ea typeface="+mn-ea"/>
                          <a:cs typeface="+mn-cs"/>
                        </a:rPr>
                        <a:t>Yes</a:t>
                      </a:r>
                      <a:endParaRPr lang="en-US" sz="1600" b="0" i="0" kern="1200" dirty="0">
                        <a:solidFill>
                          <a:schemeClr val="dk1"/>
                        </a:solidFill>
                        <a:effectLst/>
                        <a:latin typeface="+mn-lt"/>
                        <a:ea typeface="+mn-ea"/>
                        <a:cs typeface="+mn-cs"/>
                      </a:endParaRPr>
                    </a:p>
                  </a:txBody>
                  <a:tcPr anchor="ctr">
                    <a:solidFill>
                      <a:srgbClr val="F2F2F2"/>
                    </a:solidFill>
                  </a:tcPr>
                </a:tc>
                <a:tc>
                  <a:txBody>
                    <a:bodyPr/>
                    <a:lstStyle/>
                    <a:p>
                      <a:pPr marL="0" marR="0" lvl="0" indent="0" algn="ctr" defTabSz="932742" rtl="0" eaLnBrk="1" fontAlgn="ctr"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mn-lt"/>
                          <a:ea typeface="+mn-ea"/>
                          <a:cs typeface="+mn-cs"/>
                        </a:rPr>
                        <a:t>Yes</a:t>
                      </a:r>
                    </a:p>
                  </a:txBody>
                  <a:tcPr anchor="ctr">
                    <a:solidFill>
                      <a:srgbClr val="F2F2F2"/>
                    </a:solidFill>
                  </a:tcPr>
                </a:tc>
                <a:tc>
                  <a:txBody>
                    <a:bodyPr/>
                    <a:lstStyle/>
                    <a:p>
                      <a:pPr marL="0" marR="0" lvl="0" indent="0" algn="ctr" defTabSz="932742" rtl="0" eaLnBrk="1" fontAlgn="ctr" latinLnBrk="0" hangingPunct="1">
                        <a:lnSpc>
                          <a:spcPct val="100000"/>
                        </a:lnSpc>
                        <a:spcBef>
                          <a:spcPts val="0"/>
                        </a:spcBef>
                        <a:spcAft>
                          <a:spcPts val="0"/>
                        </a:spcAft>
                        <a:buClrTx/>
                        <a:buSzTx/>
                        <a:buFontTx/>
                        <a:buNone/>
                        <a:tabLst/>
                        <a:defRPr/>
                      </a:pPr>
                      <a:r>
                        <a:rPr lang="en-NZ" sz="1600" b="0" i="0" kern="1200" dirty="0">
                          <a:solidFill>
                            <a:schemeClr val="dk1"/>
                          </a:solidFill>
                          <a:effectLst/>
                          <a:latin typeface="+mn-lt"/>
                          <a:ea typeface="+mn-ea"/>
                          <a:cs typeface="+mn-cs"/>
                        </a:rPr>
                        <a:t>Yes</a:t>
                      </a:r>
                      <a:endParaRPr kumimoji="0" lang="en-US" sz="1600" b="0" i="0" u="none" strike="noStrike" kern="1200" cap="none" spc="0" normalizeH="0" baseline="0" noProof="0" dirty="0">
                        <a:ln>
                          <a:noFill/>
                        </a:ln>
                        <a:solidFill>
                          <a:srgbClr val="505050"/>
                        </a:solidFill>
                        <a:effectLst/>
                        <a:uLnTx/>
                        <a:uFillTx/>
                        <a:latin typeface="+mn-lt"/>
                        <a:ea typeface="+mn-ea"/>
                        <a:cs typeface="+mn-cs"/>
                      </a:endParaRPr>
                    </a:p>
                  </a:txBody>
                  <a:tcPr marL="0" marR="0" marT="0" marB="0" anchor="ctr">
                    <a:solidFill>
                      <a:srgbClr val="F2F2F2"/>
                    </a:solidFill>
                  </a:tcPr>
                </a:tc>
                <a:tc>
                  <a:txBody>
                    <a:bodyPr/>
                    <a:lstStyle/>
                    <a:p>
                      <a:pPr marL="0" marR="0" lvl="0" indent="0" algn="ctr" defTabSz="932742" rtl="0" eaLnBrk="1" fontAlgn="ctr" latinLnBrk="0" hangingPunct="1">
                        <a:lnSpc>
                          <a:spcPct val="100000"/>
                        </a:lnSpc>
                        <a:spcBef>
                          <a:spcPts val="0"/>
                        </a:spcBef>
                        <a:spcAft>
                          <a:spcPts val="0"/>
                        </a:spcAft>
                        <a:buClrTx/>
                        <a:buSzTx/>
                        <a:buFontTx/>
                        <a:buNone/>
                        <a:tabLst/>
                        <a:defRPr/>
                      </a:pPr>
                      <a:r>
                        <a:rPr kumimoji="0" lang="en-NZ" sz="1600" b="0" i="0" u="none" strike="noStrike" kern="1200" cap="none" spc="0" normalizeH="0" baseline="0" noProof="0" dirty="0">
                          <a:ln>
                            <a:noFill/>
                          </a:ln>
                          <a:solidFill>
                            <a:srgbClr val="505050"/>
                          </a:solidFill>
                          <a:effectLst/>
                          <a:uLnTx/>
                          <a:uFillTx/>
                          <a:latin typeface="+mn-lt"/>
                          <a:ea typeface="+mn-ea"/>
                          <a:cs typeface="+mn-cs"/>
                        </a:rPr>
                        <a:t>Yes</a:t>
                      </a:r>
                      <a:endParaRPr kumimoji="0" lang="en-US" sz="1600" b="0" i="0" u="none" strike="noStrike" kern="1200" cap="none" spc="0" normalizeH="0" baseline="0" noProof="0" dirty="0">
                        <a:ln>
                          <a:noFill/>
                        </a:ln>
                        <a:solidFill>
                          <a:srgbClr val="505050"/>
                        </a:solidFill>
                        <a:effectLst/>
                        <a:uLnTx/>
                        <a:uFillTx/>
                        <a:latin typeface="+mn-lt"/>
                        <a:ea typeface="+mn-ea"/>
                        <a:cs typeface="+mn-cs"/>
                      </a:endParaRPr>
                    </a:p>
                  </a:txBody>
                  <a:tcPr anchor="ctr">
                    <a:solidFill>
                      <a:srgbClr val="F2F2F2"/>
                    </a:solidFill>
                  </a:tcPr>
                </a:tc>
                <a:tc>
                  <a:txBody>
                    <a:bodyPr/>
                    <a:lstStyle/>
                    <a:p>
                      <a:pPr marL="0" marR="0" lvl="0" indent="0" algn="ctr" defTabSz="932742" rtl="0" eaLnBrk="1" fontAlgn="ctr"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mn-lt"/>
                          <a:ea typeface="+mn-ea"/>
                          <a:cs typeface="+mn-cs"/>
                        </a:rPr>
                        <a:t>Yes</a:t>
                      </a:r>
                    </a:p>
                  </a:txBody>
                  <a:tcPr anchor="ctr">
                    <a:solidFill>
                      <a:srgbClr val="F2F2F2"/>
                    </a:solidFill>
                  </a:tcPr>
                </a:tc>
                <a:extLst>
                  <a:ext uri="{0D108BD9-81ED-4DB2-BD59-A6C34878D82A}">
                    <a16:rowId xmlns:a16="http://schemas.microsoft.com/office/drawing/2014/main" val="3240933035"/>
                  </a:ext>
                </a:extLst>
              </a:tr>
              <a:tr h="409893">
                <a:tc>
                  <a:txBody>
                    <a:bodyPr/>
                    <a:lstStyle/>
                    <a:p>
                      <a:pPr marL="0" marR="0" indent="0" algn="l" defTabSz="1219170" rtl="0" eaLnBrk="1" fontAlgn="auto" latinLnBrk="0" hangingPunct="1">
                        <a:lnSpc>
                          <a:spcPct val="100000"/>
                        </a:lnSpc>
                        <a:spcBef>
                          <a:spcPts val="0"/>
                        </a:spcBef>
                        <a:spcAft>
                          <a:spcPts val="0"/>
                        </a:spcAft>
                        <a:buClrTx/>
                        <a:buSzTx/>
                        <a:buFontTx/>
                        <a:buNone/>
                        <a:tabLst/>
                        <a:defRPr/>
                      </a:pPr>
                      <a:r>
                        <a:rPr lang="en-US" sz="1800" dirty="0" err="1">
                          <a:latin typeface="+mn-lt"/>
                          <a:cs typeface="Segoe UI Light" panose="020B0502040204020203" pitchFamily="34" charset="0"/>
                        </a:rPr>
                        <a:t>Greenplum</a:t>
                      </a:r>
                      <a:endParaRPr lang="en-US" sz="1800" dirty="0">
                        <a:latin typeface="+mn-lt"/>
                        <a:cs typeface="Segoe UI Light" panose="020B0502040204020203" pitchFamily="34" charset="0"/>
                      </a:endParaRPr>
                    </a:p>
                  </a:txBody>
                  <a:tcPr>
                    <a:solidFill>
                      <a:srgbClr val="E6E6E6"/>
                    </a:solidFill>
                  </a:tcPr>
                </a:tc>
                <a:tc>
                  <a:txBody>
                    <a:bodyPr/>
                    <a:lstStyle/>
                    <a:p>
                      <a:pPr marL="0" marR="0" indent="0" algn="ctr" defTabSz="932742" rtl="0" eaLnBrk="1" fontAlgn="ctr" latinLnBrk="0" hangingPunct="1">
                        <a:lnSpc>
                          <a:spcPct val="100000"/>
                        </a:lnSpc>
                        <a:spcBef>
                          <a:spcPts val="0"/>
                        </a:spcBef>
                        <a:spcAft>
                          <a:spcPts val="0"/>
                        </a:spcAft>
                        <a:buClrTx/>
                        <a:buSzTx/>
                        <a:buFontTx/>
                        <a:buNone/>
                        <a:tabLst/>
                        <a:defRPr/>
                      </a:pPr>
                      <a:r>
                        <a:rPr kumimoji="0" lang="en-NZ" sz="1600" b="0" i="0" u="none" strike="noStrike" kern="1200" cap="none" spc="0" normalizeH="0" baseline="0" noProof="0" dirty="0">
                          <a:ln>
                            <a:noFill/>
                          </a:ln>
                          <a:solidFill>
                            <a:srgbClr val="505050"/>
                          </a:solidFill>
                          <a:effectLst/>
                          <a:uLnTx/>
                          <a:uFillTx/>
                          <a:latin typeface="+mn-lt"/>
                          <a:ea typeface="+mn-ea"/>
                          <a:cs typeface="+mn-cs"/>
                        </a:rPr>
                        <a:t>No</a:t>
                      </a:r>
                      <a:endParaRPr lang="en-US" sz="1600" b="0" i="0" kern="1200" dirty="0">
                        <a:solidFill>
                          <a:schemeClr val="dk1"/>
                        </a:solidFill>
                        <a:effectLst/>
                        <a:latin typeface="+mn-lt"/>
                        <a:ea typeface="+mn-ea"/>
                        <a:cs typeface="+mn-cs"/>
                      </a:endParaRPr>
                    </a:p>
                  </a:txBody>
                  <a:tcPr anchor="ctr">
                    <a:solidFill>
                      <a:srgbClr val="E6E6E6"/>
                    </a:solidFill>
                  </a:tcPr>
                </a:tc>
                <a:tc>
                  <a:txBody>
                    <a:bodyPr/>
                    <a:lstStyle/>
                    <a:p>
                      <a:pPr marL="0" marR="0" lvl="0" indent="0" algn="ctr" defTabSz="932742" rtl="0" eaLnBrk="1" fontAlgn="ctr" latinLnBrk="0" hangingPunct="1">
                        <a:lnSpc>
                          <a:spcPct val="100000"/>
                        </a:lnSpc>
                        <a:spcBef>
                          <a:spcPts val="0"/>
                        </a:spcBef>
                        <a:spcAft>
                          <a:spcPts val="0"/>
                        </a:spcAft>
                        <a:buClrTx/>
                        <a:buSzTx/>
                        <a:buFontTx/>
                        <a:buNone/>
                        <a:tabLst/>
                        <a:defRPr/>
                      </a:pPr>
                      <a:r>
                        <a:rPr kumimoji="0" lang="en-NZ" sz="1600" b="0" i="0" u="none" strike="noStrike" kern="1200" cap="none" spc="0" normalizeH="0" baseline="0" noProof="0" dirty="0">
                          <a:ln>
                            <a:noFill/>
                          </a:ln>
                          <a:solidFill>
                            <a:srgbClr val="505050"/>
                          </a:solidFill>
                          <a:effectLst/>
                          <a:uLnTx/>
                          <a:uFillTx/>
                          <a:latin typeface="+mn-lt"/>
                          <a:ea typeface="+mn-ea"/>
                          <a:cs typeface="+mn-cs"/>
                        </a:rPr>
                        <a:t>No</a:t>
                      </a:r>
                      <a:endParaRPr kumimoji="0" lang="en-US" sz="1600" b="0" i="0" u="none" strike="noStrike" kern="1200" cap="none" spc="0" normalizeH="0" baseline="0" noProof="0" dirty="0">
                        <a:ln>
                          <a:noFill/>
                        </a:ln>
                        <a:solidFill>
                          <a:srgbClr val="505050"/>
                        </a:solidFill>
                        <a:effectLst/>
                        <a:uLnTx/>
                        <a:uFillTx/>
                        <a:latin typeface="+mn-lt"/>
                        <a:ea typeface="+mn-ea"/>
                        <a:cs typeface="+mn-cs"/>
                      </a:endParaRPr>
                    </a:p>
                  </a:txBody>
                  <a:tcPr anchor="ctr">
                    <a:solidFill>
                      <a:srgbClr val="E6E6E6"/>
                    </a:solidFill>
                  </a:tcPr>
                </a:tc>
                <a:tc>
                  <a:txBody>
                    <a:bodyPr/>
                    <a:lstStyle/>
                    <a:p>
                      <a:pPr marL="0" marR="0" lvl="0" indent="0" algn="ctr" defTabSz="932742" rtl="0" eaLnBrk="1" fontAlgn="ctr" latinLnBrk="0" hangingPunct="1">
                        <a:lnSpc>
                          <a:spcPct val="100000"/>
                        </a:lnSpc>
                        <a:spcBef>
                          <a:spcPts val="0"/>
                        </a:spcBef>
                        <a:spcAft>
                          <a:spcPts val="0"/>
                        </a:spcAft>
                        <a:buClrTx/>
                        <a:buSzTx/>
                        <a:buFontTx/>
                        <a:buNone/>
                        <a:tabLst/>
                        <a:defRPr/>
                      </a:pPr>
                      <a:r>
                        <a:rPr lang="en-NZ" sz="1600" b="0" i="0" kern="1200" dirty="0">
                          <a:solidFill>
                            <a:schemeClr val="dk1"/>
                          </a:solidFill>
                          <a:effectLst/>
                          <a:latin typeface="+mn-lt"/>
                          <a:ea typeface="+mn-ea"/>
                          <a:cs typeface="+mn-cs"/>
                        </a:rPr>
                        <a:t>No</a:t>
                      </a:r>
                      <a:endParaRPr kumimoji="0" lang="en-US" sz="1600" b="0" i="0" u="none" strike="noStrike" kern="1200" cap="none" spc="0" normalizeH="0" baseline="0" noProof="0" dirty="0">
                        <a:ln>
                          <a:noFill/>
                        </a:ln>
                        <a:solidFill>
                          <a:srgbClr val="505050"/>
                        </a:solidFill>
                        <a:effectLst/>
                        <a:uLnTx/>
                        <a:uFillTx/>
                        <a:latin typeface="+mn-lt"/>
                        <a:ea typeface="+mn-ea"/>
                        <a:cs typeface="+mn-cs"/>
                      </a:endParaRPr>
                    </a:p>
                  </a:txBody>
                  <a:tcPr marL="0" marR="0" marT="0" marB="0" anchor="ctr">
                    <a:solidFill>
                      <a:srgbClr val="E6E6E6"/>
                    </a:solidFill>
                  </a:tcPr>
                </a:tc>
                <a:tc>
                  <a:txBody>
                    <a:bodyPr/>
                    <a:lstStyle/>
                    <a:p>
                      <a:pPr marL="0" marR="0" lvl="0" indent="0" algn="ctr" defTabSz="932742" rtl="0" eaLnBrk="1" fontAlgn="ctr" latinLnBrk="0" hangingPunct="1">
                        <a:lnSpc>
                          <a:spcPct val="100000"/>
                        </a:lnSpc>
                        <a:spcBef>
                          <a:spcPts val="0"/>
                        </a:spcBef>
                        <a:spcAft>
                          <a:spcPts val="0"/>
                        </a:spcAft>
                        <a:buClrTx/>
                        <a:buSzTx/>
                        <a:buFontTx/>
                        <a:buNone/>
                        <a:tabLst/>
                        <a:defRPr/>
                      </a:pPr>
                      <a:r>
                        <a:rPr kumimoji="0" lang="en-NZ" sz="1600" b="0" i="0" u="none" strike="noStrike" kern="1200" cap="none" spc="0" normalizeH="0" baseline="0" noProof="0" dirty="0">
                          <a:ln>
                            <a:noFill/>
                          </a:ln>
                          <a:solidFill>
                            <a:srgbClr val="505050"/>
                          </a:solidFill>
                          <a:effectLst/>
                          <a:uLnTx/>
                          <a:uFillTx/>
                          <a:latin typeface="+mn-lt"/>
                          <a:ea typeface="+mn-ea"/>
                          <a:cs typeface="+mn-cs"/>
                        </a:rPr>
                        <a:t>No</a:t>
                      </a:r>
                      <a:endParaRPr kumimoji="0" lang="en-US" sz="1600" b="0" i="0" u="none" strike="noStrike" kern="1200" cap="none" spc="0" normalizeH="0" baseline="0" noProof="0" dirty="0">
                        <a:ln>
                          <a:noFill/>
                        </a:ln>
                        <a:solidFill>
                          <a:srgbClr val="505050"/>
                        </a:solidFill>
                        <a:effectLst/>
                        <a:uLnTx/>
                        <a:uFillTx/>
                        <a:latin typeface="+mn-lt"/>
                        <a:ea typeface="+mn-ea"/>
                        <a:cs typeface="+mn-cs"/>
                      </a:endParaRPr>
                    </a:p>
                  </a:txBody>
                  <a:tcPr anchor="ctr">
                    <a:solidFill>
                      <a:srgbClr val="E6E6E6"/>
                    </a:solidFill>
                  </a:tcPr>
                </a:tc>
                <a:tc>
                  <a:txBody>
                    <a:bodyPr/>
                    <a:lstStyle/>
                    <a:p>
                      <a:pPr marL="0" marR="0" lvl="0" indent="0" algn="ctr" defTabSz="932742" rtl="0" eaLnBrk="1" fontAlgn="ctr"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mn-lt"/>
                          <a:ea typeface="+mn-ea"/>
                          <a:cs typeface="+mn-cs"/>
                        </a:rPr>
                        <a:t>No</a:t>
                      </a:r>
                    </a:p>
                  </a:txBody>
                  <a:tcPr anchor="ctr">
                    <a:solidFill>
                      <a:srgbClr val="E6E6E6"/>
                    </a:solidFill>
                  </a:tcPr>
                </a:tc>
                <a:extLst>
                  <a:ext uri="{0D108BD9-81ED-4DB2-BD59-A6C34878D82A}">
                    <a16:rowId xmlns:a16="http://schemas.microsoft.com/office/drawing/2014/main" val="3696773353"/>
                  </a:ext>
                </a:extLst>
              </a:tr>
              <a:tr h="409893">
                <a:tc>
                  <a:txBody>
                    <a:bodyPr/>
                    <a:lstStyle/>
                    <a:p>
                      <a:pPr marL="0" marR="0" indent="0" algn="l" defTabSz="1219170" rtl="0" eaLnBrk="1" fontAlgn="auto" latinLnBrk="0" hangingPunct="1">
                        <a:lnSpc>
                          <a:spcPct val="100000"/>
                        </a:lnSpc>
                        <a:spcBef>
                          <a:spcPts val="0"/>
                        </a:spcBef>
                        <a:spcAft>
                          <a:spcPts val="0"/>
                        </a:spcAft>
                        <a:buClrTx/>
                        <a:buSzTx/>
                        <a:buFontTx/>
                        <a:buNone/>
                        <a:tabLst/>
                        <a:defRPr/>
                      </a:pPr>
                      <a:r>
                        <a:rPr lang="en-US" sz="1800" dirty="0">
                          <a:latin typeface="+mn-lt"/>
                          <a:cs typeface="Segoe UI Light" panose="020B0502040204020203" pitchFamily="34" charset="0"/>
                        </a:rPr>
                        <a:t>IBM Big</a:t>
                      </a:r>
                      <a:r>
                        <a:rPr lang="en-US" sz="1800" baseline="0" dirty="0">
                          <a:latin typeface="+mn-lt"/>
                          <a:cs typeface="Segoe UI Light" panose="020B0502040204020203" pitchFamily="34" charset="0"/>
                        </a:rPr>
                        <a:t> SQL</a:t>
                      </a:r>
                      <a:endParaRPr lang="en-US" sz="1800" dirty="0">
                        <a:latin typeface="+mn-lt"/>
                        <a:cs typeface="Segoe UI Light" panose="020B0502040204020203" pitchFamily="34" charset="0"/>
                      </a:endParaRPr>
                    </a:p>
                  </a:txBody>
                  <a:tcPr>
                    <a:solidFill>
                      <a:srgbClr val="F2F2F2"/>
                    </a:solidFill>
                  </a:tcPr>
                </a:tc>
                <a:tc>
                  <a:txBody>
                    <a:bodyPr/>
                    <a:lstStyle/>
                    <a:p>
                      <a:pPr algn="ctr"/>
                      <a:r>
                        <a:rPr lang="en-NZ" sz="1600">
                          <a:latin typeface="+mn-lt"/>
                        </a:rPr>
                        <a:t>?</a:t>
                      </a:r>
                      <a:endParaRPr lang="en-NZ" sz="1600" dirty="0">
                        <a:latin typeface="+mn-lt"/>
                      </a:endParaRPr>
                    </a:p>
                  </a:txBody>
                  <a:tcPr anchor="ctr">
                    <a:solidFill>
                      <a:srgbClr val="F2F2F2"/>
                    </a:solidFill>
                  </a:tcPr>
                </a:tc>
                <a:tc>
                  <a:txBody>
                    <a:bodyPr/>
                    <a:lstStyle/>
                    <a:p>
                      <a:pPr algn="ctr"/>
                      <a:r>
                        <a:rPr lang="en-NZ" sz="1600">
                          <a:latin typeface="+mn-lt"/>
                        </a:rPr>
                        <a:t>?</a:t>
                      </a:r>
                      <a:endParaRPr lang="en-NZ" sz="1600" dirty="0">
                        <a:latin typeface="+mn-lt"/>
                      </a:endParaRPr>
                    </a:p>
                  </a:txBody>
                  <a:tcPr anchor="ctr">
                    <a:solidFill>
                      <a:srgbClr val="F2F2F2"/>
                    </a:solidFill>
                  </a:tcPr>
                </a:tc>
                <a:tc>
                  <a:txBody>
                    <a:bodyPr/>
                    <a:lstStyle/>
                    <a:p>
                      <a:pPr marL="0" marR="0" lvl="0" indent="0" algn="ctr" defTabSz="932742" rtl="0" eaLnBrk="1" fontAlgn="ctr"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505050"/>
                          </a:solidFill>
                          <a:effectLst/>
                          <a:uLnTx/>
                          <a:uFillTx/>
                          <a:latin typeface="+mn-lt"/>
                          <a:ea typeface="+mn-ea"/>
                          <a:cs typeface="+mn-cs"/>
                        </a:rPr>
                        <a:t>?</a:t>
                      </a:r>
                      <a:endParaRPr kumimoji="0" lang="en-US" sz="1600" b="0" i="0" u="none" strike="noStrike" kern="1200" cap="none" spc="0" normalizeH="0" baseline="0" noProof="0" dirty="0">
                        <a:ln>
                          <a:noFill/>
                        </a:ln>
                        <a:solidFill>
                          <a:srgbClr val="505050"/>
                        </a:solidFill>
                        <a:effectLst/>
                        <a:uLnTx/>
                        <a:uFillTx/>
                        <a:latin typeface="+mn-lt"/>
                        <a:ea typeface="+mn-ea"/>
                        <a:cs typeface="+mn-cs"/>
                      </a:endParaRPr>
                    </a:p>
                  </a:txBody>
                  <a:tcPr marL="0" marR="0" marT="0" marB="0" anchor="ctr">
                    <a:solidFill>
                      <a:srgbClr val="F2F2F2"/>
                    </a:solidFill>
                  </a:tcPr>
                </a:tc>
                <a:tc>
                  <a:txBody>
                    <a:bodyPr/>
                    <a:lstStyle/>
                    <a:p>
                      <a:pPr marL="0" marR="0" lvl="0" indent="0" algn="ctr" defTabSz="932742" rtl="0" eaLnBrk="1" fontAlgn="ctr"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mn-lt"/>
                          <a:ea typeface="+mn-ea"/>
                          <a:cs typeface="+mn-cs"/>
                        </a:rPr>
                        <a:t>?</a:t>
                      </a:r>
                    </a:p>
                  </a:txBody>
                  <a:tcPr anchor="ctr">
                    <a:solidFill>
                      <a:srgbClr val="F2F2F2"/>
                    </a:solidFill>
                  </a:tcPr>
                </a:tc>
                <a:tc>
                  <a:txBody>
                    <a:bodyPr/>
                    <a:lstStyle/>
                    <a:p>
                      <a:pPr marL="0" marR="0" lvl="0" indent="0" algn="ctr" defTabSz="932742" rtl="0" eaLnBrk="1" fontAlgn="ctr"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mn-lt"/>
                          <a:ea typeface="+mn-ea"/>
                          <a:cs typeface="+mn-cs"/>
                        </a:rPr>
                        <a:t>?</a:t>
                      </a:r>
                    </a:p>
                  </a:txBody>
                  <a:tcPr anchor="ctr">
                    <a:solidFill>
                      <a:srgbClr val="F2F2F2"/>
                    </a:solidFill>
                  </a:tcPr>
                </a:tc>
                <a:extLst>
                  <a:ext uri="{0D108BD9-81ED-4DB2-BD59-A6C34878D82A}">
                    <a16:rowId xmlns:a16="http://schemas.microsoft.com/office/drawing/2014/main" val="2463193351"/>
                  </a:ext>
                </a:extLst>
              </a:tr>
            </a:tbl>
          </a:graphicData>
        </a:graphic>
      </p:graphicFrame>
      <p:sp>
        <p:nvSpPr>
          <p:cNvPr id="7" name="TextBox 6"/>
          <p:cNvSpPr txBox="1"/>
          <p:nvPr/>
        </p:nvSpPr>
        <p:spPr>
          <a:xfrm>
            <a:off x="367489" y="6173627"/>
            <a:ext cx="3344505" cy="781752"/>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NZ" sz="8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N/A – Not applicable, check deep dive to understand the product</a:t>
            </a:r>
          </a:p>
          <a:p>
            <a:pPr marL="0" marR="0" lvl="0" indent="0" algn="l" defTabSz="932742" rtl="0" eaLnBrk="1" fontAlgn="auto" latinLnBrk="0" hangingPunct="1">
              <a:lnSpc>
                <a:spcPct val="90000"/>
              </a:lnSpc>
              <a:spcBef>
                <a:spcPts val="0"/>
              </a:spcBef>
              <a:spcAft>
                <a:spcPts val="600"/>
              </a:spcAft>
              <a:buClrTx/>
              <a:buSzTx/>
              <a:buFontTx/>
              <a:buNone/>
              <a:tabLst/>
              <a:defRPr/>
            </a:pPr>
            <a:r>
              <a:rPr kumimoji="0" lang="en-NZ" sz="8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 – Could not find information</a:t>
            </a:r>
          </a:p>
          <a:p>
            <a:pPr marL="0" marR="0" lvl="0" indent="0" algn="l" defTabSz="932742" rtl="0" eaLnBrk="1" fontAlgn="auto" latinLnBrk="0" hangingPunct="1">
              <a:lnSpc>
                <a:spcPct val="90000"/>
              </a:lnSpc>
              <a:spcBef>
                <a:spcPts val="0"/>
              </a:spcBef>
              <a:spcAft>
                <a:spcPts val="600"/>
              </a:spcAft>
              <a:buClrTx/>
              <a:buSzTx/>
              <a:buFontTx/>
              <a:buNone/>
              <a:tabLst/>
              <a:defRPr/>
            </a:pPr>
            <a:endParaRPr kumimoji="0" lang="en-NZ" sz="8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1732007808"/>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 y="0"/>
            <a:ext cx="12436475" cy="858129"/>
          </a:xfrm>
          <a:prstGeom prst="rect">
            <a:avLst/>
          </a:prstGeom>
        </p:spPr>
        <p:txBody>
          <a:bodyPr/>
          <a:lstStyle/>
          <a:p>
            <a:r>
              <a:rPr lang="en-NZ" dirty="0"/>
              <a:t>Load and Unload</a:t>
            </a:r>
            <a:endParaRPr lang="en-US" dirty="0"/>
          </a:p>
        </p:txBody>
      </p:sp>
      <p:graphicFrame>
        <p:nvGraphicFramePr>
          <p:cNvPr id="5" name="Content Placeholder 5"/>
          <p:cNvGraphicFramePr>
            <a:graphicFrameLocks noChangeAspect="1"/>
          </p:cNvGraphicFramePr>
          <p:nvPr>
            <p:extLst>
              <p:ext uri="{D42A27DB-BD31-4B8C-83A1-F6EECF244321}">
                <p14:modId xmlns:p14="http://schemas.microsoft.com/office/powerpoint/2010/main" val="562002931"/>
              </p:ext>
            </p:extLst>
          </p:nvPr>
        </p:nvGraphicFramePr>
        <p:xfrm>
          <a:off x="457200" y="1211046"/>
          <a:ext cx="11623030" cy="4609664"/>
        </p:xfrm>
        <a:graphic>
          <a:graphicData uri="http://schemas.openxmlformats.org/drawingml/2006/table">
            <a:tbl>
              <a:tblPr firstRow="1" bandRow="1">
                <a:tableStyleId>{5C22544A-7EE6-4342-B048-85BDC9FD1C3A}</a:tableStyleId>
              </a:tblPr>
              <a:tblGrid>
                <a:gridCol w="1482181">
                  <a:extLst>
                    <a:ext uri="{9D8B030D-6E8A-4147-A177-3AD203B41FA5}">
                      <a16:colId xmlns:a16="http://schemas.microsoft.com/office/drawing/2014/main" val="20000"/>
                    </a:ext>
                  </a:extLst>
                </a:gridCol>
                <a:gridCol w="1647244">
                  <a:extLst>
                    <a:ext uri="{9D8B030D-6E8A-4147-A177-3AD203B41FA5}">
                      <a16:colId xmlns:a16="http://schemas.microsoft.com/office/drawing/2014/main" val="20001"/>
                    </a:ext>
                  </a:extLst>
                </a:gridCol>
                <a:gridCol w="1585474">
                  <a:extLst>
                    <a:ext uri="{9D8B030D-6E8A-4147-A177-3AD203B41FA5}">
                      <a16:colId xmlns:a16="http://schemas.microsoft.com/office/drawing/2014/main" val="20002"/>
                    </a:ext>
                  </a:extLst>
                </a:gridCol>
                <a:gridCol w="1647244">
                  <a:extLst>
                    <a:ext uri="{9D8B030D-6E8A-4147-A177-3AD203B41FA5}">
                      <a16:colId xmlns:a16="http://schemas.microsoft.com/office/drawing/2014/main" val="20003"/>
                    </a:ext>
                  </a:extLst>
                </a:gridCol>
                <a:gridCol w="1698721">
                  <a:extLst>
                    <a:ext uri="{9D8B030D-6E8A-4147-A177-3AD203B41FA5}">
                      <a16:colId xmlns:a16="http://schemas.microsoft.com/office/drawing/2014/main" val="20004"/>
                    </a:ext>
                  </a:extLst>
                </a:gridCol>
                <a:gridCol w="1781083">
                  <a:extLst>
                    <a:ext uri="{9D8B030D-6E8A-4147-A177-3AD203B41FA5}">
                      <a16:colId xmlns:a16="http://schemas.microsoft.com/office/drawing/2014/main" val="20005"/>
                    </a:ext>
                  </a:extLst>
                </a:gridCol>
                <a:gridCol w="1781083">
                  <a:extLst>
                    <a:ext uri="{9D8B030D-6E8A-4147-A177-3AD203B41FA5}">
                      <a16:colId xmlns:a16="http://schemas.microsoft.com/office/drawing/2014/main" val="288486736"/>
                    </a:ext>
                  </a:extLst>
                </a:gridCol>
              </a:tblGrid>
              <a:tr h="617377">
                <a:tc>
                  <a:txBody>
                    <a:bodyPr/>
                    <a:lstStyle/>
                    <a:p>
                      <a:pPr algn="l"/>
                      <a:endParaRPr lang="en-US" sz="1800" dirty="0">
                        <a:latin typeface="+mn-lt"/>
                        <a:cs typeface="Segoe UI Light" panose="020B0502040204020203" pitchFamily="34" charset="0"/>
                      </a:endParaRPr>
                    </a:p>
                  </a:txBody>
                  <a:tcPr anchor="ctr">
                    <a:solidFill>
                      <a:srgbClr val="00188F"/>
                    </a:solidFill>
                  </a:tcPr>
                </a:tc>
                <a:tc>
                  <a:txBody>
                    <a:bodyPr/>
                    <a:lstStyle/>
                    <a:p>
                      <a:pPr algn="ctr"/>
                      <a:r>
                        <a:rPr lang="en-US" sz="1800" b="0" kern="1200" dirty="0">
                          <a:solidFill>
                            <a:schemeClr val="lt1"/>
                          </a:solidFill>
                          <a:latin typeface="+mn-lt"/>
                          <a:ea typeface="+mn-ea"/>
                          <a:cs typeface="Segoe UI Light" panose="020B0502040204020203" pitchFamily="34" charset="0"/>
                        </a:rPr>
                        <a:t>Parallel Load</a:t>
                      </a:r>
                    </a:p>
                  </a:txBody>
                  <a:tcPr anchor="ctr">
                    <a:solidFill>
                      <a:srgbClr val="00188F"/>
                    </a:solidFill>
                  </a:tcPr>
                </a:tc>
                <a:tc>
                  <a:txBody>
                    <a:bodyPr/>
                    <a:lstStyle/>
                    <a:p>
                      <a:pPr algn="ctr"/>
                      <a:r>
                        <a:rPr lang="en-NZ" sz="1800" b="0" dirty="0">
                          <a:latin typeface="+mn-lt"/>
                          <a:cs typeface="Segoe UI Light" panose="020B0502040204020203" pitchFamily="34" charset="0"/>
                        </a:rPr>
                        <a:t>Parallel Unload</a:t>
                      </a:r>
                      <a:endParaRPr lang="en-US" sz="1800" b="0" dirty="0">
                        <a:latin typeface="+mn-lt"/>
                        <a:cs typeface="Segoe UI Light" panose="020B0502040204020203" pitchFamily="34" charset="0"/>
                      </a:endParaRPr>
                    </a:p>
                  </a:txBody>
                  <a:tcPr anchor="ctr">
                    <a:solidFill>
                      <a:srgbClr val="00188F"/>
                    </a:solidFill>
                  </a:tcPr>
                </a:tc>
                <a:tc>
                  <a:txBody>
                    <a:bodyPr/>
                    <a:lstStyle/>
                    <a:p>
                      <a:pPr algn="ctr"/>
                      <a:r>
                        <a:rPr lang="en-US" sz="1800" b="0" kern="1200" baseline="0" dirty="0">
                          <a:solidFill>
                            <a:schemeClr val="lt1"/>
                          </a:solidFill>
                          <a:latin typeface="+mn-lt"/>
                          <a:ea typeface="+mn-ea"/>
                          <a:cs typeface="Segoe UI Light" panose="020B0502040204020203" pitchFamily="34" charset="0"/>
                        </a:rPr>
                        <a:t>External Query</a:t>
                      </a:r>
                    </a:p>
                  </a:txBody>
                  <a:tcPr anchor="ctr">
                    <a:solidFill>
                      <a:srgbClr val="00188F"/>
                    </a:solidFill>
                  </a:tcPr>
                </a:tc>
                <a:tc>
                  <a:txBody>
                    <a:bodyPr/>
                    <a:lstStyle/>
                    <a:p>
                      <a:pPr algn="ctr"/>
                      <a:r>
                        <a:rPr lang="en-US" sz="1800" b="0" dirty="0">
                          <a:latin typeface="+mn-lt"/>
                          <a:cs typeface="Segoe UI Light" panose="020B0502040204020203" pitchFamily="34" charset="0"/>
                        </a:rPr>
                        <a:t>Data Compression</a:t>
                      </a:r>
                    </a:p>
                  </a:txBody>
                  <a:tcPr anchor="ctr">
                    <a:solidFill>
                      <a:srgbClr val="00188F"/>
                    </a:solidFill>
                  </a:tcPr>
                </a:tc>
                <a:tc>
                  <a:txBody>
                    <a:bodyPr/>
                    <a:lstStyle/>
                    <a:p>
                      <a:pPr algn="ctr"/>
                      <a:r>
                        <a:rPr lang="en-US" sz="1800" b="0" dirty="0">
                          <a:latin typeface="+mn-lt"/>
                          <a:cs typeface="Segoe UI Light" panose="020B0502040204020203" pitchFamily="34" charset="0"/>
                        </a:rPr>
                        <a:t>D/C</a:t>
                      </a:r>
                      <a:r>
                        <a:rPr lang="en-US" sz="1800" b="0" baseline="0" dirty="0">
                          <a:latin typeface="+mn-lt"/>
                          <a:cs typeface="Segoe UI Light" panose="020B0502040204020203" pitchFamily="34" charset="0"/>
                        </a:rPr>
                        <a:t> Coupled</a:t>
                      </a:r>
                      <a:endParaRPr lang="en-US" sz="1800" b="0" dirty="0">
                        <a:latin typeface="+mn-lt"/>
                        <a:cs typeface="Segoe UI Light" panose="020B0502040204020203" pitchFamily="34" charset="0"/>
                      </a:endParaRPr>
                    </a:p>
                  </a:txBody>
                  <a:tcPr anchor="ctr">
                    <a:solidFill>
                      <a:srgbClr val="00188F"/>
                    </a:solid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mn-lt"/>
                          <a:ea typeface="+mn-ea"/>
                          <a:cs typeface="Segoe UI Light" panose="020B0502040204020203" pitchFamily="34" charset="0"/>
                        </a:rPr>
                        <a:t>Disk-Shipping</a:t>
                      </a:r>
                    </a:p>
                  </a:txBody>
                  <a:tcPr anchor="ctr">
                    <a:solidFill>
                      <a:srgbClr val="00188F"/>
                    </a:solidFill>
                  </a:tcPr>
                </a:tc>
                <a:extLst>
                  <a:ext uri="{0D108BD9-81ED-4DB2-BD59-A6C34878D82A}">
                    <a16:rowId xmlns:a16="http://schemas.microsoft.com/office/drawing/2014/main" val="10000"/>
                  </a:ext>
                </a:extLst>
              </a:tr>
              <a:tr h="395355">
                <a:tc>
                  <a:txBody>
                    <a:bodyPr/>
                    <a:lstStyle/>
                    <a:p>
                      <a:r>
                        <a:rPr lang="en-US" sz="1800" dirty="0">
                          <a:latin typeface="+mn-lt"/>
                          <a:cs typeface="Segoe UI Light" panose="020B0502040204020203" pitchFamily="34" charset="0"/>
                        </a:rPr>
                        <a:t>Azure DW</a:t>
                      </a:r>
                    </a:p>
                  </a:txBody>
                  <a:tcPr>
                    <a:solidFill>
                      <a:srgbClr val="E6E6E6"/>
                    </a:solidFill>
                  </a:tcPr>
                </a:tc>
                <a:tc>
                  <a:txBody>
                    <a:bodyPr/>
                    <a:lstStyle/>
                    <a:p>
                      <a:pPr marL="0" marR="0" indent="0" algn="ctr" defTabSz="932742" rtl="0" eaLnBrk="1" fontAlgn="ctr" latinLnBrk="0" hangingPunct="1">
                        <a:lnSpc>
                          <a:spcPct val="100000"/>
                        </a:lnSpc>
                        <a:spcBef>
                          <a:spcPts val="0"/>
                        </a:spcBef>
                        <a:spcAft>
                          <a:spcPts val="0"/>
                        </a:spcAft>
                        <a:buClrTx/>
                        <a:buSzTx/>
                        <a:buFontTx/>
                        <a:buNone/>
                        <a:tabLst/>
                        <a:defRPr/>
                      </a:pPr>
                      <a:r>
                        <a:rPr lang="en-NZ" sz="1600" b="0" i="0" kern="1200" dirty="0">
                          <a:solidFill>
                            <a:schemeClr val="dk1"/>
                          </a:solidFill>
                          <a:effectLst/>
                          <a:latin typeface="+mn-lt"/>
                          <a:ea typeface="+mn-ea"/>
                          <a:cs typeface="+mn-cs"/>
                        </a:rPr>
                        <a:t>Yes</a:t>
                      </a:r>
                    </a:p>
                  </a:txBody>
                  <a:tcPr marL="0" marR="0" marT="0" marB="0" anchor="ctr">
                    <a:solidFill>
                      <a:srgbClr val="E6E6E6"/>
                    </a:solidFill>
                  </a:tcPr>
                </a:tc>
                <a:tc>
                  <a:txBody>
                    <a:bodyPr/>
                    <a:lstStyle/>
                    <a:p>
                      <a:pPr marL="0" marR="0" indent="0" algn="ctr" defTabSz="932742" rtl="0" eaLnBrk="1" fontAlgn="ctr" latinLnBrk="0" hangingPunct="1">
                        <a:lnSpc>
                          <a:spcPct val="100000"/>
                        </a:lnSpc>
                        <a:spcBef>
                          <a:spcPts val="0"/>
                        </a:spcBef>
                        <a:spcAft>
                          <a:spcPts val="0"/>
                        </a:spcAft>
                        <a:buClrTx/>
                        <a:buSzTx/>
                        <a:buFontTx/>
                        <a:buNone/>
                        <a:tabLst/>
                        <a:defRPr/>
                      </a:pPr>
                      <a:r>
                        <a:rPr lang="en-NZ" sz="1600" b="0" i="0" kern="1200" dirty="0">
                          <a:solidFill>
                            <a:schemeClr val="dk1"/>
                          </a:solidFill>
                          <a:effectLst/>
                          <a:latin typeface="+mn-lt"/>
                          <a:ea typeface="+mn-ea"/>
                          <a:cs typeface="+mn-cs"/>
                        </a:rPr>
                        <a:t>Yes</a:t>
                      </a:r>
                      <a:endParaRPr lang="en-US" sz="1600" b="0" i="0" kern="1200" dirty="0">
                        <a:solidFill>
                          <a:schemeClr val="dk1"/>
                        </a:solidFill>
                        <a:effectLst/>
                        <a:latin typeface="+mn-lt"/>
                        <a:ea typeface="+mn-ea"/>
                        <a:cs typeface="+mn-cs"/>
                      </a:endParaRPr>
                    </a:p>
                  </a:txBody>
                  <a:tcPr anchor="ctr">
                    <a:solidFill>
                      <a:srgbClr val="E6E6E6"/>
                    </a:solidFill>
                  </a:tcPr>
                </a:tc>
                <a:tc>
                  <a:txBody>
                    <a:bodyPr/>
                    <a:lstStyle/>
                    <a:p>
                      <a:pPr marL="0" marR="0" indent="0" algn="ctr" defTabSz="932742" rtl="0" eaLnBrk="1" fontAlgn="ctr" latinLnBrk="0" hangingPunct="1">
                        <a:lnSpc>
                          <a:spcPct val="100000"/>
                        </a:lnSpc>
                        <a:spcBef>
                          <a:spcPts val="0"/>
                        </a:spcBef>
                        <a:spcAft>
                          <a:spcPts val="0"/>
                        </a:spcAft>
                        <a:buClrTx/>
                        <a:buSzTx/>
                        <a:buFontTx/>
                        <a:buNone/>
                        <a:tabLst/>
                        <a:defRPr/>
                      </a:pPr>
                      <a:r>
                        <a:rPr lang="en-NZ" sz="1600" b="0" i="0" kern="1200" dirty="0">
                          <a:solidFill>
                            <a:schemeClr val="dk1"/>
                          </a:solidFill>
                          <a:effectLst/>
                          <a:latin typeface="+mn-lt"/>
                          <a:ea typeface="+mn-ea"/>
                          <a:cs typeface="+mn-cs"/>
                        </a:rPr>
                        <a:t>Yes</a:t>
                      </a:r>
                      <a:endParaRPr lang="en-US" sz="1600" b="0" i="0" kern="1200" dirty="0">
                        <a:solidFill>
                          <a:schemeClr val="dk1"/>
                        </a:solidFill>
                        <a:effectLst/>
                        <a:latin typeface="+mn-lt"/>
                        <a:ea typeface="+mn-ea"/>
                        <a:cs typeface="+mn-cs"/>
                      </a:endParaRPr>
                    </a:p>
                  </a:txBody>
                  <a:tcPr marL="0" marR="0" marT="0" marB="0" anchor="ctr">
                    <a:solidFill>
                      <a:srgbClr val="E6E6E6"/>
                    </a:solidFill>
                  </a:tcPr>
                </a:tc>
                <a:tc>
                  <a:txBody>
                    <a:bodyPr/>
                    <a:lstStyle/>
                    <a:p>
                      <a:pPr marL="0" marR="0" indent="0" algn="ctr" defTabSz="932742" rtl="0" eaLnBrk="1" fontAlgn="ctr" latinLnBrk="0" hangingPunct="1">
                        <a:lnSpc>
                          <a:spcPct val="100000"/>
                        </a:lnSpc>
                        <a:spcBef>
                          <a:spcPts val="0"/>
                        </a:spcBef>
                        <a:spcAft>
                          <a:spcPts val="0"/>
                        </a:spcAft>
                        <a:buClrTx/>
                        <a:buSzTx/>
                        <a:buFontTx/>
                        <a:buNone/>
                        <a:tabLst/>
                        <a:defRPr/>
                      </a:pPr>
                      <a:r>
                        <a:rPr kumimoji="0" lang="en-NZ" sz="1600" b="0" i="0" u="none" strike="noStrike" kern="1200" cap="none" spc="0" normalizeH="0" baseline="0" noProof="0" dirty="0">
                          <a:ln>
                            <a:noFill/>
                          </a:ln>
                          <a:solidFill>
                            <a:srgbClr val="505050"/>
                          </a:solidFill>
                          <a:effectLst/>
                          <a:uLnTx/>
                          <a:uFillTx/>
                          <a:latin typeface="+mn-lt"/>
                          <a:ea typeface="+mn-ea"/>
                          <a:cs typeface="+mn-cs"/>
                        </a:rPr>
                        <a:t>Yes</a:t>
                      </a:r>
                      <a:endParaRPr lang="en-US" sz="1600" b="0" i="0" kern="1200" dirty="0">
                        <a:solidFill>
                          <a:schemeClr val="dk1"/>
                        </a:solidFill>
                        <a:effectLst/>
                        <a:latin typeface="+mn-lt"/>
                        <a:ea typeface="+mn-ea"/>
                        <a:cs typeface="+mn-cs"/>
                      </a:endParaRPr>
                    </a:p>
                  </a:txBody>
                  <a:tcPr marL="0" marR="0" marT="0" marB="0" anchor="ctr">
                    <a:solidFill>
                      <a:srgbClr val="E6E6E6"/>
                    </a:solidFill>
                  </a:tcPr>
                </a:tc>
                <a:tc>
                  <a:txBody>
                    <a:bodyPr/>
                    <a:lstStyle/>
                    <a:p>
                      <a:pPr marL="0" marR="0" indent="0" algn="ctr" defTabSz="932742" rtl="0" eaLnBrk="1" fontAlgn="ctr" latinLnBrk="0" hangingPunct="1">
                        <a:lnSpc>
                          <a:spcPct val="100000"/>
                        </a:lnSpc>
                        <a:spcBef>
                          <a:spcPts val="0"/>
                        </a:spcBef>
                        <a:spcAft>
                          <a:spcPts val="0"/>
                        </a:spcAft>
                        <a:buClrTx/>
                        <a:buSzTx/>
                        <a:buFontTx/>
                        <a:buNone/>
                        <a:tabLst/>
                        <a:defRPr/>
                      </a:pPr>
                      <a:r>
                        <a:rPr lang="en-US" sz="1600" b="0" i="0" kern="1200" dirty="0">
                          <a:solidFill>
                            <a:schemeClr val="dk1"/>
                          </a:solidFill>
                          <a:effectLst/>
                          <a:latin typeface="+mn-lt"/>
                          <a:ea typeface="+mn-ea"/>
                          <a:cs typeface="+mn-cs"/>
                        </a:rPr>
                        <a:t>No</a:t>
                      </a:r>
                    </a:p>
                  </a:txBody>
                  <a:tcPr marL="0" marR="0" marT="0" marB="0" anchor="ctr">
                    <a:solidFill>
                      <a:srgbClr val="E6E6E6"/>
                    </a:solidFill>
                  </a:tcPr>
                </a:tc>
                <a:tc>
                  <a:txBody>
                    <a:bodyPr/>
                    <a:lstStyle/>
                    <a:p>
                      <a:pPr marL="0" marR="0" indent="0" algn="ctr" defTabSz="932742" rtl="0" eaLnBrk="1" fontAlgn="ctr" latinLnBrk="0" hangingPunct="1">
                        <a:lnSpc>
                          <a:spcPct val="100000"/>
                        </a:lnSpc>
                        <a:spcBef>
                          <a:spcPts val="0"/>
                        </a:spcBef>
                        <a:spcAft>
                          <a:spcPts val="0"/>
                        </a:spcAft>
                        <a:buClrTx/>
                        <a:buSzTx/>
                        <a:buFontTx/>
                        <a:buNone/>
                        <a:tabLst/>
                        <a:defRPr/>
                      </a:pPr>
                      <a:r>
                        <a:rPr lang="en-US" sz="1600" b="0" i="0" kern="1200" dirty="0">
                          <a:solidFill>
                            <a:schemeClr val="dk1"/>
                          </a:solidFill>
                          <a:effectLst/>
                          <a:latin typeface="+mn-lt"/>
                          <a:ea typeface="+mn-ea"/>
                          <a:cs typeface="+mn-cs"/>
                        </a:rPr>
                        <a:t>Yes</a:t>
                      </a:r>
                    </a:p>
                  </a:txBody>
                  <a:tcPr marL="0" marR="0" marT="0" marB="0" anchor="ctr">
                    <a:solidFill>
                      <a:srgbClr val="E6E6E6"/>
                    </a:solidFill>
                  </a:tcPr>
                </a:tc>
                <a:extLst>
                  <a:ext uri="{0D108BD9-81ED-4DB2-BD59-A6C34878D82A}">
                    <a16:rowId xmlns:a16="http://schemas.microsoft.com/office/drawing/2014/main" val="10001"/>
                  </a:ext>
                </a:extLst>
              </a:tr>
              <a:tr h="440984">
                <a:tc>
                  <a:txBody>
                    <a:bodyPr/>
                    <a:lstStyle/>
                    <a:p>
                      <a:r>
                        <a:rPr lang="en-US" sz="1800" dirty="0">
                          <a:latin typeface="+mn-lt"/>
                          <a:cs typeface="Segoe UI Light" panose="020B0502040204020203" pitchFamily="34" charset="0"/>
                        </a:rPr>
                        <a:t>Redshift</a:t>
                      </a:r>
                    </a:p>
                  </a:txBody>
                  <a:tcPr>
                    <a:solidFill>
                      <a:srgbClr val="F2F2F2"/>
                    </a:solidFill>
                  </a:tcPr>
                </a:tc>
                <a:tc>
                  <a:txBody>
                    <a:bodyPr/>
                    <a:lstStyle/>
                    <a:p>
                      <a:pPr marL="0" marR="0" lvl="0" indent="0" algn="ctr" defTabSz="932742" rtl="0" eaLnBrk="1" fontAlgn="ctr" latinLnBrk="0" hangingPunct="1">
                        <a:lnSpc>
                          <a:spcPct val="100000"/>
                        </a:lnSpc>
                        <a:spcBef>
                          <a:spcPts val="0"/>
                        </a:spcBef>
                        <a:spcAft>
                          <a:spcPts val="0"/>
                        </a:spcAft>
                        <a:buClrTx/>
                        <a:buSzTx/>
                        <a:buFontTx/>
                        <a:buNone/>
                        <a:tabLst/>
                        <a:defRPr/>
                      </a:pPr>
                      <a:r>
                        <a:rPr kumimoji="0" lang="en-NZ" sz="1600" b="0" i="0" u="none" strike="noStrike" kern="1200" cap="none" spc="0" normalizeH="0" baseline="0" noProof="0" dirty="0">
                          <a:ln>
                            <a:noFill/>
                          </a:ln>
                          <a:solidFill>
                            <a:srgbClr val="505050"/>
                          </a:solidFill>
                          <a:effectLst/>
                          <a:uLnTx/>
                          <a:uFillTx/>
                          <a:latin typeface="+mn-lt"/>
                          <a:ea typeface="+mn-ea"/>
                          <a:cs typeface="+mn-cs"/>
                        </a:rPr>
                        <a:t>Yes</a:t>
                      </a:r>
                      <a:endParaRPr kumimoji="0" lang="en-US" sz="1600" b="0" i="0" u="none" strike="noStrike" kern="1200" cap="none" spc="0" normalizeH="0" baseline="0" noProof="0" dirty="0">
                        <a:ln>
                          <a:noFill/>
                        </a:ln>
                        <a:solidFill>
                          <a:srgbClr val="505050"/>
                        </a:solidFill>
                        <a:effectLst/>
                        <a:uLnTx/>
                        <a:uFillTx/>
                        <a:latin typeface="+mn-lt"/>
                        <a:ea typeface="+mn-ea"/>
                        <a:cs typeface="+mn-cs"/>
                      </a:endParaRPr>
                    </a:p>
                  </a:txBody>
                  <a:tcPr marL="0" marR="0" marT="0" marB="0" anchor="ctr">
                    <a:solidFill>
                      <a:srgbClr val="F2F2F2"/>
                    </a:solidFill>
                  </a:tcPr>
                </a:tc>
                <a:tc>
                  <a:txBody>
                    <a:bodyPr/>
                    <a:lstStyle/>
                    <a:p>
                      <a:pPr marL="0" marR="0" lvl="0" indent="0" algn="ctr" defTabSz="932742" rtl="0" eaLnBrk="1" fontAlgn="ctr" latinLnBrk="0" hangingPunct="1">
                        <a:lnSpc>
                          <a:spcPct val="100000"/>
                        </a:lnSpc>
                        <a:spcBef>
                          <a:spcPts val="0"/>
                        </a:spcBef>
                        <a:spcAft>
                          <a:spcPts val="0"/>
                        </a:spcAft>
                        <a:buClrTx/>
                        <a:buSzTx/>
                        <a:buFontTx/>
                        <a:buNone/>
                        <a:tabLst/>
                        <a:defRPr/>
                      </a:pPr>
                      <a:r>
                        <a:rPr kumimoji="0" lang="en-NZ" sz="1600" b="0" i="0" u="none" strike="noStrike" kern="1200" cap="none" spc="0" normalizeH="0" baseline="0" noProof="0" dirty="0">
                          <a:ln>
                            <a:noFill/>
                          </a:ln>
                          <a:solidFill>
                            <a:srgbClr val="505050"/>
                          </a:solidFill>
                          <a:effectLst/>
                          <a:uLnTx/>
                          <a:uFillTx/>
                          <a:latin typeface="+mn-lt"/>
                          <a:ea typeface="+mn-ea"/>
                          <a:cs typeface="+mn-cs"/>
                        </a:rPr>
                        <a:t>Yes</a:t>
                      </a:r>
                      <a:endParaRPr kumimoji="0" lang="en-US" sz="1600" b="0" i="0" u="none" strike="noStrike" kern="1200" cap="none" spc="0" normalizeH="0" baseline="0" noProof="0" dirty="0">
                        <a:ln>
                          <a:noFill/>
                        </a:ln>
                        <a:solidFill>
                          <a:srgbClr val="505050"/>
                        </a:solidFill>
                        <a:effectLst/>
                        <a:uLnTx/>
                        <a:uFillTx/>
                        <a:latin typeface="+mn-lt"/>
                        <a:ea typeface="+mn-ea"/>
                        <a:cs typeface="+mn-cs"/>
                      </a:endParaRPr>
                    </a:p>
                  </a:txBody>
                  <a:tcPr marL="0" marR="0" marT="0" marB="0" anchor="ctr">
                    <a:solidFill>
                      <a:srgbClr val="F2F2F2"/>
                    </a:solidFill>
                  </a:tcPr>
                </a:tc>
                <a:tc>
                  <a:txBody>
                    <a:bodyPr/>
                    <a:lstStyle/>
                    <a:p>
                      <a:pPr marL="0" marR="0" indent="0" algn="ctr" defTabSz="932742" rtl="0" eaLnBrk="1" fontAlgn="ctr" latinLnBrk="0" hangingPunct="1">
                        <a:lnSpc>
                          <a:spcPct val="100000"/>
                        </a:lnSpc>
                        <a:spcBef>
                          <a:spcPts val="0"/>
                        </a:spcBef>
                        <a:spcAft>
                          <a:spcPts val="0"/>
                        </a:spcAft>
                        <a:buClrTx/>
                        <a:buSzTx/>
                        <a:buFontTx/>
                        <a:buNone/>
                        <a:tabLst/>
                        <a:defRPr/>
                      </a:pPr>
                      <a:r>
                        <a:rPr kumimoji="0" lang="en-NZ" sz="1600" b="0" i="0" u="none" strike="noStrike" kern="1200" cap="none" spc="0" normalizeH="0" baseline="0" noProof="0" dirty="0">
                          <a:ln>
                            <a:noFill/>
                          </a:ln>
                          <a:solidFill>
                            <a:srgbClr val="505050"/>
                          </a:solidFill>
                          <a:effectLst/>
                          <a:uLnTx/>
                          <a:uFillTx/>
                          <a:latin typeface="+mn-lt"/>
                          <a:ea typeface="+mn-ea"/>
                          <a:cs typeface="+mn-cs"/>
                        </a:rPr>
                        <a:t>Yes</a:t>
                      </a:r>
                      <a:endParaRPr lang="en-US" sz="1600" b="0" i="0" kern="1200" dirty="0">
                        <a:solidFill>
                          <a:schemeClr val="dk1"/>
                        </a:solidFill>
                        <a:effectLst/>
                        <a:latin typeface="+mn-lt"/>
                        <a:ea typeface="+mn-ea"/>
                        <a:cs typeface="+mn-cs"/>
                      </a:endParaRPr>
                    </a:p>
                  </a:txBody>
                  <a:tcPr anchor="ctr">
                    <a:solidFill>
                      <a:srgbClr val="F2F2F2"/>
                    </a:solidFill>
                  </a:tcPr>
                </a:tc>
                <a:tc>
                  <a:txBody>
                    <a:bodyPr/>
                    <a:lstStyle/>
                    <a:p>
                      <a:pPr marL="0" marR="0" lvl="0" indent="0" algn="ctr" defTabSz="932742" rtl="0" eaLnBrk="1" fontAlgn="ctr"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mn-lt"/>
                          <a:ea typeface="+mn-ea"/>
                          <a:cs typeface="+mn-cs"/>
                        </a:rPr>
                        <a:t>Yes</a:t>
                      </a:r>
                    </a:p>
                  </a:txBody>
                  <a:tcPr marL="0" marR="0" marT="0" marB="0" anchor="ctr">
                    <a:solidFill>
                      <a:srgbClr val="F2F2F2"/>
                    </a:solidFill>
                  </a:tcPr>
                </a:tc>
                <a:tc>
                  <a:txBody>
                    <a:bodyPr/>
                    <a:lstStyle/>
                    <a:p>
                      <a:pPr marL="0" marR="0" indent="0" algn="ctr" defTabSz="932742" rtl="0" eaLnBrk="1" fontAlgn="ctr" latinLnBrk="0" hangingPunct="1">
                        <a:lnSpc>
                          <a:spcPct val="100000"/>
                        </a:lnSpc>
                        <a:spcBef>
                          <a:spcPts val="0"/>
                        </a:spcBef>
                        <a:spcAft>
                          <a:spcPts val="0"/>
                        </a:spcAft>
                        <a:buClrTx/>
                        <a:buSzTx/>
                        <a:buFontTx/>
                        <a:buNone/>
                        <a:tabLst/>
                        <a:defRPr/>
                      </a:pPr>
                      <a:r>
                        <a:rPr kumimoji="0" lang="en-NZ" sz="1600" b="0" i="0" u="none" strike="noStrike" kern="1200" cap="none" spc="0" normalizeH="0" baseline="0" noProof="0" dirty="0">
                          <a:ln>
                            <a:noFill/>
                          </a:ln>
                          <a:solidFill>
                            <a:srgbClr val="505050"/>
                          </a:solidFill>
                          <a:effectLst/>
                          <a:uLnTx/>
                          <a:uFillTx/>
                          <a:latin typeface="+mn-lt"/>
                          <a:ea typeface="+mn-ea"/>
                          <a:cs typeface="+mn-cs"/>
                        </a:rPr>
                        <a:t>Yes</a:t>
                      </a:r>
                      <a:endParaRPr lang="en-US" sz="1600" b="0" i="0" kern="1200" dirty="0">
                        <a:solidFill>
                          <a:schemeClr val="dk1"/>
                        </a:solidFill>
                        <a:effectLst/>
                        <a:latin typeface="+mn-lt"/>
                        <a:ea typeface="+mn-ea"/>
                        <a:cs typeface="+mn-cs"/>
                      </a:endParaRPr>
                    </a:p>
                  </a:txBody>
                  <a:tcPr marL="0" marR="0" marT="0" marB="0" anchor="ctr">
                    <a:solidFill>
                      <a:srgbClr val="F2F2F2"/>
                    </a:solidFill>
                  </a:tcPr>
                </a:tc>
                <a:tc>
                  <a:txBody>
                    <a:bodyPr/>
                    <a:lstStyle/>
                    <a:p>
                      <a:pPr marL="0" marR="0" indent="0" algn="ctr" defTabSz="932742" rtl="0" eaLnBrk="1" fontAlgn="ctr" latinLnBrk="0" hangingPunct="1">
                        <a:lnSpc>
                          <a:spcPct val="100000"/>
                        </a:lnSpc>
                        <a:spcBef>
                          <a:spcPts val="0"/>
                        </a:spcBef>
                        <a:spcAft>
                          <a:spcPts val="0"/>
                        </a:spcAft>
                        <a:buClrTx/>
                        <a:buSzTx/>
                        <a:buFontTx/>
                        <a:buNone/>
                        <a:tabLst/>
                        <a:defRPr/>
                      </a:pPr>
                      <a:r>
                        <a:rPr lang="en-US" sz="1600" b="0" i="0" kern="1200" dirty="0">
                          <a:solidFill>
                            <a:schemeClr val="dk1"/>
                          </a:solidFill>
                          <a:effectLst/>
                          <a:latin typeface="+mn-lt"/>
                          <a:ea typeface="+mn-ea"/>
                          <a:cs typeface="+mn-cs"/>
                        </a:rPr>
                        <a:t>Yes</a:t>
                      </a:r>
                    </a:p>
                  </a:txBody>
                  <a:tcPr marL="0" marR="0" marT="0" marB="0" anchor="ctr">
                    <a:solidFill>
                      <a:srgbClr val="F2F2F2"/>
                    </a:solidFill>
                  </a:tcPr>
                </a:tc>
                <a:extLst>
                  <a:ext uri="{0D108BD9-81ED-4DB2-BD59-A6C34878D82A}">
                    <a16:rowId xmlns:a16="http://schemas.microsoft.com/office/drawing/2014/main" val="10002"/>
                  </a:ext>
                </a:extLst>
              </a:tr>
              <a:tr h="352787">
                <a:tc>
                  <a:txBody>
                    <a:bodyPr/>
                    <a:lstStyle/>
                    <a:p>
                      <a:r>
                        <a:rPr lang="en-US" sz="1800" dirty="0">
                          <a:latin typeface="+mn-lt"/>
                          <a:cs typeface="Segoe UI Light" panose="020B0502040204020203" pitchFamily="34" charset="0"/>
                        </a:rPr>
                        <a:t>Snowflake</a:t>
                      </a:r>
                    </a:p>
                  </a:txBody>
                  <a:tcPr>
                    <a:solidFill>
                      <a:srgbClr val="E6E6E6"/>
                    </a:solidFill>
                  </a:tcPr>
                </a:tc>
                <a:tc>
                  <a:txBody>
                    <a:bodyPr/>
                    <a:lstStyle/>
                    <a:p>
                      <a:pPr marL="0" marR="0" indent="0" algn="ctr" defTabSz="932742" rtl="0" eaLnBrk="1" fontAlgn="ctr" latinLnBrk="0" hangingPunct="1">
                        <a:lnSpc>
                          <a:spcPct val="100000"/>
                        </a:lnSpc>
                        <a:spcBef>
                          <a:spcPts val="0"/>
                        </a:spcBef>
                        <a:spcAft>
                          <a:spcPts val="0"/>
                        </a:spcAft>
                        <a:buClrTx/>
                        <a:buSzTx/>
                        <a:buFontTx/>
                        <a:buNone/>
                        <a:tabLst/>
                        <a:defRPr/>
                      </a:pPr>
                      <a:r>
                        <a:rPr lang="en-NZ" sz="1600" b="0" i="0" kern="1200" dirty="0">
                          <a:solidFill>
                            <a:schemeClr val="dk1"/>
                          </a:solidFill>
                          <a:effectLst/>
                          <a:latin typeface="+mn-lt"/>
                          <a:ea typeface="+mn-ea"/>
                          <a:cs typeface="+mn-cs"/>
                        </a:rPr>
                        <a:t>Yes</a:t>
                      </a:r>
                      <a:endParaRPr lang="en-US" sz="1600" b="0" i="0" kern="1200" dirty="0">
                        <a:solidFill>
                          <a:schemeClr val="dk1"/>
                        </a:solidFill>
                        <a:effectLst/>
                        <a:latin typeface="+mn-lt"/>
                        <a:ea typeface="+mn-ea"/>
                        <a:cs typeface="+mn-cs"/>
                      </a:endParaRPr>
                    </a:p>
                  </a:txBody>
                  <a:tcPr anchor="ctr">
                    <a:solidFill>
                      <a:srgbClr val="E6E6E6"/>
                    </a:solidFill>
                  </a:tcPr>
                </a:tc>
                <a:tc>
                  <a:txBody>
                    <a:bodyPr/>
                    <a:lstStyle/>
                    <a:p>
                      <a:pPr marL="0" marR="0" lvl="0" indent="0" algn="ctr" defTabSz="932742" rtl="0" eaLnBrk="1" fontAlgn="ctr" latinLnBrk="0" hangingPunct="1">
                        <a:lnSpc>
                          <a:spcPct val="100000"/>
                        </a:lnSpc>
                        <a:spcBef>
                          <a:spcPts val="0"/>
                        </a:spcBef>
                        <a:spcAft>
                          <a:spcPts val="0"/>
                        </a:spcAft>
                        <a:buClrTx/>
                        <a:buSzTx/>
                        <a:buFontTx/>
                        <a:buNone/>
                        <a:tabLst/>
                        <a:defRPr/>
                      </a:pPr>
                      <a:r>
                        <a:rPr lang="en-NZ" sz="1600" b="0" i="0" kern="1200" dirty="0">
                          <a:solidFill>
                            <a:schemeClr val="dk1"/>
                          </a:solidFill>
                          <a:effectLst/>
                          <a:latin typeface="+mn-lt"/>
                          <a:ea typeface="+mn-ea"/>
                          <a:cs typeface="+mn-cs"/>
                        </a:rPr>
                        <a:t>Yes</a:t>
                      </a:r>
                      <a:endParaRPr kumimoji="0" lang="en-US" sz="1600" b="0" i="0" u="none" strike="noStrike" kern="1200" cap="none" spc="0" normalizeH="0" baseline="0" noProof="0" dirty="0">
                        <a:ln>
                          <a:noFill/>
                        </a:ln>
                        <a:solidFill>
                          <a:srgbClr val="505050"/>
                        </a:solidFill>
                        <a:effectLst/>
                        <a:uLnTx/>
                        <a:uFillTx/>
                        <a:latin typeface="+mn-lt"/>
                        <a:ea typeface="+mn-ea"/>
                        <a:cs typeface="+mn-cs"/>
                      </a:endParaRPr>
                    </a:p>
                  </a:txBody>
                  <a:tcPr anchor="ctr">
                    <a:solidFill>
                      <a:srgbClr val="E6E6E6"/>
                    </a:solidFill>
                  </a:tcPr>
                </a:tc>
                <a:tc>
                  <a:txBody>
                    <a:bodyPr/>
                    <a:lstStyle/>
                    <a:p>
                      <a:pPr marL="0" marR="0" indent="0" algn="ctr" defTabSz="932742" rtl="0" eaLnBrk="1" fontAlgn="ctr" latinLnBrk="0" hangingPunct="1">
                        <a:lnSpc>
                          <a:spcPct val="100000"/>
                        </a:lnSpc>
                        <a:spcBef>
                          <a:spcPts val="0"/>
                        </a:spcBef>
                        <a:spcAft>
                          <a:spcPts val="0"/>
                        </a:spcAft>
                        <a:buClrTx/>
                        <a:buSzTx/>
                        <a:buFontTx/>
                        <a:buNone/>
                        <a:tabLst/>
                        <a:defRPr/>
                      </a:pPr>
                      <a:r>
                        <a:rPr lang="en-NZ" sz="1600" b="0" i="0" kern="1200" dirty="0">
                          <a:solidFill>
                            <a:schemeClr val="dk1"/>
                          </a:solidFill>
                          <a:effectLst/>
                          <a:latin typeface="+mn-lt"/>
                          <a:ea typeface="+mn-ea"/>
                          <a:cs typeface="+mn-cs"/>
                        </a:rPr>
                        <a:t>No</a:t>
                      </a:r>
                      <a:endParaRPr lang="en-US" sz="1600" b="0" i="0" kern="1200" dirty="0">
                        <a:solidFill>
                          <a:schemeClr val="dk1"/>
                        </a:solidFill>
                        <a:effectLst/>
                        <a:latin typeface="+mn-lt"/>
                        <a:ea typeface="+mn-ea"/>
                        <a:cs typeface="+mn-cs"/>
                      </a:endParaRPr>
                    </a:p>
                  </a:txBody>
                  <a:tcPr marL="0" marR="0" marT="0" marB="0" anchor="ctr">
                    <a:solidFill>
                      <a:srgbClr val="E6E6E6"/>
                    </a:solidFill>
                  </a:tcPr>
                </a:tc>
                <a:tc>
                  <a:txBody>
                    <a:bodyPr/>
                    <a:lstStyle/>
                    <a:p>
                      <a:pPr marL="0" marR="0" lvl="0" indent="0" algn="ctr" defTabSz="932742" rtl="0" eaLnBrk="1" fontAlgn="ctr"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mn-lt"/>
                          <a:ea typeface="+mn-ea"/>
                          <a:cs typeface="+mn-cs"/>
                        </a:rPr>
                        <a:t>Yes</a:t>
                      </a:r>
                    </a:p>
                  </a:txBody>
                  <a:tcPr anchor="ctr">
                    <a:solidFill>
                      <a:srgbClr val="E6E6E6"/>
                    </a:solidFill>
                  </a:tcPr>
                </a:tc>
                <a:tc>
                  <a:txBody>
                    <a:bodyPr/>
                    <a:lstStyle/>
                    <a:p>
                      <a:pPr marL="0" marR="0" lvl="0" indent="0" algn="ctr" defTabSz="932742" rtl="0" eaLnBrk="1" fontAlgn="ctr"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mn-lt"/>
                          <a:ea typeface="+mn-ea"/>
                          <a:cs typeface="+mn-cs"/>
                        </a:rPr>
                        <a:t>No</a:t>
                      </a:r>
                    </a:p>
                  </a:txBody>
                  <a:tcPr anchor="ctr">
                    <a:solidFill>
                      <a:srgbClr val="E6E6E6"/>
                    </a:solidFill>
                  </a:tcPr>
                </a:tc>
                <a:tc>
                  <a:txBody>
                    <a:bodyPr/>
                    <a:lstStyle/>
                    <a:p>
                      <a:pPr marL="0" marR="0" lvl="0" indent="0" algn="ctr" defTabSz="932742" rtl="0" eaLnBrk="1" fontAlgn="ctr"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mn-lt"/>
                          <a:ea typeface="+mn-ea"/>
                          <a:cs typeface="+mn-cs"/>
                        </a:rPr>
                        <a:t>Yes</a:t>
                      </a:r>
                    </a:p>
                  </a:txBody>
                  <a:tcPr anchor="ctr">
                    <a:solidFill>
                      <a:srgbClr val="E6E6E6"/>
                    </a:solidFill>
                  </a:tcPr>
                </a:tc>
                <a:extLst>
                  <a:ext uri="{0D108BD9-81ED-4DB2-BD59-A6C34878D82A}">
                    <a16:rowId xmlns:a16="http://schemas.microsoft.com/office/drawing/2014/main" val="10003"/>
                  </a:ext>
                </a:extLst>
              </a:tr>
              <a:tr h="395355">
                <a:tc>
                  <a:txBody>
                    <a:bodyPr/>
                    <a:lstStyle/>
                    <a:p>
                      <a:pPr marL="0" marR="0" indent="0" algn="l" defTabSz="1219170" rtl="0" eaLnBrk="1" fontAlgn="auto" latinLnBrk="0" hangingPunct="1">
                        <a:lnSpc>
                          <a:spcPct val="100000"/>
                        </a:lnSpc>
                        <a:spcBef>
                          <a:spcPts val="0"/>
                        </a:spcBef>
                        <a:spcAft>
                          <a:spcPts val="0"/>
                        </a:spcAft>
                        <a:buClrTx/>
                        <a:buSzTx/>
                        <a:buFontTx/>
                        <a:buNone/>
                        <a:tabLst/>
                        <a:defRPr/>
                      </a:pPr>
                      <a:r>
                        <a:rPr lang="en-US" sz="1800" dirty="0">
                          <a:latin typeface="+mn-lt"/>
                          <a:cs typeface="Segoe UI Light" panose="020B0502040204020203" pitchFamily="34" charset="0"/>
                        </a:rPr>
                        <a:t>IBM Db2</a:t>
                      </a:r>
                    </a:p>
                  </a:txBody>
                  <a:tcPr>
                    <a:solidFill>
                      <a:srgbClr val="F2F2F2"/>
                    </a:solidFill>
                  </a:tcPr>
                </a:tc>
                <a:tc>
                  <a:txBody>
                    <a:bodyPr/>
                    <a:lstStyle/>
                    <a:p>
                      <a:pPr marL="0" marR="0" indent="0" algn="ctr" defTabSz="932742" rtl="0" eaLnBrk="1" fontAlgn="ctr" latinLnBrk="0" hangingPunct="1">
                        <a:lnSpc>
                          <a:spcPct val="100000"/>
                        </a:lnSpc>
                        <a:spcBef>
                          <a:spcPts val="0"/>
                        </a:spcBef>
                        <a:spcAft>
                          <a:spcPts val="0"/>
                        </a:spcAft>
                        <a:buClrTx/>
                        <a:buSzTx/>
                        <a:buFontTx/>
                        <a:buNone/>
                        <a:tabLst/>
                        <a:defRPr/>
                      </a:pPr>
                      <a:r>
                        <a:rPr lang="en-US" sz="1600" b="0" i="0" kern="1200" dirty="0">
                          <a:solidFill>
                            <a:schemeClr val="dk1"/>
                          </a:solidFill>
                          <a:effectLst/>
                          <a:latin typeface="+mn-lt"/>
                          <a:ea typeface="+mn-ea"/>
                          <a:cs typeface="+mn-cs"/>
                        </a:rPr>
                        <a:t>?</a:t>
                      </a:r>
                    </a:p>
                  </a:txBody>
                  <a:tcPr anchor="ctr">
                    <a:solidFill>
                      <a:srgbClr val="F2F2F2"/>
                    </a:solidFill>
                  </a:tcPr>
                </a:tc>
                <a:tc>
                  <a:txBody>
                    <a:bodyPr/>
                    <a:lstStyle/>
                    <a:p>
                      <a:pPr marL="0" marR="0" indent="0" algn="ctr" defTabSz="932742" rtl="0" eaLnBrk="1" fontAlgn="ctr" latinLnBrk="0" hangingPunct="1">
                        <a:lnSpc>
                          <a:spcPct val="100000"/>
                        </a:lnSpc>
                        <a:spcBef>
                          <a:spcPts val="0"/>
                        </a:spcBef>
                        <a:spcAft>
                          <a:spcPts val="0"/>
                        </a:spcAft>
                        <a:buClrTx/>
                        <a:buSzTx/>
                        <a:buFontTx/>
                        <a:buNone/>
                        <a:tabLst/>
                        <a:defRPr/>
                      </a:pPr>
                      <a:r>
                        <a:rPr kumimoji="0" lang="en-NZ" sz="1600" b="0" i="0" u="none" strike="noStrike" kern="1200" cap="none" spc="0" normalizeH="0" baseline="0" noProof="0" dirty="0">
                          <a:ln>
                            <a:noFill/>
                          </a:ln>
                          <a:solidFill>
                            <a:srgbClr val="505050"/>
                          </a:solidFill>
                          <a:effectLst/>
                          <a:uLnTx/>
                          <a:uFillTx/>
                          <a:latin typeface="+mn-lt"/>
                          <a:ea typeface="+mn-ea"/>
                          <a:cs typeface="+mn-cs"/>
                        </a:rPr>
                        <a:t>?</a:t>
                      </a:r>
                      <a:endParaRPr lang="en-US" sz="1600" b="0" i="0" kern="1200" dirty="0">
                        <a:solidFill>
                          <a:schemeClr val="dk1"/>
                        </a:solidFill>
                        <a:effectLst/>
                        <a:latin typeface="+mn-lt"/>
                        <a:ea typeface="+mn-ea"/>
                        <a:cs typeface="+mn-cs"/>
                      </a:endParaRPr>
                    </a:p>
                  </a:txBody>
                  <a:tcPr anchor="ctr">
                    <a:solidFill>
                      <a:srgbClr val="F2F2F2"/>
                    </a:solidFill>
                  </a:tcPr>
                </a:tc>
                <a:tc>
                  <a:txBody>
                    <a:bodyPr/>
                    <a:lstStyle/>
                    <a:p>
                      <a:pPr marL="0" marR="0" indent="0" algn="ctr" defTabSz="932742" rtl="0" eaLnBrk="1" fontAlgn="ctr" latinLnBrk="0" hangingPunct="1">
                        <a:lnSpc>
                          <a:spcPct val="100000"/>
                        </a:lnSpc>
                        <a:spcBef>
                          <a:spcPts val="0"/>
                        </a:spcBef>
                        <a:spcAft>
                          <a:spcPts val="0"/>
                        </a:spcAft>
                        <a:buClrTx/>
                        <a:buSzTx/>
                        <a:buFontTx/>
                        <a:buNone/>
                        <a:tabLst/>
                        <a:defRPr/>
                      </a:pPr>
                      <a:r>
                        <a:rPr lang="en-NZ" sz="1600" b="0" i="0" kern="1200" dirty="0">
                          <a:solidFill>
                            <a:schemeClr val="dk1"/>
                          </a:solidFill>
                          <a:effectLst/>
                          <a:latin typeface="+mn-lt"/>
                          <a:ea typeface="+mn-ea"/>
                          <a:cs typeface="+mn-cs"/>
                        </a:rPr>
                        <a:t>No</a:t>
                      </a:r>
                      <a:endParaRPr lang="en-US" sz="1600" b="0" i="0" kern="1200" dirty="0">
                        <a:solidFill>
                          <a:schemeClr val="dk1"/>
                        </a:solidFill>
                        <a:effectLst/>
                        <a:latin typeface="+mn-lt"/>
                        <a:ea typeface="+mn-ea"/>
                        <a:cs typeface="+mn-cs"/>
                      </a:endParaRPr>
                    </a:p>
                  </a:txBody>
                  <a:tcPr marL="0" marR="0" marT="0" marB="0" anchor="ctr">
                    <a:solidFill>
                      <a:srgbClr val="F2F2F2"/>
                    </a:solidFill>
                  </a:tcPr>
                </a:tc>
                <a:tc>
                  <a:txBody>
                    <a:bodyPr/>
                    <a:lstStyle/>
                    <a:p>
                      <a:pPr marL="0" marR="0" lvl="0" indent="0" algn="ctr" defTabSz="932742" rtl="0" eaLnBrk="1" fontAlgn="ctr" latinLnBrk="0" hangingPunct="1">
                        <a:lnSpc>
                          <a:spcPct val="100000"/>
                        </a:lnSpc>
                        <a:spcBef>
                          <a:spcPts val="0"/>
                        </a:spcBef>
                        <a:spcAft>
                          <a:spcPts val="0"/>
                        </a:spcAft>
                        <a:buClrTx/>
                        <a:buSzTx/>
                        <a:buFontTx/>
                        <a:buNone/>
                        <a:tabLst/>
                        <a:defRPr/>
                      </a:pPr>
                      <a:r>
                        <a:rPr kumimoji="0" lang="en-NZ" sz="1600" b="0" i="0" u="none" strike="noStrike" kern="1200" cap="none" spc="0" normalizeH="0" baseline="0" noProof="0" dirty="0">
                          <a:ln>
                            <a:noFill/>
                          </a:ln>
                          <a:solidFill>
                            <a:srgbClr val="505050"/>
                          </a:solidFill>
                          <a:effectLst/>
                          <a:uLnTx/>
                          <a:uFillTx/>
                          <a:latin typeface="+mn-lt"/>
                          <a:ea typeface="+mn-ea"/>
                          <a:cs typeface="+mn-cs"/>
                        </a:rPr>
                        <a:t>Yes</a:t>
                      </a:r>
                      <a:endParaRPr lang="en-US" sz="1600" b="0" i="0" kern="1200" dirty="0">
                        <a:solidFill>
                          <a:schemeClr val="dk1"/>
                        </a:solidFill>
                        <a:effectLst/>
                        <a:latin typeface="+mn-lt"/>
                        <a:ea typeface="+mn-ea"/>
                        <a:cs typeface="+mn-cs"/>
                      </a:endParaRPr>
                    </a:p>
                  </a:txBody>
                  <a:tcPr anchor="ctr">
                    <a:solidFill>
                      <a:srgbClr val="F2F2F2"/>
                    </a:solidFill>
                  </a:tcPr>
                </a:tc>
                <a:tc>
                  <a:txBody>
                    <a:bodyPr/>
                    <a:lstStyle/>
                    <a:p>
                      <a:pPr marL="0" marR="0" lvl="0" indent="0" algn="ctr" defTabSz="932742" rtl="0" eaLnBrk="1" fontAlgn="ctr" latinLnBrk="0" hangingPunct="1">
                        <a:lnSpc>
                          <a:spcPct val="100000"/>
                        </a:lnSpc>
                        <a:spcBef>
                          <a:spcPts val="0"/>
                        </a:spcBef>
                        <a:spcAft>
                          <a:spcPts val="0"/>
                        </a:spcAft>
                        <a:buClrTx/>
                        <a:buSzTx/>
                        <a:buFontTx/>
                        <a:buNone/>
                        <a:tabLst/>
                        <a:defRPr/>
                      </a:pPr>
                      <a:r>
                        <a:rPr lang="en-NZ" sz="1600" b="0" i="0" kern="1200" dirty="0">
                          <a:solidFill>
                            <a:schemeClr val="dk1"/>
                          </a:solidFill>
                          <a:effectLst/>
                          <a:latin typeface="+mn-lt"/>
                          <a:ea typeface="+mn-ea"/>
                          <a:cs typeface="+mn-cs"/>
                        </a:rPr>
                        <a:t>Limited</a:t>
                      </a:r>
                      <a:endParaRPr lang="en-US" sz="1600" b="0" i="0" kern="1200" dirty="0">
                        <a:solidFill>
                          <a:schemeClr val="dk1"/>
                        </a:solidFill>
                        <a:effectLst/>
                        <a:latin typeface="+mn-lt"/>
                        <a:ea typeface="+mn-ea"/>
                        <a:cs typeface="+mn-cs"/>
                      </a:endParaRPr>
                    </a:p>
                  </a:txBody>
                  <a:tcPr anchor="ctr">
                    <a:solidFill>
                      <a:srgbClr val="F2F2F2"/>
                    </a:solidFill>
                  </a:tcPr>
                </a:tc>
                <a:tc>
                  <a:txBody>
                    <a:bodyPr/>
                    <a:lstStyle/>
                    <a:p>
                      <a:pPr marL="0" marR="0" lvl="0" indent="0" algn="ctr" defTabSz="932742" rtl="0" eaLnBrk="1" fontAlgn="ctr" latinLnBrk="0" hangingPunct="1">
                        <a:lnSpc>
                          <a:spcPct val="100000"/>
                        </a:lnSpc>
                        <a:spcBef>
                          <a:spcPts val="0"/>
                        </a:spcBef>
                        <a:spcAft>
                          <a:spcPts val="0"/>
                        </a:spcAft>
                        <a:buClrTx/>
                        <a:buSzTx/>
                        <a:buFontTx/>
                        <a:buNone/>
                        <a:tabLst/>
                        <a:defRPr/>
                      </a:pPr>
                      <a:r>
                        <a:rPr lang="en-US" sz="1600" b="0" i="0" kern="1200" dirty="0">
                          <a:solidFill>
                            <a:schemeClr val="dk1"/>
                          </a:solidFill>
                          <a:effectLst/>
                          <a:latin typeface="+mn-lt"/>
                          <a:ea typeface="+mn-ea"/>
                          <a:cs typeface="+mn-cs"/>
                        </a:rPr>
                        <a:t>Limited</a:t>
                      </a:r>
                    </a:p>
                  </a:txBody>
                  <a:tcPr anchor="ctr">
                    <a:solidFill>
                      <a:srgbClr val="F2F2F2"/>
                    </a:solidFill>
                  </a:tcPr>
                </a:tc>
                <a:extLst>
                  <a:ext uri="{0D108BD9-81ED-4DB2-BD59-A6C34878D82A}">
                    <a16:rowId xmlns:a16="http://schemas.microsoft.com/office/drawing/2014/main" val="215993792"/>
                  </a:ext>
                </a:extLst>
              </a:tr>
              <a:tr h="395355">
                <a:tc>
                  <a:txBody>
                    <a:bodyPr/>
                    <a:lstStyle/>
                    <a:p>
                      <a:pPr marL="0" marR="0" indent="0" algn="l" defTabSz="1219170" rtl="0" eaLnBrk="1" fontAlgn="auto" latinLnBrk="0" hangingPunct="1">
                        <a:lnSpc>
                          <a:spcPct val="100000"/>
                        </a:lnSpc>
                        <a:spcBef>
                          <a:spcPts val="0"/>
                        </a:spcBef>
                        <a:spcAft>
                          <a:spcPts val="0"/>
                        </a:spcAft>
                        <a:buClrTx/>
                        <a:buSzTx/>
                        <a:buFontTx/>
                        <a:buNone/>
                        <a:tabLst/>
                        <a:defRPr/>
                      </a:pPr>
                      <a:r>
                        <a:rPr lang="en-US" sz="1800" dirty="0">
                          <a:latin typeface="+mn-lt"/>
                          <a:cs typeface="Segoe UI Light" panose="020B0502040204020203" pitchFamily="34" charset="0"/>
                        </a:rPr>
                        <a:t>HANA</a:t>
                      </a:r>
                    </a:p>
                  </a:txBody>
                  <a:tcPr>
                    <a:solidFill>
                      <a:srgbClr val="E6E6E6"/>
                    </a:solidFill>
                  </a:tcPr>
                </a:tc>
                <a:tc>
                  <a:txBody>
                    <a:bodyPr/>
                    <a:lstStyle/>
                    <a:p>
                      <a:pPr marL="0" marR="0" lvl="0" indent="0" algn="ctr" defTabSz="932742" rtl="0" eaLnBrk="1" fontAlgn="ctr" latinLnBrk="0" hangingPunct="1">
                        <a:lnSpc>
                          <a:spcPct val="100000"/>
                        </a:lnSpc>
                        <a:spcBef>
                          <a:spcPts val="0"/>
                        </a:spcBef>
                        <a:spcAft>
                          <a:spcPts val="0"/>
                        </a:spcAft>
                        <a:buClrTx/>
                        <a:buSzTx/>
                        <a:buFontTx/>
                        <a:buNone/>
                        <a:tabLst/>
                        <a:defRPr/>
                      </a:pPr>
                      <a:r>
                        <a:rPr kumimoji="0" lang="en-NZ" sz="1600" b="0" i="0" u="none" strike="noStrike" kern="1200" cap="none" spc="0" normalizeH="0" baseline="0" noProof="0" dirty="0">
                          <a:ln>
                            <a:noFill/>
                          </a:ln>
                          <a:solidFill>
                            <a:srgbClr val="505050"/>
                          </a:solidFill>
                          <a:effectLst/>
                          <a:uLnTx/>
                          <a:uFillTx/>
                          <a:latin typeface="+mn-lt"/>
                          <a:ea typeface="+mn-ea"/>
                          <a:cs typeface="+mn-cs"/>
                        </a:rPr>
                        <a:t>No</a:t>
                      </a:r>
                      <a:endParaRPr kumimoji="0" lang="en-US" sz="1600" b="0" i="0" u="none" strike="noStrike" kern="1200" cap="none" spc="0" normalizeH="0" baseline="0" noProof="0" dirty="0">
                        <a:ln>
                          <a:noFill/>
                        </a:ln>
                        <a:solidFill>
                          <a:srgbClr val="505050"/>
                        </a:solidFill>
                        <a:effectLst/>
                        <a:uLnTx/>
                        <a:uFillTx/>
                        <a:latin typeface="+mn-lt"/>
                        <a:ea typeface="+mn-ea"/>
                        <a:cs typeface="+mn-cs"/>
                      </a:endParaRPr>
                    </a:p>
                  </a:txBody>
                  <a:tcPr anchor="ctr">
                    <a:solidFill>
                      <a:srgbClr val="E6E6E6"/>
                    </a:solidFill>
                  </a:tcPr>
                </a:tc>
                <a:tc>
                  <a:txBody>
                    <a:bodyPr/>
                    <a:lstStyle/>
                    <a:p>
                      <a:pPr marL="0" marR="0" lvl="0" indent="0" algn="ctr" defTabSz="932742" rtl="0" eaLnBrk="1" fontAlgn="ctr" latinLnBrk="0" hangingPunct="1">
                        <a:lnSpc>
                          <a:spcPct val="100000"/>
                        </a:lnSpc>
                        <a:spcBef>
                          <a:spcPts val="0"/>
                        </a:spcBef>
                        <a:spcAft>
                          <a:spcPts val="0"/>
                        </a:spcAft>
                        <a:buClrTx/>
                        <a:buSzTx/>
                        <a:buFontTx/>
                        <a:buNone/>
                        <a:tabLst/>
                        <a:defRPr/>
                      </a:pPr>
                      <a:r>
                        <a:rPr kumimoji="0" lang="en-NZ" sz="1600" b="0" i="0" u="none" strike="noStrike" kern="1200" cap="none" spc="0" normalizeH="0" baseline="0" noProof="0" dirty="0">
                          <a:ln>
                            <a:noFill/>
                          </a:ln>
                          <a:solidFill>
                            <a:srgbClr val="505050"/>
                          </a:solidFill>
                          <a:effectLst/>
                          <a:uLnTx/>
                          <a:uFillTx/>
                          <a:latin typeface="+mn-lt"/>
                          <a:ea typeface="+mn-ea"/>
                          <a:cs typeface="+mn-cs"/>
                        </a:rPr>
                        <a:t>No</a:t>
                      </a:r>
                      <a:endParaRPr kumimoji="0" lang="en-US" sz="1600" b="0" i="0" u="none" strike="noStrike" kern="1200" cap="none" spc="0" normalizeH="0" baseline="0" noProof="0" dirty="0">
                        <a:ln>
                          <a:noFill/>
                        </a:ln>
                        <a:solidFill>
                          <a:srgbClr val="505050"/>
                        </a:solidFill>
                        <a:effectLst/>
                        <a:uLnTx/>
                        <a:uFillTx/>
                        <a:latin typeface="+mn-lt"/>
                        <a:ea typeface="+mn-ea"/>
                        <a:cs typeface="+mn-cs"/>
                      </a:endParaRPr>
                    </a:p>
                  </a:txBody>
                  <a:tcPr anchor="ctr">
                    <a:solidFill>
                      <a:srgbClr val="E6E6E6"/>
                    </a:solidFill>
                  </a:tcPr>
                </a:tc>
                <a:tc>
                  <a:txBody>
                    <a:bodyPr/>
                    <a:lstStyle/>
                    <a:p>
                      <a:pPr marL="0" marR="0" indent="0" algn="ctr" defTabSz="932742" rtl="0" eaLnBrk="1" fontAlgn="ctr" latinLnBrk="0" hangingPunct="1">
                        <a:lnSpc>
                          <a:spcPct val="100000"/>
                        </a:lnSpc>
                        <a:spcBef>
                          <a:spcPts val="0"/>
                        </a:spcBef>
                        <a:spcAft>
                          <a:spcPts val="0"/>
                        </a:spcAft>
                        <a:buClrTx/>
                        <a:buSzTx/>
                        <a:buFontTx/>
                        <a:buNone/>
                        <a:tabLst/>
                        <a:defRPr/>
                      </a:pPr>
                      <a:r>
                        <a:rPr lang="en-NZ" sz="1600" b="0" i="0" kern="1200" dirty="0">
                          <a:solidFill>
                            <a:schemeClr val="dk1"/>
                          </a:solidFill>
                          <a:effectLst/>
                          <a:latin typeface="+mn-lt"/>
                          <a:ea typeface="+mn-ea"/>
                          <a:cs typeface="+mn-cs"/>
                        </a:rPr>
                        <a:t>No</a:t>
                      </a:r>
                      <a:endParaRPr lang="en-US" sz="1600" b="0" i="0" kern="1200" dirty="0">
                        <a:solidFill>
                          <a:schemeClr val="dk1"/>
                        </a:solidFill>
                        <a:effectLst/>
                        <a:latin typeface="+mn-lt"/>
                        <a:ea typeface="+mn-ea"/>
                        <a:cs typeface="+mn-cs"/>
                      </a:endParaRPr>
                    </a:p>
                  </a:txBody>
                  <a:tcPr marL="0" marR="0" marT="0" marB="0" anchor="ctr">
                    <a:solidFill>
                      <a:srgbClr val="E6E6E6"/>
                    </a:solidFill>
                  </a:tcPr>
                </a:tc>
                <a:tc>
                  <a:txBody>
                    <a:bodyPr/>
                    <a:lstStyle/>
                    <a:p>
                      <a:pPr marL="0" marR="0" lvl="0" indent="0" algn="ctr" defTabSz="932742" rtl="0" eaLnBrk="1" fontAlgn="ctr" latinLnBrk="0" hangingPunct="1">
                        <a:lnSpc>
                          <a:spcPct val="100000"/>
                        </a:lnSpc>
                        <a:spcBef>
                          <a:spcPts val="0"/>
                        </a:spcBef>
                        <a:spcAft>
                          <a:spcPts val="0"/>
                        </a:spcAft>
                        <a:buClrTx/>
                        <a:buSzTx/>
                        <a:buFontTx/>
                        <a:buNone/>
                        <a:tabLst/>
                        <a:defRPr/>
                      </a:pPr>
                      <a:r>
                        <a:rPr kumimoji="0" lang="en-NZ" sz="1600" b="0" i="0" u="none" strike="noStrike" kern="1200" cap="none" spc="0" normalizeH="0" baseline="0" noProof="0" dirty="0">
                          <a:ln>
                            <a:noFill/>
                          </a:ln>
                          <a:solidFill>
                            <a:srgbClr val="505050"/>
                          </a:solidFill>
                          <a:effectLst/>
                          <a:uLnTx/>
                          <a:uFillTx/>
                          <a:latin typeface="+mn-lt"/>
                          <a:ea typeface="+mn-ea"/>
                          <a:cs typeface="+mn-cs"/>
                        </a:rPr>
                        <a:t>Yes</a:t>
                      </a:r>
                      <a:endParaRPr kumimoji="0" lang="en-US" sz="1600" b="0" i="0" u="none" strike="noStrike" kern="1200" cap="none" spc="0" normalizeH="0" baseline="0" noProof="0" dirty="0">
                        <a:ln>
                          <a:noFill/>
                        </a:ln>
                        <a:solidFill>
                          <a:srgbClr val="505050"/>
                        </a:solidFill>
                        <a:effectLst/>
                        <a:uLnTx/>
                        <a:uFillTx/>
                        <a:latin typeface="+mn-lt"/>
                        <a:ea typeface="+mn-ea"/>
                        <a:cs typeface="+mn-cs"/>
                      </a:endParaRPr>
                    </a:p>
                  </a:txBody>
                  <a:tcPr anchor="ctr">
                    <a:solidFill>
                      <a:srgbClr val="E6E6E6"/>
                    </a:solidFill>
                  </a:tcPr>
                </a:tc>
                <a:tc>
                  <a:txBody>
                    <a:bodyPr/>
                    <a:lstStyle/>
                    <a:p>
                      <a:pPr marL="0" marR="0" lvl="0" indent="0" algn="ctr" defTabSz="932742" rtl="0" eaLnBrk="1" fontAlgn="ctr" latinLnBrk="0" hangingPunct="1">
                        <a:lnSpc>
                          <a:spcPct val="100000"/>
                        </a:lnSpc>
                        <a:spcBef>
                          <a:spcPts val="0"/>
                        </a:spcBef>
                        <a:spcAft>
                          <a:spcPts val="0"/>
                        </a:spcAft>
                        <a:buClrTx/>
                        <a:buSzTx/>
                        <a:buFontTx/>
                        <a:buNone/>
                        <a:tabLst/>
                        <a:defRPr/>
                      </a:pPr>
                      <a:r>
                        <a:rPr kumimoji="0" lang="en-NZ" sz="1600" b="0" i="0" u="none" strike="noStrike" kern="1200" cap="none" spc="0" normalizeH="0" baseline="0" noProof="0" dirty="0">
                          <a:ln>
                            <a:noFill/>
                          </a:ln>
                          <a:solidFill>
                            <a:srgbClr val="505050"/>
                          </a:solidFill>
                          <a:effectLst/>
                          <a:uLnTx/>
                          <a:uFillTx/>
                          <a:latin typeface="+mn-lt"/>
                          <a:ea typeface="+mn-ea"/>
                          <a:cs typeface="+mn-cs"/>
                        </a:rPr>
                        <a:t>Yes</a:t>
                      </a:r>
                      <a:endParaRPr kumimoji="0" lang="en-US" sz="1600" b="0" i="0" u="none" strike="noStrike" kern="1200" cap="none" spc="0" normalizeH="0" baseline="0" noProof="0" dirty="0">
                        <a:ln>
                          <a:noFill/>
                        </a:ln>
                        <a:solidFill>
                          <a:srgbClr val="505050"/>
                        </a:solidFill>
                        <a:effectLst/>
                        <a:uLnTx/>
                        <a:uFillTx/>
                        <a:latin typeface="+mn-lt"/>
                        <a:ea typeface="+mn-ea"/>
                        <a:cs typeface="+mn-cs"/>
                      </a:endParaRPr>
                    </a:p>
                  </a:txBody>
                  <a:tcPr anchor="ctr">
                    <a:solidFill>
                      <a:srgbClr val="E6E6E6"/>
                    </a:solidFill>
                  </a:tcPr>
                </a:tc>
                <a:tc>
                  <a:txBody>
                    <a:bodyPr/>
                    <a:lstStyle/>
                    <a:p>
                      <a:pPr marL="0" marR="0" lvl="0" indent="0" algn="ctr" defTabSz="932742" rtl="0" eaLnBrk="1" fontAlgn="ctr"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mn-lt"/>
                          <a:ea typeface="+mn-ea"/>
                          <a:cs typeface="+mn-cs"/>
                        </a:rPr>
                        <a:t>Yes</a:t>
                      </a:r>
                    </a:p>
                  </a:txBody>
                  <a:tcPr anchor="ctr">
                    <a:solidFill>
                      <a:srgbClr val="E6E6E6"/>
                    </a:solidFill>
                  </a:tcPr>
                </a:tc>
                <a:extLst>
                  <a:ext uri="{0D108BD9-81ED-4DB2-BD59-A6C34878D82A}">
                    <a16:rowId xmlns:a16="http://schemas.microsoft.com/office/drawing/2014/main" val="1307576997"/>
                  </a:ext>
                </a:extLst>
              </a:tr>
              <a:tr h="395355">
                <a:tc>
                  <a:txBody>
                    <a:bodyPr/>
                    <a:lstStyle/>
                    <a:p>
                      <a:pPr marL="0" marR="0" indent="0" algn="l" defTabSz="1219170" rtl="0" eaLnBrk="1" fontAlgn="auto" latinLnBrk="0" hangingPunct="1">
                        <a:lnSpc>
                          <a:spcPct val="100000"/>
                        </a:lnSpc>
                        <a:spcBef>
                          <a:spcPts val="0"/>
                        </a:spcBef>
                        <a:spcAft>
                          <a:spcPts val="0"/>
                        </a:spcAft>
                        <a:buClrTx/>
                        <a:buSzTx/>
                        <a:buFontTx/>
                        <a:buNone/>
                        <a:tabLst/>
                        <a:defRPr/>
                      </a:pPr>
                      <a:r>
                        <a:rPr lang="en-US" sz="1800" dirty="0">
                          <a:latin typeface="+mn-lt"/>
                          <a:cs typeface="Segoe UI Light" panose="020B0502040204020203" pitchFamily="34" charset="0"/>
                        </a:rPr>
                        <a:t>Teradata</a:t>
                      </a:r>
                    </a:p>
                  </a:txBody>
                  <a:tcPr>
                    <a:solidFill>
                      <a:srgbClr val="F2F2F2"/>
                    </a:solidFill>
                  </a:tcPr>
                </a:tc>
                <a:tc>
                  <a:txBody>
                    <a:bodyPr/>
                    <a:lstStyle/>
                    <a:p>
                      <a:pPr marL="0" marR="0" indent="0" algn="ctr" defTabSz="932742" rtl="0" eaLnBrk="1" fontAlgn="ctr" latinLnBrk="0" hangingPunct="1">
                        <a:lnSpc>
                          <a:spcPct val="100000"/>
                        </a:lnSpc>
                        <a:spcBef>
                          <a:spcPts val="0"/>
                        </a:spcBef>
                        <a:spcAft>
                          <a:spcPts val="0"/>
                        </a:spcAft>
                        <a:buClrTx/>
                        <a:buSzTx/>
                        <a:buFontTx/>
                        <a:buNone/>
                        <a:tabLst/>
                        <a:defRPr/>
                      </a:pPr>
                      <a:r>
                        <a:rPr lang="en-NZ" sz="1600" b="0" i="0" kern="1200" dirty="0">
                          <a:solidFill>
                            <a:schemeClr val="dk1"/>
                          </a:solidFill>
                          <a:effectLst/>
                          <a:latin typeface="+mn-lt"/>
                          <a:ea typeface="+mn-ea"/>
                          <a:cs typeface="+mn-cs"/>
                        </a:rPr>
                        <a:t>Yes</a:t>
                      </a:r>
                      <a:endParaRPr lang="en-US" sz="1600" b="0" i="0" kern="1200" dirty="0">
                        <a:solidFill>
                          <a:schemeClr val="dk1"/>
                        </a:solidFill>
                        <a:effectLst/>
                        <a:latin typeface="+mn-lt"/>
                        <a:ea typeface="+mn-ea"/>
                        <a:cs typeface="+mn-cs"/>
                      </a:endParaRPr>
                    </a:p>
                  </a:txBody>
                  <a:tcPr anchor="ctr">
                    <a:solidFill>
                      <a:srgbClr val="F2F2F2"/>
                    </a:solidFill>
                  </a:tcPr>
                </a:tc>
                <a:tc>
                  <a:txBody>
                    <a:bodyPr/>
                    <a:lstStyle/>
                    <a:p>
                      <a:pPr marL="0" marR="0" lvl="0" indent="0" algn="ctr" defTabSz="932742" rtl="0" eaLnBrk="1" fontAlgn="ctr" latinLnBrk="0" hangingPunct="1">
                        <a:lnSpc>
                          <a:spcPct val="100000"/>
                        </a:lnSpc>
                        <a:spcBef>
                          <a:spcPts val="0"/>
                        </a:spcBef>
                        <a:spcAft>
                          <a:spcPts val="0"/>
                        </a:spcAft>
                        <a:buClrTx/>
                        <a:buSzTx/>
                        <a:buFontTx/>
                        <a:buNone/>
                        <a:tabLst/>
                        <a:defRPr/>
                      </a:pPr>
                      <a:r>
                        <a:rPr kumimoji="0" lang="en-NZ" sz="1600" b="0" i="0" u="none" strike="noStrike" kern="1200" cap="none" spc="0" normalizeH="0" baseline="0" noProof="0" dirty="0">
                          <a:ln>
                            <a:noFill/>
                          </a:ln>
                          <a:solidFill>
                            <a:srgbClr val="505050"/>
                          </a:solidFill>
                          <a:effectLst/>
                          <a:uLnTx/>
                          <a:uFillTx/>
                          <a:latin typeface="+mn-lt"/>
                          <a:ea typeface="+mn-ea"/>
                          <a:cs typeface="+mn-cs"/>
                        </a:rPr>
                        <a:t>Yes</a:t>
                      </a:r>
                      <a:endParaRPr kumimoji="0" lang="en-US" sz="1600" b="0" i="0" u="none" strike="noStrike" kern="1200" cap="none" spc="0" normalizeH="0" baseline="0" noProof="0" dirty="0">
                        <a:ln>
                          <a:noFill/>
                        </a:ln>
                        <a:solidFill>
                          <a:srgbClr val="505050"/>
                        </a:solidFill>
                        <a:effectLst/>
                        <a:uLnTx/>
                        <a:uFillTx/>
                        <a:latin typeface="+mn-lt"/>
                        <a:ea typeface="+mn-ea"/>
                        <a:cs typeface="+mn-cs"/>
                      </a:endParaRPr>
                    </a:p>
                  </a:txBody>
                  <a:tcPr anchor="ctr">
                    <a:solidFill>
                      <a:srgbClr val="F2F2F2"/>
                    </a:solidFill>
                  </a:tcPr>
                </a:tc>
                <a:tc>
                  <a:txBody>
                    <a:bodyPr/>
                    <a:lstStyle/>
                    <a:p>
                      <a:pPr marL="0" marR="0" lvl="0" indent="0" algn="ctr" defTabSz="932742" rtl="0" eaLnBrk="1" fontAlgn="ctr" latinLnBrk="0" hangingPunct="1">
                        <a:lnSpc>
                          <a:spcPct val="100000"/>
                        </a:lnSpc>
                        <a:spcBef>
                          <a:spcPts val="0"/>
                        </a:spcBef>
                        <a:spcAft>
                          <a:spcPts val="0"/>
                        </a:spcAft>
                        <a:buClrTx/>
                        <a:buSzTx/>
                        <a:buFontTx/>
                        <a:buNone/>
                        <a:tabLst/>
                        <a:defRPr/>
                      </a:pPr>
                      <a:r>
                        <a:rPr kumimoji="0" lang="en-NZ" sz="1600" b="0" i="0" u="none" strike="noStrike" kern="1200" cap="none" spc="0" normalizeH="0" baseline="0" noProof="0" dirty="0">
                          <a:ln>
                            <a:noFill/>
                          </a:ln>
                          <a:solidFill>
                            <a:schemeClr val="dk1"/>
                          </a:solidFill>
                          <a:effectLst/>
                          <a:uLnTx/>
                          <a:uFillTx/>
                          <a:latin typeface="+mn-lt"/>
                          <a:ea typeface="+mn-ea"/>
                          <a:cs typeface="+mn-cs"/>
                        </a:rPr>
                        <a:t>Yes</a:t>
                      </a:r>
                      <a:endParaRPr kumimoji="0" lang="en-US" sz="1600" b="0" i="0" u="none" strike="noStrike" kern="1200" cap="none" spc="0" normalizeH="0" baseline="0" noProof="0" dirty="0">
                        <a:ln>
                          <a:noFill/>
                        </a:ln>
                        <a:solidFill>
                          <a:srgbClr val="505050"/>
                        </a:solidFill>
                        <a:effectLst/>
                        <a:uLnTx/>
                        <a:uFillTx/>
                        <a:latin typeface="+mn-lt"/>
                        <a:ea typeface="+mn-ea"/>
                        <a:cs typeface="+mn-cs"/>
                      </a:endParaRPr>
                    </a:p>
                  </a:txBody>
                  <a:tcPr marL="0" marR="0" marT="0" marB="0" anchor="ctr">
                    <a:solidFill>
                      <a:srgbClr val="F2F2F2"/>
                    </a:solidFill>
                  </a:tcPr>
                </a:tc>
                <a:tc>
                  <a:txBody>
                    <a:bodyPr/>
                    <a:lstStyle/>
                    <a:p>
                      <a:pPr marL="0" marR="0" lvl="0" indent="0" algn="ctr" defTabSz="932742" rtl="0" eaLnBrk="1" fontAlgn="ctr" latinLnBrk="0" hangingPunct="1">
                        <a:lnSpc>
                          <a:spcPct val="100000"/>
                        </a:lnSpc>
                        <a:spcBef>
                          <a:spcPts val="0"/>
                        </a:spcBef>
                        <a:spcAft>
                          <a:spcPts val="0"/>
                        </a:spcAft>
                        <a:buClrTx/>
                        <a:buSzTx/>
                        <a:buFontTx/>
                        <a:buNone/>
                        <a:tabLst/>
                        <a:defRPr/>
                      </a:pPr>
                      <a:r>
                        <a:rPr kumimoji="0" lang="en-NZ" sz="1600" b="0" i="0" u="none" strike="noStrike" kern="1200" cap="none" spc="0" normalizeH="0" baseline="0" noProof="0" dirty="0">
                          <a:ln>
                            <a:noFill/>
                          </a:ln>
                          <a:solidFill>
                            <a:srgbClr val="505050"/>
                          </a:solidFill>
                          <a:effectLst/>
                          <a:uLnTx/>
                          <a:uFillTx/>
                          <a:latin typeface="+mn-lt"/>
                          <a:ea typeface="+mn-ea"/>
                          <a:cs typeface="+mn-cs"/>
                        </a:rPr>
                        <a:t>Yes</a:t>
                      </a:r>
                      <a:endParaRPr kumimoji="0" lang="en-US" sz="1600" b="0" i="0" u="none" strike="noStrike" kern="1200" cap="none" spc="0" normalizeH="0" baseline="0" noProof="0" dirty="0">
                        <a:ln>
                          <a:noFill/>
                        </a:ln>
                        <a:solidFill>
                          <a:srgbClr val="505050"/>
                        </a:solidFill>
                        <a:effectLst/>
                        <a:uLnTx/>
                        <a:uFillTx/>
                        <a:latin typeface="+mn-lt"/>
                        <a:ea typeface="+mn-ea"/>
                        <a:cs typeface="+mn-cs"/>
                      </a:endParaRPr>
                    </a:p>
                  </a:txBody>
                  <a:tcPr anchor="ctr">
                    <a:solidFill>
                      <a:srgbClr val="F2F2F2"/>
                    </a:solidFill>
                  </a:tcPr>
                </a:tc>
                <a:tc>
                  <a:txBody>
                    <a:bodyPr/>
                    <a:lstStyle/>
                    <a:p>
                      <a:pPr marL="0" marR="0" lvl="0" indent="0" algn="ctr" defTabSz="932742" rtl="0" eaLnBrk="1" fontAlgn="ctr" latinLnBrk="0" hangingPunct="1">
                        <a:lnSpc>
                          <a:spcPct val="100000"/>
                        </a:lnSpc>
                        <a:spcBef>
                          <a:spcPts val="0"/>
                        </a:spcBef>
                        <a:spcAft>
                          <a:spcPts val="0"/>
                        </a:spcAft>
                        <a:buClrTx/>
                        <a:buSzTx/>
                        <a:buFontTx/>
                        <a:buNone/>
                        <a:tabLst/>
                        <a:defRPr/>
                      </a:pPr>
                      <a:r>
                        <a:rPr kumimoji="0" lang="en-NZ" sz="1600" b="0" i="0" u="none" strike="noStrike" kern="1200" cap="none" spc="0" normalizeH="0" baseline="0" noProof="0" dirty="0">
                          <a:ln>
                            <a:noFill/>
                          </a:ln>
                          <a:solidFill>
                            <a:srgbClr val="505050"/>
                          </a:solidFill>
                          <a:effectLst/>
                          <a:uLnTx/>
                          <a:uFillTx/>
                          <a:latin typeface="+mn-lt"/>
                          <a:ea typeface="+mn-ea"/>
                          <a:cs typeface="+mn-cs"/>
                        </a:rPr>
                        <a:t>Yes</a:t>
                      </a:r>
                      <a:endParaRPr kumimoji="0" lang="en-US" sz="1600" b="0" i="0" u="none" strike="noStrike" kern="1200" cap="none" spc="0" normalizeH="0" baseline="0" noProof="0" dirty="0">
                        <a:ln>
                          <a:noFill/>
                        </a:ln>
                        <a:solidFill>
                          <a:srgbClr val="505050"/>
                        </a:solidFill>
                        <a:effectLst/>
                        <a:uLnTx/>
                        <a:uFillTx/>
                        <a:latin typeface="+mn-lt"/>
                        <a:ea typeface="+mn-ea"/>
                        <a:cs typeface="+mn-cs"/>
                      </a:endParaRPr>
                    </a:p>
                  </a:txBody>
                  <a:tcPr anchor="ctr">
                    <a:solidFill>
                      <a:srgbClr val="F2F2F2"/>
                    </a:solidFill>
                  </a:tcPr>
                </a:tc>
                <a:tc>
                  <a:txBody>
                    <a:bodyPr/>
                    <a:lstStyle/>
                    <a:p>
                      <a:pPr marL="0" marR="0" lvl="0" indent="0" algn="ctr" defTabSz="932742" rtl="0" eaLnBrk="1" fontAlgn="ctr"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mn-lt"/>
                          <a:ea typeface="+mn-ea"/>
                          <a:cs typeface="+mn-cs"/>
                        </a:rPr>
                        <a:t>Yes</a:t>
                      </a:r>
                    </a:p>
                  </a:txBody>
                  <a:tcPr anchor="ctr">
                    <a:solidFill>
                      <a:srgbClr val="F2F2F2"/>
                    </a:solidFill>
                  </a:tcPr>
                </a:tc>
                <a:extLst>
                  <a:ext uri="{0D108BD9-81ED-4DB2-BD59-A6C34878D82A}">
                    <a16:rowId xmlns:a16="http://schemas.microsoft.com/office/drawing/2014/main" val="2202810604"/>
                  </a:ext>
                </a:extLst>
              </a:tr>
              <a:tr h="395355">
                <a:tc>
                  <a:txBody>
                    <a:bodyPr/>
                    <a:lstStyle/>
                    <a:p>
                      <a:pPr marL="0" marR="0" indent="0" algn="l" defTabSz="1219170" rtl="0" eaLnBrk="1" fontAlgn="auto" latinLnBrk="0" hangingPunct="1">
                        <a:lnSpc>
                          <a:spcPct val="100000"/>
                        </a:lnSpc>
                        <a:spcBef>
                          <a:spcPts val="0"/>
                        </a:spcBef>
                        <a:spcAft>
                          <a:spcPts val="0"/>
                        </a:spcAft>
                        <a:buClrTx/>
                        <a:buSzTx/>
                        <a:buFontTx/>
                        <a:buNone/>
                        <a:tabLst/>
                        <a:defRPr/>
                      </a:pPr>
                      <a:r>
                        <a:rPr lang="en-US" sz="1800" dirty="0" err="1">
                          <a:latin typeface="+mn-lt"/>
                          <a:cs typeface="Segoe UI Light" panose="020B0502040204020203" pitchFamily="34" charset="0"/>
                        </a:rPr>
                        <a:t>Exadata</a:t>
                      </a:r>
                      <a:endParaRPr lang="en-US" sz="1800" dirty="0">
                        <a:latin typeface="+mn-lt"/>
                        <a:cs typeface="Segoe UI Light" panose="020B0502040204020203" pitchFamily="34" charset="0"/>
                      </a:endParaRPr>
                    </a:p>
                  </a:txBody>
                  <a:tcPr>
                    <a:solidFill>
                      <a:srgbClr val="E6E6E6"/>
                    </a:solidFill>
                  </a:tcPr>
                </a:tc>
                <a:tc>
                  <a:txBody>
                    <a:bodyPr/>
                    <a:lstStyle/>
                    <a:p>
                      <a:pPr marL="0" marR="0" indent="0" algn="ctr" defTabSz="932742" rtl="0" eaLnBrk="1" fontAlgn="ctr" latinLnBrk="0" hangingPunct="1">
                        <a:lnSpc>
                          <a:spcPct val="100000"/>
                        </a:lnSpc>
                        <a:spcBef>
                          <a:spcPts val="0"/>
                        </a:spcBef>
                        <a:spcAft>
                          <a:spcPts val="0"/>
                        </a:spcAft>
                        <a:buClrTx/>
                        <a:buSzTx/>
                        <a:buFontTx/>
                        <a:buNone/>
                        <a:tabLst/>
                        <a:defRPr/>
                      </a:pPr>
                      <a:r>
                        <a:rPr kumimoji="0" lang="en-NZ" sz="1600" b="0" i="0" u="none" strike="noStrike" kern="1200" cap="none" spc="0" normalizeH="0" baseline="0" noProof="0" dirty="0">
                          <a:ln>
                            <a:noFill/>
                          </a:ln>
                          <a:solidFill>
                            <a:srgbClr val="505050"/>
                          </a:solidFill>
                          <a:effectLst/>
                          <a:uLnTx/>
                          <a:uFillTx/>
                          <a:latin typeface="+mn-lt"/>
                          <a:ea typeface="+mn-ea"/>
                          <a:cs typeface="+mn-cs"/>
                        </a:rPr>
                        <a:t>Yes</a:t>
                      </a:r>
                      <a:endParaRPr lang="en-US" sz="1600" b="0" i="0" kern="1200" dirty="0">
                        <a:solidFill>
                          <a:schemeClr val="dk1"/>
                        </a:solidFill>
                        <a:effectLst/>
                        <a:latin typeface="+mn-lt"/>
                        <a:ea typeface="+mn-ea"/>
                        <a:cs typeface="+mn-cs"/>
                      </a:endParaRPr>
                    </a:p>
                  </a:txBody>
                  <a:tcPr anchor="ctr">
                    <a:solidFill>
                      <a:srgbClr val="E6E6E6"/>
                    </a:solidFill>
                  </a:tcPr>
                </a:tc>
                <a:tc>
                  <a:txBody>
                    <a:bodyPr/>
                    <a:lstStyle/>
                    <a:p>
                      <a:pPr marL="0" marR="0" lvl="0" indent="0" algn="ctr" defTabSz="932742" rtl="0" eaLnBrk="1" fontAlgn="ctr" latinLnBrk="0" hangingPunct="1">
                        <a:lnSpc>
                          <a:spcPct val="100000"/>
                        </a:lnSpc>
                        <a:spcBef>
                          <a:spcPts val="0"/>
                        </a:spcBef>
                        <a:spcAft>
                          <a:spcPts val="0"/>
                        </a:spcAft>
                        <a:buClrTx/>
                        <a:buSzTx/>
                        <a:buFontTx/>
                        <a:buNone/>
                        <a:tabLst/>
                        <a:defRPr/>
                      </a:pPr>
                      <a:r>
                        <a:rPr kumimoji="0" lang="en-NZ" sz="1600" b="0" i="0" u="none" strike="noStrike" kern="1200" cap="none" spc="0" normalizeH="0" baseline="0" noProof="0" dirty="0">
                          <a:ln>
                            <a:noFill/>
                          </a:ln>
                          <a:solidFill>
                            <a:srgbClr val="505050"/>
                          </a:solidFill>
                          <a:effectLst/>
                          <a:uLnTx/>
                          <a:uFillTx/>
                          <a:latin typeface="+mn-lt"/>
                          <a:ea typeface="+mn-ea"/>
                          <a:cs typeface="+mn-cs"/>
                        </a:rPr>
                        <a:t>Yes</a:t>
                      </a:r>
                      <a:endParaRPr kumimoji="0" lang="en-US" sz="1600" b="0" i="0" u="none" strike="noStrike" kern="1200" cap="none" spc="0" normalizeH="0" baseline="0" noProof="0" dirty="0">
                        <a:ln>
                          <a:noFill/>
                        </a:ln>
                        <a:solidFill>
                          <a:srgbClr val="505050"/>
                        </a:solidFill>
                        <a:effectLst/>
                        <a:uLnTx/>
                        <a:uFillTx/>
                        <a:latin typeface="+mn-lt"/>
                        <a:ea typeface="+mn-ea"/>
                        <a:cs typeface="+mn-cs"/>
                      </a:endParaRPr>
                    </a:p>
                  </a:txBody>
                  <a:tcPr anchor="ctr">
                    <a:solidFill>
                      <a:srgbClr val="E6E6E6"/>
                    </a:solidFill>
                  </a:tcPr>
                </a:tc>
                <a:tc>
                  <a:txBody>
                    <a:bodyPr/>
                    <a:lstStyle/>
                    <a:p>
                      <a:pPr marL="0" marR="0" lvl="0" indent="0" algn="ctr" defTabSz="932742" rtl="0" eaLnBrk="1" fontAlgn="ctr" latinLnBrk="0" hangingPunct="1">
                        <a:lnSpc>
                          <a:spcPct val="100000"/>
                        </a:lnSpc>
                        <a:spcBef>
                          <a:spcPts val="0"/>
                        </a:spcBef>
                        <a:spcAft>
                          <a:spcPts val="0"/>
                        </a:spcAft>
                        <a:buClrTx/>
                        <a:buSzTx/>
                        <a:buFontTx/>
                        <a:buNone/>
                        <a:tabLst/>
                        <a:defRPr/>
                      </a:pPr>
                      <a:r>
                        <a:rPr kumimoji="0" lang="en-NZ" sz="1600" b="0" i="0" u="none" strike="noStrike" kern="1200" cap="none" spc="0" normalizeH="0" baseline="0" noProof="0" dirty="0">
                          <a:ln>
                            <a:noFill/>
                          </a:ln>
                          <a:solidFill>
                            <a:schemeClr val="dk1"/>
                          </a:solidFill>
                          <a:effectLst/>
                          <a:uLnTx/>
                          <a:uFillTx/>
                          <a:latin typeface="+mn-lt"/>
                          <a:ea typeface="+mn-ea"/>
                          <a:cs typeface="+mn-cs"/>
                        </a:rPr>
                        <a:t>Yes</a:t>
                      </a:r>
                      <a:endParaRPr kumimoji="0" lang="en-US" sz="1600" b="0" i="0" u="none" strike="noStrike" kern="1200" cap="none" spc="0" normalizeH="0" baseline="0" noProof="0" dirty="0">
                        <a:ln>
                          <a:noFill/>
                        </a:ln>
                        <a:solidFill>
                          <a:srgbClr val="505050"/>
                        </a:solidFill>
                        <a:effectLst/>
                        <a:uLnTx/>
                        <a:uFillTx/>
                        <a:latin typeface="+mn-lt"/>
                        <a:ea typeface="+mn-ea"/>
                        <a:cs typeface="+mn-cs"/>
                      </a:endParaRPr>
                    </a:p>
                  </a:txBody>
                  <a:tcPr marL="0" marR="0" marT="0" marB="0" anchor="ctr">
                    <a:solidFill>
                      <a:srgbClr val="E6E6E6"/>
                    </a:solidFill>
                  </a:tcPr>
                </a:tc>
                <a:tc>
                  <a:txBody>
                    <a:bodyPr/>
                    <a:lstStyle/>
                    <a:p>
                      <a:pPr marL="0" marR="0" lvl="0" indent="0" algn="ctr" defTabSz="932742" rtl="0" eaLnBrk="1" fontAlgn="ctr" latinLnBrk="0" hangingPunct="1">
                        <a:lnSpc>
                          <a:spcPct val="100000"/>
                        </a:lnSpc>
                        <a:spcBef>
                          <a:spcPts val="0"/>
                        </a:spcBef>
                        <a:spcAft>
                          <a:spcPts val="0"/>
                        </a:spcAft>
                        <a:buClrTx/>
                        <a:buSzTx/>
                        <a:buFontTx/>
                        <a:buNone/>
                        <a:tabLst/>
                        <a:defRPr/>
                      </a:pPr>
                      <a:r>
                        <a:rPr kumimoji="0" lang="en-NZ" sz="1600" b="0" i="0" u="none" strike="noStrike" kern="1200" cap="none" spc="0" normalizeH="0" baseline="0" noProof="0" dirty="0">
                          <a:ln>
                            <a:noFill/>
                          </a:ln>
                          <a:solidFill>
                            <a:srgbClr val="505050"/>
                          </a:solidFill>
                          <a:effectLst/>
                          <a:uLnTx/>
                          <a:uFillTx/>
                          <a:latin typeface="+mn-lt"/>
                          <a:ea typeface="+mn-ea"/>
                          <a:cs typeface="+mn-cs"/>
                        </a:rPr>
                        <a:t>Yes</a:t>
                      </a:r>
                      <a:endParaRPr kumimoji="0" lang="en-US" sz="1600" b="0" i="0" u="none" strike="noStrike" kern="1200" cap="none" spc="0" normalizeH="0" baseline="0" noProof="0" dirty="0">
                        <a:ln>
                          <a:noFill/>
                        </a:ln>
                        <a:solidFill>
                          <a:srgbClr val="505050"/>
                        </a:solidFill>
                        <a:effectLst/>
                        <a:uLnTx/>
                        <a:uFillTx/>
                        <a:latin typeface="+mn-lt"/>
                        <a:ea typeface="+mn-ea"/>
                        <a:cs typeface="+mn-cs"/>
                      </a:endParaRPr>
                    </a:p>
                  </a:txBody>
                  <a:tcPr anchor="ctr">
                    <a:solidFill>
                      <a:srgbClr val="E6E6E6"/>
                    </a:solidFill>
                  </a:tcPr>
                </a:tc>
                <a:tc>
                  <a:txBody>
                    <a:bodyPr/>
                    <a:lstStyle/>
                    <a:p>
                      <a:pPr marL="0" marR="0" lvl="0" indent="0" algn="ctr" defTabSz="932742" rtl="0" eaLnBrk="1" fontAlgn="ctr"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mn-lt"/>
                          <a:ea typeface="+mn-ea"/>
                          <a:cs typeface="+mn-cs"/>
                        </a:rPr>
                        <a:t>Yes</a:t>
                      </a:r>
                    </a:p>
                  </a:txBody>
                  <a:tcPr anchor="ctr">
                    <a:solidFill>
                      <a:srgbClr val="E6E6E6"/>
                    </a:solidFill>
                  </a:tcPr>
                </a:tc>
                <a:tc>
                  <a:txBody>
                    <a:bodyPr/>
                    <a:lstStyle/>
                    <a:p>
                      <a:pPr marL="0" marR="0" lvl="0" indent="0" algn="ctr" defTabSz="932742" rtl="0" eaLnBrk="1" fontAlgn="ctr"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mn-lt"/>
                          <a:ea typeface="+mn-ea"/>
                          <a:cs typeface="+mn-cs"/>
                        </a:rPr>
                        <a:t>?</a:t>
                      </a:r>
                    </a:p>
                  </a:txBody>
                  <a:tcPr anchor="ctr">
                    <a:solidFill>
                      <a:srgbClr val="E6E6E6"/>
                    </a:solidFill>
                  </a:tcPr>
                </a:tc>
                <a:extLst>
                  <a:ext uri="{0D108BD9-81ED-4DB2-BD59-A6C34878D82A}">
                    <a16:rowId xmlns:a16="http://schemas.microsoft.com/office/drawing/2014/main" val="2822825956"/>
                  </a:ext>
                </a:extLst>
              </a:tr>
              <a:tr h="395355">
                <a:tc>
                  <a:txBody>
                    <a:bodyPr/>
                    <a:lstStyle/>
                    <a:p>
                      <a:pPr marL="0" marR="0" indent="0" algn="l" defTabSz="1219170" rtl="0" eaLnBrk="1" fontAlgn="auto" latinLnBrk="0" hangingPunct="1">
                        <a:lnSpc>
                          <a:spcPct val="100000"/>
                        </a:lnSpc>
                        <a:spcBef>
                          <a:spcPts val="0"/>
                        </a:spcBef>
                        <a:spcAft>
                          <a:spcPts val="0"/>
                        </a:spcAft>
                        <a:buClrTx/>
                        <a:buSzTx/>
                        <a:buFontTx/>
                        <a:buNone/>
                        <a:tabLst/>
                        <a:defRPr/>
                      </a:pPr>
                      <a:r>
                        <a:rPr lang="en-US" sz="1800" dirty="0" err="1">
                          <a:latin typeface="+mn-lt"/>
                          <a:cs typeface="Segoe UI Light" panose="020B0502040204020203" pitchFamily="34" charset="0"/>
                        </a:rPr>
                        <a:t>BigQuery</a:t>
                      </a:r>
                      <a:endParaRPr lang="en-US" sz="1800" dirty="0">
                        <a:latin typeface="+mn-lt"/>
                        <a:cs typeface="Segoe UI Light" panose="020B0502040204020203" pitchFamily="34" charset="0"/>
                      </a:endParaRPr>
                    </a:p>
                  </a:txBody>
                  <a:tcPr>
                    <a:solidFill>
                      <a:srgbClr val="F2F2F2"/>
                    </a:solidFill>
                  </a:tcPr>
                </a:tc>
                <a:tc>
                  <a:txBody>
                    <a:bodyPr/>
                    <a:lstStyle/>
                    <a:p>
                      <a:pPr marL="0" marR="0" indent="0" algn="ctr" defTabSz="932742" rtl="0" eaLnBrk="1" fontAlgn="ctr" latinLnBrk="0" hangingPunct="1">
                        <a:lnSpc>
                          <a:spcPct val="100000"/>
                        </a:lnSpc>
                        <a:spcBef>
                          <a:spcPts val="0"/>
                        </a:spcBef>
                        <a:spcAft>
                          <a:spcPts val="0"/>
                        </a:spcAft>
                        <a:buClrTx/>
                        <a:buSzTx/>
                        <a:buFontTx/>
                        <a:buNone/>
                        <a:tabLst/>
                        <a:defRPr/>
                      </a:pPr>
                      <a:r>
                        <a:rPr lang="en-NZ" sz="1600" b="0" i="0" kern="1200" dirty="0">
                          <a:solidFill>
                            <a:schemeClr val="dk1"/>
                          </a:solidFill>
                          <a:effectLst/>
                          <a:latin typeface="+mn-lt"/>
                          <a:ea typeface="+mn-ea"/>
                          <a:cs typeface="+mn-cs"/>
                        </a:rPr>
                        <a:t>Yes</a:t>
                      </a:r>
                      <a:endParaRPr lang="en-US" sz="1600" b="0" i="0" kern="1200" dirty="0">
                        <a:solidFill>
                          <a:schemeClr val="dk1"/>
                        </a:solidFill>
                        <a:effectLst/>
                        <a:latin typeface="+mn-lt"/>
                        <a:ea typeface="+mn-ea"/>
                        <a:cs typeface="+mn-cs"/>
                      </a:endParaRPr>
                    </a:p>
                  </a:txBody>
                  <a:tcPr anchor="ctr">
                    <a:solidFill>
                      <a:srgbClr val="F2F2F2"/>
                    </a:solidFill>
                  </a:tcPr>
                </a:tc>
                <a:tc>
                  <a:txBody>
                    <a:bodyPr/>
                    <a:lstStyle/>
                    <a:p>
                      <a:pPr marL="0" marR="0" lvl="0" indent="0" algn="ctr" defTabSz="932742" rtl="0" eaLnBrk="1" fontAlgn="ctr"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mn-lt"/>
                          <a:ea typeface="+mn-ea"/>
                          <a:cs typeface="+mn-cs"/>
                        </a:rPr>
                        <a:t>Yes</a:t>
                      </a:r>
                    </a:p>
                  </a:txBody>
                  <a:tcPr anchor="ctr">
                    <a:solidFill>
                      <a:srgbClr val="F2F2F2"/>
                    </a:solidFill>
                  </a:tcPr>
                </a:tc>
                <a:tc>
                  <a:txBody>
                    <a:bodyPr/>
                    <a:lstStyle/>
                    <a:p>
                      <a:pPr marL="0" marR="0" lvl="0" indent="0" algn="ctr" defTabSz="932742" rtl="0" eaLnBrk="1" fontAlgn="ctr" latinLnBrk="0" hangingPunct="1">
                        <a:lnSpc>
                          <a:spcPct val="100000"/>
                        </a:lnSpc>
                        <a:spcBef>
                          <a:spcPts val="0"/>
                        </a:spcBef>
                        <a:spcAft>
                          <a:spcPts val="0"/>
                        </a:spcAft>
                        <a:buClrTx/>
                        <a:buSzTx/>
                        <a:buFontTx/>
                        <a:buNone/>
                        <a:tabLst/>
                        <a:defRPr/>
                      </a:pPr>
                      <a:r>
                        <a:rPr lang="en-NZ" sz="1600" b="0" i="0" kern="1200" dirty="0">
                          <a:solidFill>
                            <a:schemeClr val="dk1"/>
                          </a:solidFill>
                          <a:effectLst/>
                          <a:latin typeface="+mn-lt"/>
                          <a:ea typeface="+mn-ea"/>
                          <a:cs typeface="+mn-cs"/>
                        </a:rPr>
                        <a:t>Yes</a:t>
                      </a:r>
                      <a:endParaRPr kumimoji="0" lang="en-US" sz="1600" b="0" i="0" u="none" strike="noStrike" kern="1200" cap="none" spc="0" normalizeH="0" baseline="0" noProof="0" dirty="0">
                        <a:ln>
                          <a:noFill/>
                        </a:ln>
                        <a:solidFill>
                          <a:srgbClr val="505050"/>
                        </a:solidFill>
                        <a:effectLst/>
                        <a:uLnTx/>
                        <a:uFillTx/>
                        <a:latin typeface="+mn-lt"/>
                        <a:ea typeface="+mn-ea"/>
                        <a:cs typeface="+mn-cs"/>
                      </a:endParaRPr>
                    </a:p>
                  </a:txBody>
                  <a:tcPr marL="0" marR="0" marT="0" marB="0" anchor="ctr">
                    <a:solidFill>
                      <a:srgbClr val="F2F2F2"/>
                    </a:solidFill>
                  </a:tcPr>
                </a:tc>
                <a:tc>
                  <a:txBody>
                    <a:bodyPr/>
                    <a:lstStyle/>
                    <a:p>
                      <a:pPr marL="0" marR="0" lvl="0" indent="0" algn="ctr" defTabSz="932742" rtl="0" eaLnBrk="1" fontAlgn="ctr" latinLnBrk="0" hangingPunct="1">
                        <a:lnSpc>
                          <a:spcPct val="100000"/>
                        </a:lnSpc>
                        <a:spcBef>
                          <a:spcPts val="0"/>
                        </a:spcBef>
                        <a:spcAft>
                          <a:spcPts val="0"/>
                        </a:spcAft>
                        <a:buClrTx/>
                        <a:buSzTx/>
                        <a:buFontTx/>
                        <a:buNone/>
                        <a:tabLst/>
                        <a:defRPr/>
                      </a:pPr>
                      <a:r>
                        <a:rPr kumimoji="0" lang="en-NZ" sz="1600" b="0" i="0" u="none" strike="noStrike" kern="1200" cap="none" spc="0" normalizeH="0" baseline="0" noProof="0" dirty="0">
                          <a:ln>
                            <a:noFill/>
                          </a:ln>
                          <a:solidFill>
                            <a:srgbClr val="505050"/>
                          </a:solidFill>
                          <a:effectLst/>
                          <a:uLnTx/>
                          <a:uFillTx/>
                          <a:latin typeface="+mn-lt"/>
                          <a:ea typeface="+mn-ea"/>
                          <a:cs typeface="+mn-cs"/>
                        </a:rPr>
                        <a:t>Yes</a:t>
                      </a:r>
                      <a:endParaRPr kumimoji="0" lang="en-US" sz="1600" b="0" i="0" u="none" strike="noStrike" kern="1200" cap="none" spc="0" normalizeH="0" baseline="0" noProof="0" dirty="0">
                        <a:ln>
                          <a:noFill/>
                        </a:ln>
                        <a:solidFill>
                          <a:srgbClr val="505050"/>
                        </a:solidFill>
                        <a:effectLst/>
                        <a:uLnTx/>
                        <a:uFillTx/>
                        <a:latin typeface="+mn-lt"/>
                        <a:ea typeface="+mn-ea"/>
                        <a:cs typeface="+mn-cs"/>
                      </a:endParaRPr>
                    </a:p>
                  </a:txBody>
                  <a:tcPr anchor="ctr">
                    <a:solidFill>
                      <a:srgbClr val="F2F2F2"/>
                    </a:solidFill>
                  </a:tcPr>
                </a:tc>
                <a:tc>
                  <a:txBody>
                    <a:bodyPr/>
                    <a:lstStyle/>
                    <a:p>
                      <a:pPr marL="0" marR="0" lvl="0" indent="0" algn="ctr" defTabSz="932742" rtl="0" eaLnBrk="1" fontAlgn="ctr"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mn-lt"/>
                          <a:ea typeface="+mn-ea"/>
                          <a:cs typeface="+mn-cs"/>
                        </a:rPr>
                        <a:t>No</a:t>
                      </a:r>
                    </a:p>
                  </a:txBody>
                  <a:tcPr anchor="ctr">
                    <a:solidFill>
                      <a:srgbClr val="F2F2F2"/>
                    </a:solidFill>
                  </a:tcPr>
                </a:tc>
                <a:tc>
                  <a:txBody>
                    <a:bodyPr/>
                    <a:lstStyle/>
                    <a:p>
                      <a:pPr marL="0" marR="0" lvl="0" indent="0" algn="ctr" defTabSz="932742" rtl="0" eaLnBrk="1" fontAlgn="ctr"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mn-lt"/>
                          <a:ea typeface="+mn-ea"/>
                          <a:cs typeface="+mn-cs"/>
                        </a:rPr>
                        <a:t>No</a:t>
                      </a:r>
                    </a:p>
                  </a:txBody>
                  <a:tcPr anchor="ctr">
                    <a:solidFill>
                      <a:srgbClr val="F2F2F2"/>
                    </a:solidFill>
                  </a:tcPr>
                </a:tc>
                <a:extLst>
                  <a:ext uri="{0D108BD9-81ED-4DB2-BD59-A6C34878D82A}">
                    <a16:rowId xmlns:a16="http://schemas.microsoft.com/office/drawing/2014/main" val="3240933035"/>
                  </a:ext>
                </a:extLst>
              </a:tr>
              <a:tr h="395355">
                <a:tc>
                  <a:txBody>
                    <a:bodyPr/>
                    <a:lstStyle/>
                    <a:p>
                      <a:pPr marL="0" marR="0" indent="0" algn="l" defTabSz="1219170" rtl="0" eaLnBrk="1" fontAlgn="auto" latinLnBrk="0" hangingPunct="1">
                        <a:lnSpc>
                          <a:spcPct val="100000"/>
                        </a:lnSpc>
                        <a:spcBef>
                          <a:spcPts val="0"/>
                        </a:spcBef>
                        <a:spcAft>
                          <a:spcPts val="0"/>
                        </a:spcAft>
                        <a:buClrTx/>
                        <a:buSzTx/>
                        <a:buFontTx/>
                        <a:buNone/>
                        <a:tabLst/>
                        <a:defRPr/>
                      </a:pPr>
                      <a:r>
                        <a:rPr lang="en-US" sz="1800" dirty="0" err="1">
                          <a:latin typeface="+mn-lt"/>
                          <a:cs typeface="Segoe UI Light" panose="020B0502040204020203" pitchFamily="34" charset="0"/>
                        </a:rPr>
                        <a:t>Greenplum</a:t>
                      </a:r>
                      <a:endParaRPr lang="en-US" sz="1800" dirty="0">
                        <a:latin typeface="+mn-lt"/>
                        <a:cs typeface="Segoe UI Light" panose="020B0502040204020203" pitchFamily="34" charset="0"/>
                      </a:endParaRPr>
                    </a:p>
                  </a:txBody>
                  <a:tcPr>
                    <a:solidFill>
                      <a:srgbClr val="E6E6E6"/>
                    </a:solidFill>
                  </a:tcPr>
                </a:tc>
                <a:tc>
                  <a:txBody>
                    <a:bodyPr/>
                    <a:lstStyle/>
                    <a:p>
                      <a:pPr marL="0" marR="0" indent="0" algn="ctr" defTabSz="932742" rtl="0" eaLnBrk="1" fontAlgn="ctr" latinLnBrk="0" hangingPunct="1">
                        <a:lnSpc>
                          <a:spcPct val="100000"/>
                        </a:lnSpc>
                        <a:spcBef>
                          <a:spcPts val="0"/>
                        </a:spcBef>
                        <a:spcAft>
                          <a:spcPts val="0"/>
                        </a:spcAft>
                        <a:buClrTx/>
                        <a:buSzTx/>
                        <a:buFontTx/>
                        <a:buNone/>
                        <a:tabLst/>
                        <a:defRPr/>
                      </a:pPr>
                      <a:r>
                        <a:rPr kumimoji="0" lang="en-NZ" sz="1600" b="0" i="0" u="none" strike="noStrike" kern="1200" cap="none" spc="0" normalizeH="0" baseline="0" noProof="0" dirty="0">
                          <a:ln>
                            <a:noFill/>
                          </a:ln>
                          <a:solidFill>
                            <a:srgbClr val="505050"/>
                          </a:solidFill>
                          <a:effectLst/>
                          <a:uLnTx/>
                          <a:uFillTx/>
                          <a:latin typeface="+mn-lt"/>
                          <a:ea typeface="+mn-ea"/>
                          <a:cs typeface="+mn-cs"/>
                        </a:rPr>
                        <a:t>Yes</a:t>
                      </a:r>
                      <a:endParaRPr lang="en-US" sz="1600" b="0" i="0" kern="1200" dirty="0">
                        <a:solidFill>
                          <a:schemeClr val="dk1"/>
                        </a:solidFill>
                        <a:effectLst/>
                        <a:latin typeface="+mn-lt"/>
                        <a:ea typeface="+mn-ea"/>
                        <a:cs typeface="+mn-cs"/>
                      </a:endParaRPr>
                    </a:p>
                  </a:txBody>
                  <a:tcPr anchor="ctr">
                    <a:solidFill>
                      <a:srgbClr val="E6E6E6"/>
                    </a:solidFill>
                  </a:tcPr>
                </a:tc>
                <a:tc>
                  <a:txBody>
                    <a:bodyPr/>
                    <a:lstStyle/>
                    <a:p>
                      <a:pPr marL="0" marR="0" lvl="0" indent="0" algn="ctr" defTabSz="932742" rtl="0" eaLnBrk="1" fontAlgn="ctr" latinLnBrk="0" hangingPunct="1">
                        <a:lnSpc>
                          <a:spcPct val="100000"/>
                        </a:lnSpc>
                        <a:spcBef>
                          <a:spcPts val="0"/>
                        </a:spcBef>
                        <a:spcAft>
                          <a:spcPts val="0"/>
                        </a:spcAft>
                        <a:buClrTx/>
                        <a:buSzTx/>
                        <a:buFontTx/>
                        <a:buNone/>
                        <a:tabLst/>
                        <a:defRPr/>
                      </a:pPr>
                      <a:r>
                        <a:rPr kumimoji="0" lang="en-NZ" sz="1600" b="0" i="0" u="none" strike="noStrike" kern="1200" cap="none" spc="0" normalizeH="0" baseline="0" noProof="0" dirty="0">
                          <a:ln>
                            <a:noFill/>
                          </a:ln>
                          <a:solidFill>
                            <a:srgbClr val="505050"/>
                          </a:solidFill>
                          <a:effectLst/>
                          <a:uLnTx/>
                          <a:uFillTx/>
                          <a:latin typeface="+mn-lt"/>
                          <a:ea typeface="+mn-ea"/>
                          <a:cs typeface="+mn-cs"/>
                        </a:rPr>
                        <a:t>Yes</a:t>
                      </a:r>
                      <a:endParaRPr kumimoji="0" lang="en-US" sz="1600" b="0" i="0" u="none" strike="noStrike" kern="1200" cap="none" spc="0" normalizeH="0" baseline="0" noProof="0" dirty="0">
                        <a:ln>
                          <a:noFill/>
                        </a:ln>
                        <a:solidFill>
                          <a:srgbClr val="505050"/>
                        </a:solidFill>
                        <a:effectLst/>
                        <a:uLnTx/>
                        <a:uFillTx/>
                        <a:latin typeface="+mn-lt"/>
                        <a:ea typeface="+mn-ea"/>
                        <a:cs typeface="+mn-cs"/>
                      </a:endParaRPr>
                    </a:p>
                  </a:txBody>
                  <a:tcPr anchor="ctr">
                    <a:solidFill>
                      <a:srgbClr val="E6E6E6"/>
                    </a:solidFill>
                  </a:tcPr>
                </a:tc>
                <a:tc>
                  <a:txBody>
                    <a:bodyPr/>
                    <a:lstStyle/>
                    <a:p>
                      <a:pPr marL="0" marR="0" lvl="0" indent="0" algn="ctr" defTabSz="932742" rtl="0" eaLnBrk="1" fontAlgn="ctr" latinLnBrk="0" hangingPunct="1">
                        <a:lnSpc>
                          <a:spcPct val="100000"/>
                        </a:lnSpc>
                        <a:spcBef>
                          <a:spcPts val="0"/>
                        </a:spcBef>
                        <a:spcAft>
                          <a:spcPts val="0"/>
                        </a:spcAft>
                        <a:buClrTx/>
                        <a:buSzTx/>
                        <a:buFontTx/>
                        <a:buNone/>
                        <a:tabLst/>
                        <a:defRPr/>
                      </a:pPr>
                      <a:r>
                        <a:rPr lang="en-NZ" sz="1600" b="0" i="0" kern="1200" dirty="0">
                          <a:solidFill>
                            <a:schemeClr val="dk1"/>
                          </a:solidFill>
                          <a:effectLst/>
                          <a:latin typeface="+mn-lt"/>
                          <a:ea typeface="+mn-ea"/>
                          <a:cs typeface="+mn-cs"/>
                        </a:rPr>
                        <a:t>Yes</a:t>
                      </a:r>
                      <a:endParaRPr kumimoji="0" lang="en-US" sz="1600" b="0" i="0" u="none" strike="noStrike" kern="1200" cap="none" spc="0" normalizeH="0" baseline="0" noProof="0" dirty="0">
                        <a:ln>
                          <a:noFill/>
                        </a:ln>
                        <a:solidFill>
                          <a:srgbClr val="505050"/>
                        </a:solidFill>
                        <a:effectLst/>
                        <a:uLnTx/>
                        <a:uFillTx/>
                        <a:latin typeface="+mn-lt"/>
                        <a:ea typeface="+mn-ea"/>
                        <a:cs typeface="+mn-cs"/>
                      </a:endParaRPr>
                    </a:p>
                  </a:txBody>
                  <a:tcPr marL="0" marR="0" marT="0" marB="0" anchor="ctr">
                    <a:solidFill>
                      <a:srgbClr val="E6E6E6"/>
                    </a:solidFill>
                  </a:tcPr>
                </a:tc>
                <a:tc>
                  <a:txBody>
                    <a:bodyPr/>
                    <a:lstStyle/>
                    <a:p>
                      <a:pPr marL="0" marR="0" lvl="0" indent="0" algn="ctr" defTabSz="932742" rtl="0" eaLnBrk="1" fontAlgn="ctr" latinLnBrk="0" hangingPunct="1">
                        <a:lnSpc>
                          <a:spcPct val="100000"/>
                        </a:lnSpc>
                        <a:spcBef>
                          <a:spcPts val="0"/>
                        </a:spcBef>
                        <a:spcAft>
                          <a:spcPts val="0"/>
                        </a:spcAft>
                        <a:buClrTx/>
                        <a:buSzTx/>
                        <a:buFontTx/>
                        <a:buNone/>
                        <a:tabLst/>
                        <a:defRPr/>
                      </a:pPr>
                      <a:r>
                        <a:rPr kumimoji="0" lang="en-NZ" sz="1600" b="0" i="0" u="none" strike="noStrike" kern="1200" cap="none" spc="0" normalizeH="0" baseline="0" noProof="0" dirty="0">
                          <a:ln>
                            <a:noFill/>
                          </a:ln>
                          <a:solidFill>
                            <a:srgbClr val="505050"/>
                          </a:solidFill>
                          <a:effectLst/>
                          <a:uLnTx/>
                          <a:uFillTx/>
                          <a:latin typeface="+mn-lt"/>
                          <a:ea typeface="+mn-ea"/>
                          <a:cs typeface="+mn-cs"/>
                        </a:rPr>
                        <a:t>Yes</a:t>
                      </a:r>
                      <a:endParaRPr kumimoji="0" lang="en-US" sz="1600" b="0" i="0" u="none" strike="noStrike" kern="1200" cap="none" spc="0" normalizeH="0" baseline="0" noProof="0" dirty="0">
                        <a:ln>
                          <a:noFill/>
                        </a:ln>
                        <a:solidFill>
                          <a:srgbClr val="505050"/>
                        </a:solidFill>
                        <a:effectLst/>
                        <a:uLnTx/>
                        <a:uFillTx/>
                        <a:latin typeface="+mn-lt"/>
                        <a:ea typeface="+mn-ea"/>
                        <a:cs typeface="+mn-cs"/>
                      </a:endParaRPr>
                    </a:p>
                  </a:txBody>
                  <a:tcPr anchor="ctr">
                    <a:solidFill>
                      <a:srgbClr val="E6E6E6"/>
                    </a:solidFill>
                  </a:tcPr>
                </a:tc>
                <a:tc>
                  <a:txBody>
                    <a:bodyPr/>
                    <a:lstStyle/>
                    <a:p>
                      <a:pPr marL="0" marR="0" lvl="0" indent="0" algn="ctr" defTabSz="932742" rtl="0" eaLnBrk="1" fontAlgn="ctr"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mn-lt"/>
                          <a:ea typeface="+mn-ea"/>
                          <a:cs typeface="+mn-cs"/>
                        </a:rPr>
                        <a:t>Yes</a:t>
                      </a:r>
                    </a:p>
                  </a:txBody>
                  <a:tcPr anchor="ctr">
                    <a:solidFill>
                      <a:srgbClr val="E6E6E6"/>
                    </a:solidFill>
                  </a:tcPr>
                </a:tc>
                <a:tc>
                  <a:txBody>
                    <a:bodyPr/>
                    <a:lstStyle/>
                    <a:p>
                      <a:pPr marL="0" marR="0" lvl="0" indent="0" algn="ctr" defTabSz="932742" rtl="0" eaLnBrk="1" fontAlgn="ctr"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mn-lt"/>
                          <a:ea typeface="+mn-ea"/>
                          <a:cs typeface="+mn-cs"/>
                        </a:rPr>
                        <a:t>Configurable</a:t>
                      </a:r>
                    </a:p>
                  </a:txBody>
                  <a:tcPr anchor="ctr">
                    <a:solidFill>
                      <a:srgbClr val="E6E6E6"/>
                    </a:solidFill>
                  </a:tcPr>
                </a:tc>
                <a:extLst>
                  <a:ext uri="{0D108BD9-81ED-4DB2-BD59-A6C34878D82A}">
                    <a16:rowId xmlns:a16="http://schemas.microsoft.com/office/drawing/2014/main" val="3696773353"/>
                  </a:ext>
                </a:extLst>
              </a:tr>
              <a:tr h="395355">
                <a:tc>
                  <a:txBody>
                    <a:bodyPr/>
                    <a:lstStyle/>
                    <a:p>
                      <a:pPr marL="0" marR="0" indent="0" algn="l" defTabSz="1219170" rtl="0" eaLnBrk="1" fontAlgn="auto" latinLnBrk="0" hangingPunct="1">
                        <a:lnSpc>
                          <a:spcPct val="100000"/>
                        </a:lnSpc>
                        <a:spcBef>
                          <a:spcPts val="0"/>
                        </a:spcBef>
                        <a:spcAft>
                          <a:spcPts val="0"/>
                        </a:spcAft>
                        <a:buClrTx/>
                        <a:buSzTx/>
                        <a:buFontTx/>
                        <a:buNone/>
                        <a:tabLst/>
                        <a:defRPr/>
                      </a:pPr>
                      <a:r>
                        <a:rPr lang="en-US" sz="1800" dirty="0">
                          <a:latin typeface="+mn-lt"/>
                          <a:cs typeface="Segoe UI Light" panose="020B0502040204020203" pitchFamily="34" charset="0"/>
                        </a:rPr>
                        <a:t>IBM Big SQL</a:t>
                      </a:r>
                    </a:p>
                  </a:txBody>
                  <a:tcPr>
                    <a:solidFill>
                      <a:srgbClr val="F2F2F2"/>
                    </a:solidFill>
                  </a:tcPr>
                </a:tc>
                <a:tc>
                  <a:txBody>
                    <a:bodyPr/>
                    <a:lstStyle/>
                    <a:p>
                      <a:pPr marL="0" marR="0" indent="0" algn="ctr" defTabSz="932742" rtl="0" eaLnBrk="1" fontAlgn="ctr" latinLnBrk="0" hangingPunct="1">
                        <a:lnSpc>
                          <a:spcPct val="100000"/>
                        </a:lnSpc>
                        <a:spcBef>
                          <a:spcPts val="0"/>
                        </a:spcBef>
                        <a:spcAft>
                          <a:spcPts val="0"/>
                        </a:spcAft>
                        <a:buClrTx/>
                        <a:buSzTx/>
                        <a:buFontTx/>
                        <a:buNone/>
                        <a:tabLst/>
                        <a:defRPr/>
                      </a:pPr>
                      <a:r>
                        <a:rPr lang="en-US" sz="1600" b="0" i="0" kern="1200" dirty="0">
                          <a:solidFill>
                            <a:schemeClr val="dk1"/>
                          </a:solidFill>
                          <a:effectLst/>
                          <a:latin typeface="+mn-lt"/>
                          <a:ea typeface="+mn-ea"/>
                          <a:cs typeface="+mn-cs"/>
                        </a:rPr>
                        <a:t>Yes</a:t>
                      </a:r>
                    </a:p>
                  </a:txBody>
                  <a:tcPr anchor="ctr">
                    <a:solidFill>
                      <a:srgbClr val="F2F2F2"/>
                    </a:solidFill>
                  </a:tcPr>
                </a:tc>
                <a:tc>
                  <a:txBody>
                    <a:bodyPr/>
                    <a:lstStyle/>
                    <a:p>
                      <a:pPr marL="0" marR="0" lvl="0" indent="0" algn="ctr" defTabSz="932742" rtl="0" eaLnBrk="1" fontAlgn="ctr"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mn-lt"/>
                          <a:ea typeface="+mn-ea"/>
                          <a:cs typeface="+mn-cs"/>
                        </a:rPr>
                        <a:t>Yes</a:t>
                      </a:r>
                    </a:p>
                  </a:txBody>
                  <a:tcPr anchor="ctr">
                    <a:solidFill>
                      <a:srgbClr val="F2F2F2"/>
                    </a:solidFill>
                  </a:tcPr>
                </a:tc>
                <a:tc>
                  <a:txBody>
                    <a:bodyPr/>
                    <a:lstStyle/>
                    <a:p>
                      <a:pPr marL="0" marR="0" lvl="0" indent="0" algn="ctr" defTabSz="932742" rtl="0" eaLnBrk="1" fontAlgn="ctr"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mn-lt"/>
                          <a:ea typeface="+mn-ea"/>
                          <a:cs typeface="+mn-cs"/>
                        </a:rPr>
                        <a:t>Yes</a:t>
                      </a:r>
                    </a:p>
                  </a:txBody>
                  <a:tcPr marL="0" marR="0" marT="0" marB="0" anchor="ctr">
                    <a:solidFill>
                      <a:srgbClr val="F2F2F2"/>
                    </a:solidFill>
                  </a:tcPr>
                </a:tc>
                <a:tc>
                  <a:txBody>
                    <a:bodyPr/>
                    <a:lstStyle/>
                    <a:p>
                      <a:pPr marL="0" marR="0" lvl="0" indent="0" algn="ctr" defTabSz="932742" rtl="0" eaLnBrk="1" fontAlgn="ctr"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mn-lt"/>
                          <a:ea typeface="+mn-ea"/>
                          <a:cs typeface="+mn-cs"/>
                        </a:rPr>
                        <a:t>Yes</a:t>
                      </a:r>
                    </a:p>
                  </a:txBody>
                  <a:tcPr anchor="ctr">
                    <a:solidFill>
                      <a:srgbClr val="F2F2F2"/>
                    </a:solidFill>
                  </a:tcPr>
                </a:tc>
                <a:tc>
                  <a:txBody>
                    <a:bodyPr/>
                    <a:lstStyle/>
                    <a:p>
                      <a:pPr marL="0" marR="0" lvl="0" indent="0" algn="ctr" defTabSz="932742" rtl="0" eaLnBrk="1" fontAlgn="ctr"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mn-lt"/>
                          <a:ea typeface="+mn-ea"/>
                          <a:cs typeface="+mn-cs"/>
                        </a:rPr>
                        <a:t>Configurable</a:t>
                      </a:r>
                    </a:p>
                  </a:txBody>
                  <a:tcPr anchor="ctr">
                    <a:solidFill>
                      <a:srgbClr val="F2F2F2"/>
                    </a:solidFill>
                  </a:tcPr>
                </a:tc>
                <a:tc>
                  <a:txBody>
                    <a:bodyPr/>
                    <a:lstStyle/>
                    <a:p>
                      <a:pPr marL="0" marR="0" lvl="0" indent="0" algn="ctr" defTabSz="932742" rtl="0" eaLnBrk="1" fontAlgn="ctr"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mn-lt"/>
                          <a:ea typeface="+mn-ea"/>
                          <a:cs typeface="+mn-cs"/>
                        </a:rPr>
                        <a:t>Yes</a:t>
                      </a:r>
                    </a:p>
                  </a:txBody>
                  <a:tcPr anchor="ctr">
                    <a:solidFill>
                      <a:srgbClr val="F2F2F2"/>
                    </a:solidFill>
                  </a:tcPr>
                </a:tc>
                <a:extLst>
                  <a:ext uri="{0D108BD9-81ED-4DB2-BD59-A6C34878D82A}">
                    <a16:rowId xmlns:a16="http://schemas.microsoft.com/office/drawing/2014/main" val="2463193351"/>
                  </a:ext>
                </a:extLst>
              </a:tr>
            </a:tbl>
          </a:graphicData>
        </a:graphic>
      </p:graphicFrame>
      <p:sp>
        <p:nvSpPr>
          <p:cNvPr id="7" name="TextBox 6"/>
          <p:cNvSpPr txBox="1"/>
          <p:nvPr/>
        </p:nvSpPr>
        <p:spPr>
          <a:xfrm>
            <a:off x="367489" y="6173627"/>
            <a:ext cx="3344505" cy="781752"/>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NZ" sz="8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N/A – Not applicable, check deep dive to understand the product</a:t>
            </a:r>
          </a:p>
          <a:p>
            <a:pPr marL="0" marR="0" lvl="0" indent="0" algn="l" defTabSz="932742" rtl="0" eaLnBrk="1" fontAlgn="auto" latinLnBrk="0" hangingPunct="1">
              <a:lnSpc>
                <a:spcPct val="90000"/>
              </a:lnSpc>
              <a:spcBef>
                <a:spcPts val="0"/>
              </a:spcBef>
              <a:spcAft>
                <a:spcPts val="600"/>
              </a:spcAft>
              <a:buClrTx/>
              <a:buSzTx/>
              <a:buFontTx/>
              <a:buNone/>
              <a:tabLst/>
              <a:defRPr/>
            </a:pPr>
            <a:r>
              <a:rPr kumimoji="0" lang="en-NZ" sz="8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 – Could not find information</a:t>
            </a:r>
          </a:p>
          <a:p>
            <a:pPr marL="0" marR="0" lvl="0" indent="0" algn="l" defTabSz="932742" rtl="0" eaLnBrk="1" fontAlgn="auto" latinLnBrk="0" hangingPunct="1">
              <a:lnSpc>
                <a:spcPct val="90000"/>
              </a:lnSpc>
              <a:spcBef>
                <a:spcPts val="0"/>
              </a:spcBef>
              <a:spcAft>
                <a:spcPts val="600"/>
              </a:spcAft>
              <a:buClrTx/>
              <a:buSzTx/>
              <a:buFontTx/>
              <a:buNone/>
              <a:tabLst/>
              <a:defRPr/>
            </a:pPr>
            <a:endParaRPr kumimoji="0" lang="en-NZ" sz="8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3030366053"/>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Flowchart: Process 40">
            <a:extLst>
              <a:ext uri="{FF2B5EF4-FFF2-40B4-BE49-F238E27FC236}">
                <a16:creationId xmlns:a16="http://schemas.microsoft.com/office/drawing/2014/main" id="{44C877B0-A09B-41BD-9A36-3E2F81BDD928}"/>
              </a:ext>
            </a:extLst>
          </p:cNvPr>
          <p:cNvSpPr/>
          <p:nvPr/>
        </p:nvSpPr>
        <p:spPr bwMode="auto">
          <a:xfrm>
            <a:off x="880642" y="4318841"/>
            <a:ext cx="10971243" cy="2270297"/>
          </a:xfrm>
          <a:prstGeom prst="flowChartProcess">
            <a:avLst/>
          </a:prstGeom>
          <a:solidFill>
            <a:schemeClr val="tx2">
              <a:alpha val="7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365"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4" name="Trapezoid 13"/>
          <p:cNvSpPr/>
          <p:nvPr/>
        </p:nvSpPr>
        <p:spPr bwMode="auto">
          <a:xfrm>
            <a:off x="7781172" y="5080731"/>
            <a:ext cx="1175522" cy="533325"/>
          </a:xfrm>
          <a:prstGeom prst="trapezoid">
            <a:avLst>
              <a:gd name="adj" fmla="val 63938"/>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365"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81" name="Rectangle 180"/>
          <p:cNvSpPr/>
          <p:nvPr/>
        </p:nvSpPr>
        <p:spPr bwMode="auto">
          <a:xfrm>
            <a:off x="3552221" y="5665300"/>
            <a:ext cx="1777641" cy="457135"/>
          </a:xfrm>
          <a:prstGeom prst="rect">
            <a:avLst/>
          </a:prstGeom>
          <a:solidFill>
            <a:schemeClr val="bg1"/>
          </a:solidFill>
          <a:ln w="12700">
            <a:solidFill>
              <a:schemeClr val="accent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365" rtl="0" eaLnBrk="1" fontAlgn="base" latinLnBrk="0" hangingPunct="1">
              <a:lnSpc>
                <a:spcPct val="100000"/>
              </a:lnSpc>
              <a:spcBef>
                <a:spcPct val="0"/>
              </a:spcBef>
              <a:spcAft>
                <a:spcPct val="0"/>
              </a:spcAft>
              <a:buClrTx/>
              <a:buSzTx/>
              <a:buFontTx/>
              <a:buNone/>
              <a:tabLst/>
              <a:defRPr/>
            </a:pPr>
            <a:endParaRPr kumimoji="0" lang="en-US" sz="1399" b="0" i="0" u="none" strike="noStrike" kern="1200" cap="none" spc="0" normalizeH="0" baseline="0" noProof="0">
              <a:ln>
                <a:noFill/>
              </a:ln>
              <a:solidFill>
                <a:srgbClr val="002050"/>
              </a:solidFill>
              <a:effectLst/>
              <a:uLnTx/>
              <a:uFillTx/>
              <a:latin typeface="Segoe UI Semilight"/>
              <a:ea typeface="+mn-ea"/>
              <a:cs typeface="+mn-cs"/>
            </a:endParaRPr>
          </a:p>
        </p:txBody>
      </p:sp>
      <p:sp>
        <p:nvSpPr>
          <p:cNvPr id="180" name="Rectangle 179"/>
          <p:cNvSpPr/>
          <p:nvPr/>
        </p:nvSpPr>
        <p:spPr bwMode="auto">
          <a:xfrm>
            <a:off x="3399842" y="5512922"/>
            <a:ext cx="1777641" cy="457135"/>
          </a:xfrm>
          <a:prstGeom prst="rect">
            <a:avLst/>
          </a:prstGeom>
          <a:solidFill>
            <a:schemeClr val="bg1"/>
          </a:solidFill>
          <a:ln w="12700">
            <a:solidFill>
              <a:schemeClr val="accent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365" rtl="0" eaLnBrk="1" fontAlgn="base" latinLnBrk="0" hangingPunct="1">
              <a:lnSpc>
                <a:spcPct val="100000"/>
              </a:lnSpc>
              <a:spcBef>
                <a:spcPct val="0"/>
              </a:spcBef>
              <a:spcAft>
                <a:spcPct val="0"/>
              </a:spcAft>
              <a:buClrTx/>
              <a:buSzTx/>
              <a:buFontTx/>
              <a:buNone/>
              <a:tabLst/>
              <a:defRPr/>
            </a:pPr>
            <a:endParaRPr kumimoji="0" lang="en-US" sz="1399" b="0" i="0" u="none" strike="noStrike" kern="1200" cap="none" spc="0" normalizeH="0" baseline="0" noProof="0">
              <a:ln>
                <a:noFill/>
              </a:ln>
              <a:solidFill>
                <a:srgbClr val="002050"/>
              </a:solidFill>
              <a:effectLst/>
              <a:uLnTx/>
              <a:uFillTx/>
              <a:latin typeface="Segoe UI Semilight"/>
              <a:ea typeface="+mn-ea"/>
              <a:cs typeface="+mn-cs"/>
            </a:endParaRPr>
          </a:p>
        </p:txBody>
      </p:sp>
      <p:sp>
        <p:nvSpPr>
          <p:cNvPr id="2" name="Title 1">
            <a:extLst>
              <a:ext uri="{FF2B5EF4-FFF2-40B4-BE49-F238E27FC236}">
                <a16:creationId xmlns:a16="http://schemas.microsoft.com/office/drawing/2014/main" id="{9024671A-0155-4CA7-AE5D-D583BC45DE81}"/>
              </a:ext>
            </a:extLst>
          </p:cNvPr>
          <p:cNvSpPr>
            <a:spLocks noGrp="1"/>
          </p:cNvSpPr>
          <p:nvPr>
            <p:ph type="title"/>
          </p:nvPr>
        </p:nvSpPr>
        <p:spPr>
          <a:xfrm>
            <a:off x="855768" y="-11352"/>
            <a:ext cx="10724938" cy="1351952"/>
          </a:xfrm>
        </p:spPr>
        <p:txBody>
          <a:bodyPr>
            <a:normAutofit/>
          </a:bodyPr>
          <a:lstStyle/>
          <a:p>
            <a:r>
              <a:rPr lang="en-GB" sz="3672"/>
              <a:t>Azure SQL DW </a:t>
            </a:r>
            <a:br>
              <a:rPr lang="en-GB" sz="4080"/>
            </a:br>
            <a:r>
              <a:rPr lang="en-GB" sz="2040" i="1"/>
              <a:t>initial, generation 1, platform architecture</a:t>
            </a:r>
            <a:endParaRPr lang="en-GB" sz="4080" i="1"/>
          </a:p>
        </p:txBody>
      </p:sp>
      <p:sp>
        <p:nvSpPr>
          <p:cNvPr id="7" name="TextBox 6">
            <a:extLst>
              <a:ext uri="{FF2B5EF4-FFF2-40B4-BE49-F238E27FC236}">
                <a16:creationId xmlns:a16="http://schemas.microsoft.com/office/drawing/2014/main" id="{F5E65A70-92CD-42E5-8D19-18F04DBB8A86}"/>
              </a:ext>
            </a:extLst>
          </p:cNvPr>
          <p:cNvSpPr txBox="1"/>
          <p:nvPr/>
        </p:nvSpPr>
        <p:spPr>
          <a:xfrm rot="16200000">
            <a:off x="2016" y="3137166"/>
            <a:ext cx="1008531" cy="464800"/>
          </a:xfrm>
          <a:prstGeom prst="rect">
            <a:avLst/>
          </a:prstGeom>
          <a:noFill/>
        </p:spPr>
        <p:txBody>
          <a:bodyPr wrap="none" lIns="182854" tIns="146283" rIns="182854" bIns="146283" rtlCol="0">
            <a:spAutoFit/>
          </a:bodyPr>
          <a:lstStyle/>
          <a:p>
            <a:pPr marL="0" marR="0" lvl="0" indent="0" algn="l" defTabSz="932634" rtl="0" eaLnBrk="1" fontAlgn="auto" latinLnBrk="0" hangingPunct="1">
              <a:lnSpc>
                <a:spcPct val="90000"/>
              </a:lnSpc>
              <a:spcBef>
                <a:spcPts val="0"/>
              </a:spcBef>
              <a:spcAft>
                <a:spcPts val="600"/>
              </a:spcAft>
              <a:buClrTx/>
              <a:buSzTx/>
              <a:buFontTx/>
              <a:buNone/>
              <a:tabLst/>
              <a:defRPr/>
            </a:pPr>
            <a:r>
              <a:rPr kumimoji="0" lang="en-US" sz="1199" b="0" i="0" u="none" strike="noStrike" kern="1200" cap="none" spc="0" normalizeH="0" baseline="0" noProof="0">
                <a:ln>
                  <a:noFill/>
                </a:ln>
                <a:solidFill>
                  <a:srgbClr val="002050"/>
                </a:solidFill>
                <a:effectLst/>
                <a:uLnTx/>
                <a:uFillTx/>
                <a:latin typeface="Segoe UI" panose="020B0502040204020203" pitchFamily="34" charset="0"/>
                <a:ea typeface="+mn-ea"/>
                <a:cs typeface="Segoe UI" panose="020B0502040204020203" pitchFamily="34" charset="0"/>
              </a:rPr>
              <a:t>Compute</a:t>
            </a:r>
            <a:endParaRPr kumimoji="0" lang="en-GB" sz="1199" b="0" i="0" u="none" strike="noStrike" kern="1200" cap="none" spc="0" normalizeH="0" baseline="0" noProof="0">
              <a:ln>
                <a:noFill/>
              </a:ln>
              <a:solidFill>
                <a:srgbClr val="002050"/>
              </a:solidFill>
              <a:effectLst/>
              <a:uLnTx/>
              <a:uFillTx/>
              <a:latin typeface="Segoe UI" panose="020B0502040204020203" pitchFamily="34" charset="0"/>
              <a:ea typeface="+mn-ea"/>
              <a:cs typeface="Segoe UI" panose="020B0502040204020203" pitchFamily="34" charset="0"/>
            </a:endParaRPr>
          </a:p>
        </p:txBody>
      </p:sp>
      <p:sp>
        <p:nvSpPr>
          <p:cNvPr id="17" name="TextBox 16">
            <a:extLst>
              <a:ext uri="{FF2B5EF4-FFF2-40B4-BE49-F238E27FC236}">
                <a16:creationId xmlns:a16="http://schemas.microsoft.com/office/drawing/2014/main" id="{1A2CA207-B514-43FA-A156-4E567C904FE3}"/>
              </a:ext>
            </a:extLst>
          </p:cNvPr>
          <p:cNvSpPr txBox="1"/>
          <p:nvPr/>
        </p:nvSpPr>
        <p:spPr>
          <a:xfrm rot="16200000">
            <a:off x="-664464" y="5187624"/>
            <a:ext cx="2341496" cy="461531"/>
          </a:xfrm>
          <a:prstGeom prst="rect">
            <a:avLst/>
          </a:prstGeom>
          <a:noFill/>
        </p:spPr>
        <p:txBody>
          <a:bodyPr wrap="square" lIns="182854" tIns="146283" rIns="182854" bIns="146283" rtlCol="0">
            <a:spAutoFit/>
          </a:bodyPr>
          <a:lstStyle/>
          <a:p>
            <a:pPr marL="0" marR="0" lvl="0" indent="0" algn="ctr" defTabSz="951047" rtl="0" eaLnBrk="1" fontAlgn="base" latinLnBrk="0" hangingPunct="1">
              <a:lnSpc>
                <a:spcPct val="90000"/>
              </a:lnSpc>
              <a:spcBef>
                <a:spcPct val="0"/>
              </a:spcBef>
              <a:spcAft>
                <a:spcPts val="612"/>
              </a:spcAft>
              <a:buClrTx/>
              <a:buSzTx/>
              <a:buFontTx/>
              <a:buNone/>
              <a:tabLst/>
              <a:defRPr/>
            </a:pPr>
            <a:r>
              <a:rPr kumimoji="0" lang="en-US" sz="1199" b="0" i="0" u="none" strike="noStrike" kern="1200" cap="none" spc="0" normalizeH="0" baseline="0" noProof="0">
                <a:ln>
                  <a:noFill/>
                </a:ln>
                <a:solidFill>
                  <a:srgbClr val="002050"/>
                </a:solidFill>
                <a:effectLst/>
                <a:uLnTx/>
                <a:uFillTx/>
                <a:latin typeface="Segoe UI" panose="020B0502040204020203" pitchFamily="34" charset="0"/>
                <a:ea typeface="+mn-ea"/>
                <a:cs typeface="Segoe UI" panose="020B0502040204020203" pitchFamily="34" charset="0"/>
              </a:rPr>
              <a:t>Remote Storage</a:t>
            </a:r>
            <a:endParaRPr kumimoji="0" lang="en-GB" sz="1199" b="0" i="0" u="none" strike="noStrike" kern="1200" cap="none" spc="0" normalizeH="0" baseline="0" noProof="0">
              <a:ln>
                <a:noFill/>
              </a:ln>
              <a:solidFill>
                <a:srgbClr val="002050"/>
              </a:solidFill>
              <a:effectLst/>
              <a:uLnTx/>
              <a:uFillTx/>
              <a:latin typeface="Segoe UI" panose="020B0502040204020203" pitchFamily="34" charset="0"/>
              <a:ea typeface="+mn-ea"/>
              <a:cs typeface="Segoe UI" panose="020B0502040204020203" pitchFamily="34" charset="0"/>
            </a:endParaRPr>
          </a:p>
        </p:txBody>
      </p:sp>
      <p:cxnSp>
        <p:nvCxnSpPr>
          <p:cNvPr id="5" name="Straight Connector 4">
            <a:extLst>
              <a:ext uri="{FF2B5EF4-FFF2-40B4-BE49-F238E27FC236}">
                <a16:creationId xmlns:a16="http://schemas.microsoft.com/office/drawing/2014/main" id="{A0B95D18-8DC3-4CE2-BF53-624481050FB8}"/>
              </a:ext>
            </a:extLst>
          </p:cNvPr>
          <p:cNvCxnSpPr/>
          <p:nvPr/>
        </p:nvCxnSpPr>
        <p:spPr>
          <a:xfrm>
            <a:off x="880642" y="4095262"/>
            <a:ext cx="10971243" cy="0"/>
          </a:xfrm>
          <a:prstGeom prst="line">
            <a:avLst/>
          </a:prstGeom>
          <a:ln w="12700">
            <a:solidFill>
              <a:schemeClr val="tx2">
                <a:alpha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6" name="Group 5">
            <a:extLst>
              <a:ext uri="{FF2B5EF4-FFF2-40B4-BE49-F238E27FC236}">
                <a16:creationId xmlns:a16="http://schemas.microsoft.com/office/drawing/2014/main" id="{F824B253-EE6F-45CC-B0C6-8A26D016CD21}"/>
              </a:ext>
            </a:extLst>
          </p:cNvPr>
          <p:cNvGrpSpPr/>
          <p:nvPr/>
        </p:nvGrpSpPr>
        <p:grpSpPr>
          <a:xfrm>
            <a:off x="1121648" y="4466363"/>
            <a:ext cx="10525298" cy="670466"/>
            <a:chOff x="1120925" y="4395293"/>
            <a:chExt cx="10526790" cy="670560"/>
          </a:xfrm>
        </p:grpSpPr>
        <p:sp>
          <p:nvSpPr>
            <p:cNvPr id="9" name="Cylinder 8"/>
            <p:cNvSpPr/>
            <p:nvPr/>
          </p:nvSpPr>
          <p:spPr bwMode="auto">
            <a:xfrm>
              <a:off x="1120925" y="4395293"/>
              <a:ext cx="360466"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365"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79" name="Cylinder 78"/>
            <p:cNvSpPr/>
            <p:nvPr/>
          </p:nvSpPr>
          <p:spPr bwMode="auto">
            <a:xfrm>
              <a:off x="1637858" y="4395293"/>
              <a:ext cx="360466"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365"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80" name="Cylinder 79"/>
            <p:cNvSpPr/>
            <p:nvPr/>
          </p:nvSpPr>
          <p:spPr bwMode="auto">
            <a:xfrm>
              <a:off x="2154791" y="4395293"/>
              <a:ext cx="360466"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365"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81" name="Cylinder 80"/>
            <p:cNvSpPr/>
            <p:nvPr/>
          </p:nvSpPr>
          <p:spPr bwMode="auto">
            <a:xfrm>
              <a:off x="2671724" y="4395293"/>
              <a:ext cx="360466"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365"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82" name="Cylinder 81"/>
            <p:cNvSpPr/>
            <p:nvPr/>
          </p:nvSpPr>
          <p:spPr bwMode="auto">
            <a:xfrm>
              <a:off x="3705590" y="4395293"/>
              <a:ext cx="360466"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365"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83" name="Cylinder 82"/>
            <p:cNvSpPr/>
            <p:nvPr/>
          </p:nvSpPr>
          <p:spPr bwMode="auto">
            <a:xfrm>
              <a:off x="3188657" y="4395293"/>
              <a:ext cx="360466"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365"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08" name="Cylinder 107"/>
            <p:cNvSpPr/>
            <p:nvPr/>
          </p:nvSpPr>
          <p:spPr bwMode="auto">
            <a:xfrm>
              <a:off x="4222523" y="4395293"/>
              <a:ext cx="360466"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365"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09" name="Cylinder 108"/>
            <p:cNvSpPr/>
            <p:nvPr/>
          </p:nvSpPr>
          <p:spPr bwMode="auto">
            <a:xfrm>
              <a:off x="4739456" y="4395293"/>
              <a:ext cx="360466"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365"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10" name="Cylinder 109"/>
            <p:cNvSpPr/>
            <p:nvPr/>
          </p:nvSpPr>
          <p:spPr bwMode="auto">
            <a:xfrm>
              <a:off x="5773322" y="4395293"/>
              <a:ext cx="360466"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365"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11" name="Cylinder 110"/>
            <p:cNvSpPr/>
            <p:nvPr/>
          </p:nvSpPr>
          <p:spPr bwMode="auto">
            <a:xfrm>
              <a:off x="5256389" y="4395293"/>
              <a:ext cx="360466"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365"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12" name="Cylinder 111"/>
            <p:cNvSpPr/>
            <p:nvPr/>
          </p:nvSpPr>
          <p:spPr bwMode="auto">
            <a:xfrm>
              <a:off x="6290255" y="4395293"/>
              <a:ext cx="360466"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365"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13" name="Cylinder 112"/>
            <p:cNvSpPr/>
            <p:nvPr/>
          </p:nvSpPr>
          <p:spPr bwMode="auto">
            <a:xfrm>
              <a:off x="6807188" y="4395293"/>
              <a:ext cx="360466"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365"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14" name="Cylinder 113"/>
            <p:cNvSpPr/>
            <p:nvPr/>
          </p:nvSpPr>
          <p:spPr bwMode="auto">
            <a:xfrm>
              <a:off x="7324121" y="4395293"/>
              <a:ext cx="360466"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365"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15" name="Cylinder 114"/>
            <p:cNvSpPr/>
            <p:nvPr/>
          </p:nvSpPr>
          <p:spPr bwMode="auto">
            <a:xfrm>
              <a:off x="7841054" y="4395293"/>
              <a:ext cx="360466"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365"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16" name="Cylinder 115"/>
            <p:cNvSpPr/>
            <p:nvPr/>
          </p:nvSpPr>
          <p:spPr bwMode="auto">
            <a:xfrm>
              <a:off x="8874920" y="4395293"/>
              <a:ext cx="360466"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365"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17" name="Cylinder 116"/>
            <p:cNvSpPr/>
            <p:nvPr/>
          </p:nvSpPr>
          <p:spPr bwMode="auto">
            <a:xfrm>
              <a:off x="8357987" y="4395293"/>
              <a:ext cx="360466"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365"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18" name="Cylinder 117"/>
            <p:cNvSpPr/>
            <p:nvPr/>
          </p:nvSpPr>
          <p:spPr bwMode="auto">
            <a:xfrm>
              <a:off x="9391853" y="4395293"/>
              <a:ext cx="360466"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365"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19" name="Cylinder 118"/>
            <p:cNvSpPr/>
            <p:nvPr/>
          </p:nvSpPr>
          <p:spPr bwMode="auto">
            <a:xfrm>
              <a:off x="9908786" y="4395293"/>
              <a:ext cx="360466"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365"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0" name="Cylinder 119"/>
            <p:cNvSpPr/>
            <p:nvPr/>
          </p:nvSpPr>
          <p:spPr bwMode="auto">
            <a:xfrm>
              <a:off x="10942652" y="4395293"/>
              <a:ext cx="360466"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365"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1" name="Cylinder 120"/>
            <p:cNvSpPr/>
            <p:nvPr/>
          </p:nvSpPr>
          <p:spPr bwMode="auto">
            <a:xfrm>
              <a:off x="10425719" y="4395293"/>
              <a:ext cx="360466"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365"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2" name="Cylinder 121"/>
            <p:cNvSpPr/>
            <p:nvPr/>
          </p:nvSpPr>
          <p:spPr bwMode="auto">
            <a:xfrm>
              <a:off x="1293236" y="4547693"/>
              <a:ext cx="360466"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365"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3" name="Cylinder 122"/>
            <p:cNvSpPr/>
            <p:nvPr/>
          </p:nvSpPr>
          <p:spPr bwMode="auto">
            <a:xfrm>
              <a:off x="1810169" y="4547693"/>
              <a:ext cx="360466"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365"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4" name="Cylinder 123"/>
            <p:cNvSpPr/>
            <p:nvPr/>
          </p:nvSpPr>
          <p:spPr bwMode="auto">
            <a:xfrm>
              <a:off x="2327102" y="4547693"/>
              <a:ext cx="360466"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365"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5" name="Cylinder 124"/>
            <p:cNvSpPr/>
            <p:nvPr/>
          </p:nvSpPr>
          <p:spPr bwMode="auto">
            <a:xfrm>
              <a:off x="2844035" y="4547693"/>
              <a:ext cx="360466"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365"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6" name="Cylinder 125"/>
            <p:cNvSpPr/>
            <p:nvPr/>
          </p:nvSpPr>
          <p:spPr bwMode="auto">
            <a:xfrm>
              <a:off x="3877901" y="4547693"/>
              <a:ext cx="360466"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365"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7" name="Cylinder 126"/>
            <p:cNvSpPr/>
            <p:nvPr/>
          </p:nvSpPr>
          <p:spPr bwMode="auto">
            <a:xfrm>
              <a:off x="3360968" y="4547693"/>
              <a:ext cx="360466"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365"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8" name="Cylinder 127"/>
            <p:cNvSpPr/>
            <p:nvPr/>
          </p:nvSpPr>
          <p:spPr bwMode="auto">
            <a:xfrm>
              <a:off x="4394834" y="4547693"/>
              <a:ext cx="360466"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365"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9" name="Cylinder 128"/>
            <p:cNvSpPr/>
            <p:nvPr/>
          </p:nvSpPr>
          <p:spPr bwMode="auto">
            <a:xfrm>
              <a:off x="4911767" y="4547693"/>
              <a:ext cx="360466"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365"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30" name="Cylinder 129"/>
            <p:cNvSpPr/>
            <p:nvPr/>
          </p:nvSpPr>
          <p:spPr bwMode="auto">
            <a:xfrm>
              <a:off x="5945633" y="4547693"/>
              <a:ext cx="360466"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365"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31" name="Cylinder 130"/>
            <p:cNvSpPr/>
            <p:nvPr/>
          </p:nvSpPr>
          <p:spPr bwMode="auto">
            <a:xfrm>
              <a:off x="5428700" y="4547693"/>
              <a:ext cx="360466"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365"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32" name="Cylinder 131"/>
            <p:cNvSpPr/>
            <p:nvPr/>
          </p:nvSpPr>
          <p:spPr bwMode="auto">
            <a:xfrm>
              <a:off x="6462566" y="4547693"/>
              <a:ext cx="360466"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365"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33" name="Cylinder 132"/>
            <p:cNvSpPr/>
            <p:nvPr/>
          </p:nvSpPr>
          <p:spPr bwMode="auto">
            <a:xfrm>
              <a:off x="6979499" y="4547693"/>
              <a:ext cx="360466"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365"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34" name="Cylinder 133"/>
            <p:cNvSpPr/>
            <p:nvPr/>
          </p:nvSpPr>
          <p:spPr bwMode="auto">
            <a:xfrm>
              <a:off x="7496432" y="4547693"/>
              <a:ext cx="360466"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365"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35" name="Cylinder 134"/>
            <p:cNvSpPr/>
            <p:nvPr/>
          </p:nvSpPr>
          <p:spPr bwMode="auto">
            <a:xfrm>
              <a:off x="8013365" y="4547693"/>
              <a:ext cx="360466"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365"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36" name="Cylinder 135"/>
            <p:cNvSpPr/>
            <p:nvPr/>
          </p:nvSpPr>
          <p:spPr bwMode="auto">
            <a:xfrm>
              <a:off x="9047231" y="4547693"/>
              <a:ext cx="360466"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365"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37" name="Cylinder 136"/>
            <p:cNvSpPr/>
            <p:nvPr/>
          </p:nvSpPr>
          <p:spPr bwMode="auto">
            <a:xfrm>
              <a:off x="8530298" y="4547693"/>
              <a:ext cx="360466"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365"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38" name="Cylinder 137"/>
            <p:cNvSpPr/>
            <p:nvPr/>
          </p:nvSpPr>
          <p:spPr bwMode="auto">
            <a:xfrm>
              <a:off x="9564164" y="4547693"/>
              <a:ext cx="360466"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365"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39" name="Cylinder 138"/>
            <p:cNvSpPr/>
            <p:nvPr/>
          </p:nvSpPr>
          <p:spPr bwMode="auto">
            <a:xfrm>
              <a:off x="10081097" y="4547693"/>
              <a:ext cx="360466"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365"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40" name="Cylinder 139"/>
            <p:cNvSpPr/>
            <p:nvPr/>
          </p:nvSpPr>
          <p:spPr bwMode="auto">
            <a:xfrm>
              <a:off x="11114963" y="4547693"/>
              <a:ext cx="360466"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365"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41" name="Cylinder 140"/>
            <p:cNvSpPr/>
            <p:nvPr/>
          </p:nvSpPr>
          <p:spPr bwMode="auto">
            <a:xfrm>
              <a:off x="10598030" y="4547693"/>
              <a:ext cx="360466"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365"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42" name="Cylinder 141"/>
            <p:cNvSpPr/>
            <p:nvPr/>
          </p:nvSpPr>
          <p:spPr bwMode="auto">
            <a:xfrm>
              <a:off x="1465547" y="4700093"/>
              <a:ext cx="360466"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365"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43" name="Cylinder 142"/>
            <p:cNvSpPr/>
            <p:nvPr/>
          </p:nvSpPr>
          <p:spPr bwMode="auto">
            <a:xfrm>
              <a:off x="1982480" y="4700093"/>
              <a:ext cx="360466"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365"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44" name="Cylinder 143"/>
            <p:cNvSpPr/>
            <p:nvPr/>
          </p:nvSpPr>
          <p:spPr bwMode="auto">
            <a:xfrm>
              <a:off x="2499413" y="4700093"/>
              <a:ext cx="360466"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365"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45" name="Cylinder 144"/>
            <p:cNvSpPr/>
            <p:nvPr/>
          </p:nvSpPr>
          <p:spPr bwMode="auto">
            <a:xfrm>
              <a:off x="3016346" y="4700093"/>
              <a:ext cx="360466"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365"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46" name="Cylinder 145"/>
            <p:cNvSpPr/>
            <p:nvPr/>
          </p:nvSpPr>
          <p:spPr bwMode="auto">
            <a:xfrm>
              <a:off x="4050212" y="4700093"/>
              <a:ext cx="360466"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365"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47" name="Cylinder 146"/>
            <p:cNvSpPr/>
            <p:nvPr/>
          </p:nvSpPr>
          <p:spPr bwMode="auto">
            <a:xfrm>
              <a:off x="3533279" y="4700093"/>
              <a:ext cx="360466"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365"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48" name="Cylinder 147"/>
            <p:cNvSpPr/>
            <p:nvPr/>
          </p:nvSpPr>
          <p:spPr bwMode="auto">
            <a:xfrm>
              <a:off x="4567145" y="4700093"/>
              <a:ext cx="360466"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365"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49" name="Cylinder 148"/>
            <p:cNvSpPr/>
            <p:nvPr/>
          </p:nvSpPr>
          <p:spPr bwMode="auto">
            <a:xfrm>
              <a:off x="5084078" y="4700093"/>
              <a:ext cx="360466"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365"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50" name="Cylinder 149"/>
            <p:cNvSpPr/>
            <p:nvPr/>
          </p:nvSpPr>
          <p:spPr bwMode="auto">
            <a:xfrm>
              <a:off x="6117944" y="4700093"/>
              <a:ext cx="360466"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365"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51" name="Cylinder 150"/>
            <p:cNvSpPr/>
            <p:nvPr/>
          </p:nvSpPr>
          <p:spPr bwMode="auto">
            <a:xfrm>
              <a:off x="5601011" y="4700093"/>
              <a:ext cx="360466"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365"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52" name="Cylinder 151"/>
            <p:cNvSpPr/>
            <p:nvPr/>
          </p:nvSpPr>
          <p:spPr bwMode="auto">
            <a:xfrm>
              <a:off x="6634877" y="4700093"/>
              <a:ext cx="360466"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365"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53" name="Cylinder 152"/>
            <p:cNvSpPr/>
            <p:nvPr/>
          </p:nvSpPr>
          <p:spPr bwMode="auto">
            <a:xfrm>
              <a:off x="7151810" y="4700093"/>
              <a:ext cx="360466"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365"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54" name="Cylinder 153"/>
            <p:cNvSpPr/>
            <p:nvPr/>
          </p:nvSpPr>
          <p:spPr bwMode="auto">
            <a:xfrm>
              <a:off x="7668743" y="4700093"/>
              <a:ext cx="360466"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365"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55" name="Cylinder 154"/>
            <p:cNvSpPr/>
            <p:nvPr/>
          </p:nvSpPr>
          <p:spPr bwMode="auto">
            <a:xfrm>
              <a:off x="8185676" y="4700093"/>
              <a:ext cx="360466"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365"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56" name="Cylinder 155"/>
            <p:cNvSpPr/>
            <p:nvPr/>
          </p:nvSpPr>
          <p:spPr bwMode="auto">
            <a:xfrm>
              <a:off x="9219542" y="4700093"/>
              <a:ext cx="360466"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365"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57" name="Cylinder 156"/>
            <p:cNvSpPr/>
            <p:nvPr/>
          </p:nvSpPr>
          <p:spPr bwMode="auto">
            <a:xfrm>
              <a:off x="8702609" y="4700093"/>
              <a:ext cx="360466"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365"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58" name="Cylinder 157"/>
            <p:cNvSpPr/>
            <p:nvPr/>
          </p:nvSpPr>
          <p:spPr bwMode="auto">
            <a:xfrm>
              <a:off x="9736475" y="4700093"/>
              <a:ext cx="360466"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365"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59" name="Cylinder 158"/>
            <p:cNvSpPr/>
            <p:nvPr/>
          </p:nvSpPr>
          <p:spPr bwMode="auto">
            <a:xfrm>
              <a:off x="10253408" y="4700093"/>
              <a:ext cx="360466"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365"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60" name="Cylinder 159"/>
            <p:cNvSpPr/>
            <p:nvPr/>
          </p:nvSpPr>
          <p:spPr bwMode="auto">
            <a:xfrm>
              <a:off x="11287249" y="4700093"/>
              <a:ext cx="360466"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365"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61" name="Cylinder 160"/>
            <p:cNvSpPr/>
            <p:nvPr/>
          </p:nvSpPr>
          <p:spPr bwMode="auto">
            <a:xfrm>
              <a:off x="10770341" y="4700093"/>
              <a:ext cx="360466"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365"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sp>
        <p:nvSpPr>
          <p:cNvPr id="13" name="Rectangle 12"/>
          <p:cNvSpPr/>
          <p:nvPr/>
        </p:nvSpPr>
        <p:spPr bwMode="auto">
          <a:xfrm>
            <a:off x="3247464" y="5360544"/>
            <a:ext cx="1777641" cy="457135"/>
          </a:xfrm>
          <a:prstGeom prst="rect">
            <a:avLst/>
          </a:prstGeom>
          <a:solidFill>
            <a:schemeClr val="bg1"/>
          </a:solidFill>
          <a:ln w="12700">
            <a:solidFill>
              <a:schemeClr val="accent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365" rtl="0" eaLnBrk="1" fontAlgn="base" latinLnBrk="0" hangingPunct="1">
              <a:lnSpc>
                <a:spcPct val="100000"/>
              </a:lnSpc>
              <a:spcBef>
                <a:spcPct val="0"/>
              </a:spcBef>
              <a:spcAft>
                <a:spcPct val="0"/>
              </a:spcAft>
              <a:buClrTx/>
              <a:buSzTx/>
              <a:buFontTx/>
              <a:buNone/>
              <a:tabLst/>
              <a:defRPr/>
            </a:pPr>
            <a:r>
              <a:rPr kumimoji="0" lang="en-US" sz="1399" b="0" i="0" u="none" strike="noStrike" kern="1200" cap="none" spc="0" normalizeH="0" baseline="0" noProof="0">
                <a:ln>
                  <a:noFill/>
                </a:ln>
                <a:solidFill>
                  <a:srgbClr val="002050"/>
                </a:solidFill>
                <a:effectLst/>
                <a:uLnTx/>
                <a:uFillTx/>
                <a:latin typeface="Segoe UI Semilight"/>
                <a:ea typeface="+mn-ea"/>
                <a:cs typeface="+mn-cs"/>
              </a:rPr>
              <a:t>Snapshot backups</a:t>
            </a:r>
          </a:p>
        </p:txBody>
      </p:sp>
      <p:sp>
        <p:nvSpPr>
          <p:cNvPr id="182" name="Rectangle 181"/>
          <p:cNvSpPr/>
          <p:nvPr/>
        </p:nvSpPr>
        <p:spPr bwMode="auto">
          <a:xfrm>
            <a:off x="7781173" y="5678073"/>
            <a:ext cx="1175522" cy="316927"/>
          </a:xfrm>
          <a:prstGeom prst="rect">
            <a:avLst/>
          </a:prstGeom>
          <a:solidFill>
            <a:schemeClr val="bg1"/>
          </a:solidFill>
          <a:ln w="12700">
            <a:solidFill>
              <a:schemeClr val="accent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365" rtl="0" eaLnBrk="1" fontAlgn="base" latinLnBrk="0" hangingPunct="1">
              <a:lnSpc>
                <a:spcPct val="100000"/>
              </a:lnSpc>
              <a:spcBef>
                <a:spcPct val="0"/>
              </a:spcBef>
              <a:spcAft>
                <a:spcPct val="0"/>
              </a:spcAft>
              <a:buClrTx/>
              <a:buSzTx/>
              <a:buFontTx/>
              <a:buNone/>
              <a:tabLst/>
              <a:defRPr/>
            </a:pPr>
            <a:r>
              <a:rPr kumimoji="0" lang="en-US" sz="1399" b="0" i="0" u="none" strike="noStrike" kern="1200" cap="none" spc="0" normalizeH="0" baseline="0" noProof="0">
                <a:ln>
                  <a:noFill/>
                </a:ln>
                <a:solidFill>
                  <a:srgbClr val="002050"/>
                </a:solidFill>
                <a:effectLst/>
                <a:uLnTx/>
                <a:uFillTx/>
                <a:latin typeface="Segoe UI Semilight"/>
                <a:ea typeface="+mn-ea"/>
                <a:cs typeface="+mn-cs"/>
              </a:rPr>
              <a:t>Data</a:t>
            </a:r>
          </a:p>
        </p:txBody>
      </p:sp>
      <p:sp>
        <p:nvSpPr>
          <p:cNvPr id="183" name="Rectangle 182"/>
          <p:cNvSpPr/>
          <p:nvPr/>
        </p:nvSpPr>
        <p:spPr bwMode="auto">
          <a:xfrm>
            <a:off x="7781173" y="6059020"/>
            <a:ext cx="1175522" cy="316927"/>
          </a:xfrm>
          <a:prstGeom prst="rect">
            <a:avLst/>
          </a:prstGeom>
          <a:solidFill>
            <a:schemeClr val="bg1"/>
          </a:solidFill>
          <a:ln w="12700">
            <a:solidFill>
              <a:schemeClr val="accent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365" rtl="0" eaLnBrk="1" fontAlgn="base" latinLnBrk="0" hangingPunct="1">
              <a:lnSpc>
                <a:spcPct val="100000"/>
              </a:lnSpc>
              <a:spcBef>
                <a:spcPct val="0"/>
              </a:spcBef>
              <a:spcAft>
                <a:spcPct val="0"/>
              </a:spcAft>
              <a:buClrTx/>
              <a:buSzTx/>
              <a:buFontTx/>
              <a:buNone/>
              <a:tabLst/>
              <a:defRPr/>
            </a:pPr>
            <a:r>
              <a:rPr kumimoji="0" lang="en-US" sz="1399" b="0" i="0" u="none" strike="noStrike" kern="1200" cap="none" spc="0" normalizeH="0" baseline="0" noProof="0">
                <a:ln>
                  <a:noFill/>
                </a:ln>
                <a:solidFill>
                  <a:srgbClr val="002050"/>
                </a:solidFill>
                <a:effectLst/>
                <a:uLnTx/>
                <a:uFillTx/>
                <a:latin typeface="Segoe UI Semilight"/>
                <a:ea typeface="+mn-ea"/>
                <a:cs typeface="+mn-cs"/>
              </a:rPr>
              <a:t>Log</a:t>
            </a:r>
          </a:p>
        </p:txBody>
      </p:sp>
      <p:grpSp>
        <p:nvGrpSpPr>
          <p:cNvPr id="93" name="Group 92">
            <a:extLst>
              <a:ext uri="{FF2B5EF4-FFF2-40B4-BE49-F238E27FC236}">
                <a16:creationId xmlns:a16="http://schemas.microsoft.com/office/drawing/2014/main" id="{FBE28664-D43C-4055-B529-60B4FAEB6A93}"/>
              </a:ext>
            </a:extLst>
          </p:cNvPr>
          <p:cNvGrpSpPr/>
          <p:nvPr/>
        </p:nvGrpSpPr>
        <p:grpSpPr>
          <a:xfrm>
            <a:off x="9090179" y="5722338"/>
            <a:ext cx="639989" cy="653610"/>
            <a:chOff x="993735" y="4900958"/>
            <a:chExt cx="640080" cy="653703"/>
          </a:xfrm>
          <a:solidFill>
            <a:schemeClr val="tx2"/>
          </a:solidFill>
        </p:grpSpPr>
        <p:sp>
          <p:nvSpPr>
            <p:cNvPr id="94" name="Rectangle: Rounded Corners 93">
              <a:extLst>
                <a:ext uri="{FF2B5EF4-FFF2-40B4-BE49-F238E27FC236}">
                  <a16:creationId xmlns:a16="http://schemas.microsoft.com/office/drawing/2014/main" id="{C834EFD8-E654-4E02-9431-6E63D7F56E73}"/>
                </a:ext>
              </a:extLst>
            </p:cNvPr>
            <p:cNvSpPr/>
            <p:nvPr/>
          </p:nvSpPr>
          <p:spPr bwMode="auto">
            <a:xfrm>
              <a:off x="993735" y="5478461"/>
              <a:ext cx="640080" cy="76200"/>
            </a:xfrm>
            <a:prstGeom prst="round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365"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95" name="Rectangle: Rounded Corners 94">
              <a:extLst>
                <a:ext uri="{FF2B5EF4-FFF2-40B4-BE49-F238E27FC236}">
                  <a16:creationId xmlns:a16="http://schemas.microsoft.com/office/drawing/2014/main" id="{EEC1BB06-311E-4197-A2EB-A56CDCB3B7FA}"/>
                </a:ext>
              </a:extLst>
            </p:cNvPr>
            <p:cNvSpPr/>
            <p:nvPr/>
          </p:nvSpPr>
          <p:spPr bwMode="auto">
            <a:xfrm>
              <a:off x="993735" y="5362960"/>
              <a:ext cx="640080" cy="76200"/>
            </a:xfrm>
            <a:prstGeom prst="round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365"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96" name="Rectangle: Rounded Corners 95">
              <a:extLst>
                <a:ext uri="{FF2B5EF4-FFF2-40B4-BE49-F238E27FC236}">
                  <a16:creationId xmlns:a16="http://schemas.microsoft.com/office/drawing/2014/main" id="{965373D5-8195-4322-935D-71BB84015F8B}"/>
                </a:ext>
              </a:extLst>
            </p:cNvPr>
            <p:cNvSpPr/>
            <p:nvPr/>
          </p:nvSpPr>
          <p:spPr bwMode="auto">
            <a:xfrm>
              <a:off x="993735" y="5247459"/>
              <a:ext cx="640080" cy="76200"/>
            </a:xfrm>
            <a:prstGeom prst="round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365"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97" name="Rectangle: Rounded Corners 96">
              <a:extLst>
                <a:ext uri="{FF2B5EF4-FFF2-40B4-BE49-F238E27FC236}">
                  <a16:creationId xmlns:a16="http://schemas.microsoft.com/office/drawing/2014/main" id="{0FE4673C-727E-491C-8873-FC4D47B7F7CA}"/>
                </a:ext>
              </a:extLst>
            </p:cNvPr>
            <p:cNvSpPr/>
            <p:nvPr/>
          </p:nvSpPr>
          <p:spPr bwMode="auto">
            <a:xfrm>
              <a:off x="993735" y="5131958"/>
              <a:ext cx="640080" cy="76200"/>
            </a:xfrm>
            <a:prstGeom prst="round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365"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98" name="Rectangle: Rounded Corners 97">
              <a:extLst>
                <a:ext uri="{FF2B5EF4-FFF2-40B4-BE49-F238E27FC236}">
                  <a16:creationId xmlns:a16="http://schemas.microsoft.com/office/drawing/2014/main" id="{92ADD826-CF5F-4C23-B020-A436FADF68B0}"/>
                </a:ext>
              </a:extLst>
            </p:cNvPr>
            <p:cNvSpPr/>
            <p:nvPr/>
          </p:nvSpPr>
          <p:spPr bwMode="auto">
            <a:xfrm>
              <a:off x="993735" y="5016457"/>
              <a:ext cx="640080" cy="76200"/>
            </a:xfrm>
            <a:prstGeom prst="round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365"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99" name="Rectangle: Rounded Corners 98">
              <a:extLst>
                <a:ext uri="{FF2B5EF4-FFF2-40B4-BE49-F238E27FC236}">
                  <a16:creationId xmlns:a16="http://schemas.microsoft.com/office/drawing/2014/main" id="{9B33CE53-D71A-4F68-ACA4-10F66EA5D59C}"/>
                </a:ext>
              </a:extLst>
            </p:cNvPr>
            <p:cNvSpPr/>
            <p:nvPr/>
          </p:nvSpPr>
          <p:spPr bwMode="auto">
            <a:xfrm>
              <a:off x="993735" y="4900958"/>
              <a:ext cx="640080" cy="76200"/>
            </a:xfrm>
            <a:prstGeom prst="round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365"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grpSp>
        <p:nvGrpSpPr>
          <p:cNvPr id="100" name="Group 99">
            <a:extLst>
              <a:ext uri="{FF2B5EF4-FFF2-40B4-BE49-F238E27FC236}">
                <a16:creationId xmlns:a16="http://schemas.microsoft.com/office/drawing/2014/main" id="{A812567F-1BE1-456B-992B-A1277EFCDE5D}"/>
              </a:ext>
            </a:extLst>
          </p:cNvPr>
          <p:cNvGrpSpPr/>
          <p:nvPr/>
        </p:nvGrpSpPr>
        <p:grpSpPr>
          <a:xfrm rot="16200000">
            <a:off x="9796382" y="5729563"/>
            <a:ext cx="639991" cy="653609"/>
            <a:chOff x="993735" y="4900958"/>
            <a:chExt cx="640082" cy="653701"/>
          </a:xfrm>
          <a:solidFill>
            <a:schemeClr val="tx2"/>
          </a:solidFill>
        </p:grpSpPr>
        <p:sp>
          <p:nvSpPr>
            <p:cNvPr id="101" name="Rectangle: Rounded Corners 100">
              <a:extLst>
                <a:ext uri="{FF2B5EF4-FFF2-40B4-BE49-F238E27FC236}">
                  <a16:creationId xmlns:a16="http://schemas.microsoft.com/office/drawing/2014/main" id="{BC2B0A77-5E25-4E96-A445-F136037A8AA2}"/>
                </a:ext>
              </a:extLst>
            </p:cNvPr>
            <p:cNvSpPr/>
            <p:nvPr/>
          </p:nvSpPr>
          <p:spPr bwMode="auto">
            <a:xfrm>
              <a:off x="993737" y="5478459"/>
              <a:ext cx="640080" cy="76200"/>
            </a:xfrm>
            <a:prstGeom prst="round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365"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02" name="Rectangle: Rounded Corners 101">
              <a:extLst>
                <a:ext uri="{FF2B5EF4-FFF2-40B4-BE49-F238E27FC236}">
                  <a16:creationId xmlns:a16="http://schemas.microsoft.com/office/drawing/2014/main" id="{132ED782-9EA2-40DD-A003-3F45C313535F}"/>
                </a:ext>
              </a:extLst>
            </p:cNvPr>
            <p:cNvSpPr/>
            <p:nvPr/>
          </p:nvSpPr>
          <p:spPr bwMode="auto">
            <a:xfrm>
              <a:off x="993737" y="5362958"/>
              <a:ext cx="640080" cy="76200"/>
            </a:xfrm>
            <a:prstGeom prst="round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365"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03" name="Rectangle: Rounded Corners 102">
              <a:extLst>
                <a:ext uri="{FF2B5EF4-FFF2-40B4-BE49-F238E27FC236}">
                  <a16:creationId xmlns:a16="http://schemas.microsoft.com/office/drawing/2014/main" id="{1E77FF30-B298-4421-B14E-1F9903576298}"/>
                </a:ext>
              </a:extLst>
            </p:cNvPr>
            <p:cNvSpPr/>
            <p:nvPr/>
          </p:nvSpPr>
          <p:spPr bwMode="auto">
            <a:xfrm>
              <a:off x="993736" y="5247458"/>
              <a:ext cx="640080" cy="76200"/>
            </a:xfrm>
            <a:prstGeom prst="round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365"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04" name="Rectangle: Rounded Corners 103">
              <a:extLst>
                <a:ext uri="{FF2B5EF4-FFF2-40B4-BE49-F238E27FC236}">
                  <a16:creationId xmlns:a16="http://schemas.microsoft.com/office/drawing/2014/main" id="{E26BC5E6-8866-4424-87D3-D2A8B8A77735}"/>
                </a:ext>
              </a:extLst>
            </p:cNvPr>
            <p:cNvSpPr/>
            <p:nvPr/>
          </p:nvSpPr>
          <p:spPr bwMode="auto">
            <a:xfrm>
              <a:off x="993736" y="5131957"/>
              <a:ext cx="640080" cy="76200"/>
            </a:xfrm>
            <a:prstGeom prst="round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365"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05" name="Rectangle: Rounded Corners 104">
              <a:extLst>
                <a:ext uri="{FF2B5EF4-FFF2-40B4-BE49-F238E27FC236}">
                  <a16:creationId xmlns:a16="http://schemas.microsoft.com/office/drawing/2014/main" id="{86FDA5A5-86D4-478B-A1FB-359D07EBE601}"/>
                </a:ext>
              </a:extLst>
            </p:cNvPr>
            <p:cNvSpPr/>
            <p:nvPr/>
          </p:nvSpPr>
          <p:spPr bwMode="auto">
            <a:xfrm>
              <a:off x="993735" y="5016457"/>
              <a:ext cx="640080" cy="76200"/>
            </a:xfrm>
            <a:prstGeom prst="round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365"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06" name="Rectangle: Rounded Corners 105">
              <a:extLst>
                <a:ext uri="{FF2B5EF4-FFF2-40B4-BE49-F238E27FC236}">
                  <a16:creationId xmlns:a16="http://schemas.microsoft.com/office/drawing/2014/main" id="{A837CB58-63E4-45EB-8EE9-2EBF1C03B423}"/>
                </a:ext>
              </a:extLst>
            </p:cNvPr>
            <p:cNvSpPr/>
            <p:nvPr/>
          </p:nvSpPr>
          <p:spPr bwMode="auto">
            <a:xfrm>
              <a:off x="993735" y="4900958"/>
              <a:ext cx="640080" cy="76200"/>
            </a:xfrm>
            <a:prstGeom prst="round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365"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cxnSp>
        <p:nvCxnSpPr>
          <p:cNvPr id="170" name="Straight Connector 169">
            <a:extLst>
              <a:ext uri="{FF2B5EF4-FFF2-40B4-BE49-F238E27FC236}">
                <a16:creationId xmlns:a16="http://schemas.microsoft.com/office/drawing/2014/main" id="{464E2F72-15A7-476E-8CAC-A759E7B02031}"/>
              </a:ext>
            </a:extLst>
          </p:cNvPr>
          <p:cNvCxnSpPr/>
          <p:nvPr/>
        </p:nvCxnSpPr>
        <p:spPr>
          <a:xfrm>
            <a:off x="880642" y="2695285"/>
            <a:ext cx="10971243" cy="0"/>
          </a:xfrm>
          <a:prstGeom prst="line">
            <a:avLst/>
          </a:prstGeom>
          <a:ln w="12700">
            <a:solidFill>
              <a:schemeClr val="tx2">
                <a:alpha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71" name="TextBox 170">
            <a:extLst>
              <a:ext uri="{FF2B5EF4-FFF2-40B4-BE49-F238E27FC236}">
                <a16:creationId xmlns:a16="http://schemas.microsoft.com/office/drawing/2014/main" id="{F05E8D2F-D246-4830-A6F7-C0CEE6BFFE78}"/>
              </a:ext>
            </a:extLst>
          </p:cNvPr>
          <p:cNvSpPr txBox="1"/>
          <p:nvPr/>
        </p:nvSpPr>
        <p:spPr>
          <a:xfrm rot="16200000">
            <a:off x="69050" y="1816152"/>
            <a:ext cx="874469" cy="461531"/>
          </a:xfrm>
          <a:prstGeom prst="rect">
            <a:avLst/>
          </a:prstGeom>
          <a:noFill/>
        </p:spPr>
        <p:txBody>
          <a:bodyPr wrap="none" lIns="182854" tIns="146283" rIns="182854" bIns="146283" rtlCol="0">
            <a:spAutoFit/>
          </a:bodyPr>
          <a:lstStyle/>
          <a:p>
            <a:pPr marL="0" marR="0" lvl="0" indent="0" algn="ctr" defTabSz="951047" rtl="0" eaLnBrk="1" fontAlgn="base" latinLnBrk="0" hangingPunct="1">
              <a:lnSpc>
                <a:spcPct val="90000"/>
              </a:lnSpc>
              <a:spcBef>
                <a:spcPct val="0"/>
              </a:spcBef>
              <a:spcAft>
                <a:spcPts val="612"/>
              </a:spcAft>
              <a:buClrTx/>
              <a:buSzTx/>
              <a:buFontTx/>
              <a:buNone/>
              <a:tabLst/>
              <a:defRPr/>
            </a:pPr>
            <a:r>
              <a:rPr kumimoji="0" lang="en-US" sz="1199" b="0" i="0" u="none" strike="noStrike" kern="1200" cap="none" spc="0" normalizeH="0" baseline="0" noProof="0">
                <a:ln>
                  <a:noFill/>
                </a:ln>
                <a:solidFill>
                  <a:srgbClr val="002050"/>
                </a:solidFill>
                <a:effectLst/>
                <a:uLnTx/>
                <a:uFillTx/>
                <a:latin typeface="Segoe UI" panose="020B0502040204020203" pitchFamily="34" charset="0"/>
                <a:ea typeface="+mn-ea"/>
                <a:cs typeface="Segoe UI" panose="020B0502040204020203" pitchFamily="34" charset="0"/>
              </a:rPr>
              <a:t>Control</a:t>
            </a:r>
            <a:endParaRPr kumimoji="0" lang="en-GB" sz="1199" b="0" i="0" u="none" strike="noStrike" kern="1200" cap="none" spc="0" normalizeH="0" baseline="0" noProof="0">
              <a:ln>
                <a:noFill/>
              </a:ln>
              <a:solidFill>
                <a:srgbClr val="002050"/>
              </a:solidFill>
              <a:effectLst/>
              <a:uLnTx/>
              <a:uFillTx/>
              <a:latin typeface="Segoe UI" panose="020B0502040204020203" pitchFamily="34" charset="0"/>
              <a:ea typeface="+mn-ea"/>
              <a:cs typeface="Segoe UI" panose="020B0502040204020203" pitchFamily="34" charset="0"/>
            </a:endParaRPr>
          </a:p>
        </p:txBody>
      </p:sp>
      <p:grpSp>
        <p:nvGrpSpPr>
          <p:cNvPr id="8" name="Group 7">
            <a:extLst>
              <a:ext uri="{FF2B5EF4-FFF2-40B4-BE49-F238E27FC236}">
                <a16:creationId xmlns:a16="http://schemas.microsoft.com/office/drawing/2014/main" id="{C6037144-DBA0-4DFB-867D-8355E40A657B}"/>
              </a:ext>
            </a:extLst>
          </p:cNvPr>
          <p:cNvGrpSpPr/>
          <p:nvPr/>
        </p:nvGrpSpPr>
        <p:grpSpPr>
          <a:xfrm>
            <a:off x="5128310" y="1613096"/>
            <a:ext cx="2179856" cy="878393"/>
            <a:chOff x="1238204" y="1748518"/>
            <a:chExt cx="2180166" cy="878518"/>
          </a:xfrm>
        </p:grpSpPr>
        <p:sp>
          <p:nvSpPr>
            <p:cNvPr id="166" name="Rectangle 165">
              <a:extLst>
                <a:ext uri="{FF2B5EF4-FFF2-40B4-BE49-F238E27FC236}">
                  <a16:creationId xmlns:a16="http://schemas.microsoft.com/office/drawing/2014/main" id="{B9005634-37E0-4A1D-BBB7-5F4EA7D436FF}"/>
                </a:ext>
              </a:extLst>
            </p:cNvPr>
            <p:cNvSpPr/>
            <p:nvPr/>
          </p:nvSpPr>
          <p:spPr bwMode="auto">
            <a:xfrm>
              <a:off x="1238204" y="1748518"/>
              <a:ext cx="2180166" cy="878518"/>
            </a:xfrm>
            <a:prstGeom prst="rect">
              <a:avLst/>
            </a:prstGeom>
            <a:noFill/>
            <a:ln w="12700">
              <a:solidFill>
                <a:schemeClr val="accent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noAutofit/>
            </a:bodyPr>
            <a:lstStyle/>
            <a:p>
              <a:pPr marL="0" marR="0" lvl="0" indent="0" algn="ctr" defTabSz="932365" rtl="0" eaLnBrk="1" fontAlgn="base" latinLnBrk="0" hangingPunct="1">
                <a:lnSpc>
                  <a:spcPct val="100000"/>
                </a:lnSpc>
                <a:spcBef>
                  <a:spcPct val="0"/>
                </a:spcBef>
                <a:spcAft>
                  <a:spcPct val="0"/>
                </a:spcAft>
                <a:buClrTx/>
                <a:buSzTx/>
                <a:buFontTx/>
                <a:buNone/>
                <a:tabLst/>
                <a:defRPr/>
              </a:pPr>
              <a:endParaRPr kumimoji="0" lang="en-GB" sz="1399" b="0" i="0" u="none" strike="noStrike" kern="1200" cap="none" spc="0" normalizeH="0" baseline="0" noProof="0">
                <a:ln>
                  <a:noFill/>
                </a:ln>
                <a:solidFill>
                  <a:srgbClr val="002050"/>
                </a:solidFill>
                <a:effectLst/>
                <a:uLnTx/>
                <a:uFillTx/>
                <a:latin typeface="Segoe UI Semilight"/>
                <a:ea typeface="+mn-ea"/>
                <a:cs typeface="+mn-cs"/>
              </a:endParaRPr>
            </a:p>
          </p:txBody>
        </p:sp>
        <p:sp>
          <p:nvSpPr>
            <p:cNvPr id="167" name="Rectangle 166">
              <a:extLst>
                <a:ext uri="{FF2B5EF4-FFF2-40B4-BE49-F238E27FC236}">
                  <a16:creationId xmlns:a16="http://schemas.microsoft.com/office/drawing/2014/main" id="{153EA957-DF5D-4CA7-8D07-9F4D0EE452CD}"/>
                </a:ext>
              </a:extLst>
            </p:cNvPr>
            <p:cNvSpPr/>
            <p:nvPr/>
          </p:nvSpPr>
          <p:spPr bwMode="auto">
            <a:xfrm>
              <a:off x="1354999" y="1854515"/>
              <a:ext cx="934357" cy="309628"/>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noAutofit/>
            </a:bodyPr>
            <a:lstStyle/>
            <a:p>
              <a:pPr marL="0" marR="0" lvl="0" indent="0" algn="ctr" defTabSz="932365" rtl="0" eaLnBrk="1" fontAlgn="base" latinLnBrk="0" hangingPunct="1">
                <a:lnSpc>
                  <a:spcPct val="100000"/>
                </a:lnSpc>
                <a:spcBef>
                  <a:spcPct val="0"/>
                </a:spcBef>
                <a:spcAft>
                  <a:spcPct val="0"/>
                </a:spcAft>
                <a:buClrTx/>
                <a:buSzTx/>
                <a:buFontTx/>
                <a:buNone/>
                <a:tabLst/>
                <a:defRPr/>
              </a:pPr>
              <a:r>
                <a:rPr kumimoji="0" lang="en-US" sz="1399" b="0" i="0" u="none" strike="noStrike" kern="1200" cap="none" spc="0" normalizeH="0" baseline="0" noProof="0">
                  <a:ln>
                    <a:noFill/>
                  </a:ln>
                  <a:solidFill>
                    <a:srgbClr val="FFFFFF"/>
                  </a:solidFill>
                  <a:effectLst/>
                  <a:uLnTx/>
                  <a:uFillTx/>
                  <a:latin typeface="Segoe UI Semilight"/>
                  <a:ea typeface="+mn-ea"/>
                  <a:cs typeface="+mn-cs"/>
                </a:rPr>
                <a:t>Cores</a:t>
              </a:r>
              <a:endParaRPr kumimoji="0" lang="en-GB" sz="1399"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68" name="Rectangle 167">
              <a:extLst>
                <a:ext uri="{FF2B5EF4-FFF2-40B4-BE49-F238E27FC236}">
                  <a16:creationId xmlns:a16="http://schemas.microsoft.com/office/drawing/2014/main" id="{F5BAAA90-0FFC-43D9-AC12-1A715DED1B67}"/>
                </a:ext>
              </a:extLst>
            </p:cNvPr>
            <p:cNvSpPr/>
            <p:nvPr/>
          </p:nvSpPr>
          <p:spPr bwMode="auto">
            <a:xfrm>
              <a:off x="2367219" y="1854515"/>
              <a:ext cx="934357" cy="309628"/>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noAutofit/>
            </a:bodyPr>
            <a:lstStyle/>
            <a:p>
              <a:pPr marL="0" marR="0" lvl="0" indent="0" algn="ctr" defTabSz="932365" rtl="0" eaLnBrk="1" fontAlgn="base" latinLnBrk="0" hangingPunct="1">
                <a:lnSpc>
                  <a:spcPct val="100000"/>
                </a:lnSpc>
                <a:spcBef>
                  <a:spcPct val="0"/>
                </a:spcBef>
                <a:spcAft>
                  <a:spcPct val="0"/>
                </a:spcAft>
                <a:buClrTx/>
                <a:buSzTx/>
                <a:buFontTx/>
                <a:buNone/>
                <a:tabLst/>
                <a:defRPr/>
              </a:pPr>
              <a:r>
                <a:rPr kumimoji="0" lang="en-US" sz="1399" b="0" i="0" u="none" strike="noStrike" kern="1200" cap="none" spc="0" normalizeH="0" baseline="0" noProof="0">
                  <a:ln>
                    <a:noFill/>
                  </a:ln>
                  <a:solidFill>
                    <a:srgbClr val="FFFFFF"/>
                  </a:solidFill>
                  <a:effectLst/>
                  <a:uLnTx/>
                  <a:uFillTx/>
                  <a:latin typeface="Segoe UI Semilight"/>
                  <a:ea typeface="+mn-ea"/>
                  <a:cs typeface="+mn-cs"/>
                </a:rPr>
                <a:t>Memory</a:t>
              </a:r>
              <a:endParaRPr kumimoji="0" lang="en-GB" sz="1399"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69" name="Rectangle 168">
              <a:extLst>
                <a:ext uri="{FF2B5EF4-FFF2-40B4-BE49-F238E27FC236}">
                  <a16:creationId xmlns:a16="http://schemas.microsoft.com/office/drawing/2014/main" id="{207C2EFD-49F3-496B-B3FF-6E9ECFFA5746}"/>
                </a:ext>
              </a:extLst>
            </p:cNvPr>
            <p:cNvSpPr/>
            <p:nvPr/>
          </p:nvSpPr>
          <p:spPr bwMode="auto">
            <a:xfrm>
              <a:off x="1354999" y="2205053"/>
              <a:ext cx="1946577" cy="309628"/>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noAutofit/>
            </a:bodyPr>
            <a:lstStyle/>
            <a:p>
              <a:pPr marL="0" marR="0" lvl="0" indent="0" algn="ctr" defTabSz="932365" rtl="0" eaLnBrk="1" fontAlgn="base" latinLnBrk="0" hangingPunct="1">
                <a:lnSpc>
                  <a:spcPct val="100000"/>
                </a:lnSpc>
                <a:spcBef>
                  <a:spcPct val="0"/>
                </a:spcBef>
                <a:spcAft>
                  <a:spcPct val="0"/>
                </a:spcAft>
                <a:buClrTx/>
                <a:buSzTx/>
                <a:buFontTx/>
                <a:buNone/>
                <a:tabLst/>
                <a:defRPr/>
              </a:pPr>
              <a:r>
                <a:rPr kumimoji="0" lang="en-US" sz="1399" b="0" i="0" u="none" strike="noStrike" kern="1200" cap="none" spc="0" normalizeH="0" baseline="0" noProof="0">
                  <a:ln>
                    <a:noFill/>
                  </a:ln>
                  <a:solidFill>
                    <a:srgbClr val="FFFFFF"/>
                  </a:solidFill>
                  <a:effectLst/>
                  <a:uLnTx/>
                  <a:uFillTx/>
                  <a:latin typeface="Segoe UI Semilight"/>
                  <a:ea typeface="+mn-ea"/>
                  <a:cs typeface="+mn-cs"/>
                </a:rPr>
                <a:t>SSD TempDB</a:t>
              </a:r>
              <a:endParaRPr kumimoji="0" lang="en-GB" sz="1399" b="0" i="0" u="none" strike="noStrike" kern="1200" cap="none" spc="0" normalizeH="0" baseline="0" noProof="0">
                <a:ln>
                  <a:noFill/>
                </a:ln>
                <a:solidFill>
                  <a:srgbClr val="FFFFFF"/>
                </a:solidFill>
                <a:effectLst/>
                <a:uLnTx/>
                <a:uFillTx/>
                <a:latin typeface="Segoe UI Semilight"/>
                <a:ea typeface="+mn-ea"/>
                <a:cs typeface="+mn-cs"/>
              </a:endParaRPr>
            </a:p>
          </p:txBody>
        </p:sp>
      </p:grpSp>
      <p:grpSp>
        <p:nvGrpSpPr>
          <p:cNvPr id="10" name="Group 9">
            <a:extLst>
              <a:ext uri="{FF2B5EF4-FFF2-40B4-BE49-F238E27FC236}">
                <a16:creationId xmlns:a16="http://schemas.microsoft.com/office/drawing/2014/main" id="{5A0C20AF-6D45-46BD-A526-6EF30380F848}"/>
              </a:ext>
            </a:extLst>
          </p:cNvPr>
          <p:cNvGrpSpPr/>
          <p:nvPr/>
        </p:nvGrpSpPr>
        <p:grpSpPr>
          <a:xfrm>
            <a:off x="1244367" y="2993293"/>
            <a:ext cx="2179856" cy="878393"/>
            <a:chOff x="1243660" y="2993221"/>
            <a:chExt cx="2180166" cy="878518"/>
          </a:xfrm>
        </p:grpSpPr>
        <p:sp>
          <p:nvSpPr>
            <p:cNvPr id="186" name="Rectangle 185">
              <a:extLst>
                <a:ext uri="{FF2B5EF4-FFF2-40B4-BE49-F238E27FC236}">
                  <a16:creationId xmlns:a16="http://schemas.microsoft.com/office/drawing/2014/main" id="{0BF89D24-F462-4C54-B886-59537A60DDD6}"/>
                </a:ext>
              </a:extLst>
            </p:cNvPr>
            <p:cNvSpPr/>
            <p:nvPr/>
          </p:nvSpPr>
          <p:spPr bwMode="auto">
            <a:xfrm>
              <a:off x="1243660" y="2993221"/>
              <a:ext cx="2180166" cy="878518"/>
            </a:xfrm>
            <a:prstGeom prst="rect">
              <a:avLst/>
            </a:prstGeom>
            <a:noFill/>
            <a:ln w="12700">
              <a:solidFill>
                <a:schemeClr val="accent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noAutofit/>
            </a:bodyPr>
            <a:lstStyle/>
            <a:p>
              <a:pPr marL="0" marR="0" lvl="0" indent="0" algn="ctr" defTabSz="932365" rtl="0" eaLnBrk="1" fontAlgn="base" latinLnBrk="0" hangingPunct="1">
                <a:lnSpc>
                  <a:spcPct val="100000"/>
                </a:lnSpc>
                <a:spcBef>
                  <a:spcPct val="0"/>
                </a:spcBef>
                <a:spcAft>
                  <a:spcPct val="0"/>
                </a:spcAft>
                <a:buClrTx/>
                <a:buSzTx/>
                <a:buFontTx/>
                <a:buNone/>
                <a:tabLst/>
                <a:defRPr/>
              </a:pPr>
              <a:endParaRPr kumimoji="0" lang="en-GB" sz="1399" b="0" i="0" u="none" strike="noStrike" kern="1200" cap="none" spc="0" normalizeH="0" baseline="0" noProof="0">
                <a:ln>
                  <a:noFill/>
                </a:ln>
                <a:solidFill>
                  <a:srgbClr val="002050"/>
                </a:solidFill>
                <a:effectLst/>
                <a:uLnTx/>
                <a:uFillTx/>
                <a:latin typeface="Segoe UI Semilight"/>
                <a:ea typeface="+mn-ea"/>
                <a:cs typeface="+mn-cs"/>
              </a:endParaRPr>
            </a:p>
          </p:txBody>
        </p:sp>
        <p:sp>
          <p:nvSpPr>
            <p:cNvPr id="187" name="Rectangle 186">
              <a:extLst>
                <a:ext uri="{FF2B5EF4-FFF2-40B4-BE49-F238E27FC236}">
                  <a16:creationId xmlns:a16="http://schemas.microsoft.com/office/drawing/2014/main" id="{B8D7AA9C-CF8D-44C1-917D-0CF29810CF64}"/>
                </a:ext>
              </a:extLst>
            </p:cNvPr>
            <p:cNvSpPr/>
            <p:nvPr/>
          </p:nvSpPr>
          <p:spPr bwMode="auto">
            <a:xfrm>
              <a:off x="1360455" y="3099218"/>
              <a:ext cx="934357" cy="309628"/>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noAutofit/>
            </a:bodyPr>
            <a:lstStyle/>
            <a:p>
              <a:pPr marL="0" marR="0" lvl="0" indent="0" algn="ctr" defTabSz="932365" rtl="0" eaLnBrk="1" fontAlgn="base" latinLnBrk="0" hangingPunct="1">
                <a:lnSpc>
                  <a:spcPct val="100000"/>
                </a:lnSpc>
                <a:spcBef>
                  <a:spcPct val="0"/>
                </a:spcBef>
                <a:spcAft>
                  <a:spcPct val="0"/>
                </a:spcAft>
                <a:buClrTx/>
                <a:buSzTx/>
                <a:buFontTx/>
                <a:buNone/>
                <a:tabLst/>
                <a:defRPr/>
              </a:pPr>
              <a:r>
                <a:rPr kumimoji="0" lang="en-US" sz="1399" b="0" i="0" u="none" strike="noStrike" kern="1200" cap="none" spc="0" normalizeH="0" baseline="0" noProof="0">
                  <a:ln>
                    <a:noFill/>
                  </a:ln>
                  <a:solidFill>
                    <a:srgbClr val="FFFFFF"/>
                  </a:solidFill>
                  <a:effectLst/>
                  <a:uLnTx/>
                  <a:uFillTx/>
                  <a:latin typeface="Segoe UI Semilight"/>
                  <a:ea typeface="+mn-ea"/>
                  <a:cs typeface="+mn-cs"/>
                </a:rPr>
                <a:t>Cores</a:t>
              </a:r>
              <a:endParaRPr kumimoji="0" lang="en-GB" sz="1399"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88" name="Rectangle 187">
              <a:extLst>
                <a:ext uri="{FF2B5EF4-FFF2-40B4-BE49-F238E27FC236}">
                  <a16:creationId xmlns:a16="http://schemas.microsoft.com/office/drawing/2014/main" id="{1C03D608-2383-4A71-8306-7328105E5261}"/>
                </a:ext>
              </a:extLst>
            </p:cNvPr>
            <p:cNvSpPr/>
            <p:nvPr/>
          </p:nvSpPr>
          <p:spPr bwMode="auto">
            <a:xfrm>
              <a:off x="2372675" y="3099218"/>
              <a:ext cx="934357" cy="309628"/>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noAutofit/>
            </a:bodyPr>
            <a:lstStyle/>
            <a:p>
              <a:pPr marL="0" marR="0" lvl="0" indent="0" algn="ctr" defTabSz="932365" rtl="0" eaLnBrk="1" fontAlgn="base" latinLnBrk="0" hangingPunct="1">
                <a:lnSpc>
                  <a:spcPct val="100000"/>
                </a:lnSpc>
                <a:spcBef>
                  <a:spcPct val="0"/>
                </a:spcBef>
                <a:spcAft>
                  <a:spcPct val="0"/>
                </a:spcAft>
                <a:buClrTx/>
                <a:buSzTx/>
                <a:buFontTx/>
                <a:buNone/>
                <a:tabLst/>
                <a:defRPr/>
              </a:pPr>
              <a:r>
                <a:rPr kumimoji="0" lang="en-US" sz="1399" b="0" i="0" u="none" strike="noStrike" kern="1200" cap="none" spc="0" normalizeH="0" baseline="0" noProof="0">
                  <a:ln>
                    <a:noFill/>
                  </a:ln>
                  <a:solidFill>
                    <a:srgbClr val="FFFFFF"/>
                  </a:solidFill>
                  <a:effectLst/>
                  <a:uLnTx/>
                  <a:uFillTx/>
                  <a:latin typeface="Segoe UI Semilight"/>
                  <a:ea typeface="+mn-ea"/>
                  <a:cs typeface="+mn-cs"/>
                </a:rPr>
                <a:t>Memory</a:t>
              </a:r>
              <a:endParaRPr kumimoji="0" lang="en-GB" sz="1399"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89" name="Rectangle 188">
              <a:extLst>
                <a:ext uri="{FF2B5EF4-FFF2-40B4-BE49-F238E27FC236}">
                  <a16:creationId xmlns:a16="http://schemas.microsoft.com/office/drawing/2014/main" id="{36278000-944B-47B1-9BED-12DF649D0452}"/>
                </a:ext>
              </a:extLst>
            </p:cNvPr>
            <p:cNvSpPr/>
            <p:nvPr/>
          </p:nvSpPr>
          <p:spPr bwMode="auto">
            <a:xfrm>
              <a:off x="1360455" y="3449756"/>
              <a:ext cx="1946577" cy="309628"/>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noAutofit/>
            </a:bodyPr>
            <a:lstStyle/>
            <a:p>
              <a:pPr marL="0" marR="0" lvl="0" indent="0" algn="ctr" defTabSz="932365" rtl="0" eaLnBrk="1" fontAlgn="base" latinLnBrk="0" hangingPunct="1">
                <a:lnSpc>
                  <a:spcPct val="100000"/>
                </a:lnSpc>
                <a:spcBef>
                  <a:spcPct val="0"/>
                </a:spcBef>
                <a:spcAft>
                  <a:spcPct val="0"/>
                </a:spcAft>
                <a:buClrTx/>
                <a:buSzTx/>
                <a:buFontTx/>
                <a:buNone/>
                <a:tabLst/>
                <a:defRPr/>
              </a:pPr>
              <a:r>
                <a:rPr kumimoji="0" lang="en-US" sz="1399" b="0" i="0" u="none" strike="noStrike" kern="1200" cap="none" spc="0" normalizeH="0" baseline="0" noProof="0">
                  <a:ln>
                    <a:noFill/>
                  </a:ln>
                  <a:solidFill>
                    <a:srgbClr val="FFFFFF"/>
                  </a:solidFill>
                  <a:effectLst/>
                  <a:uLnTx/>
                  <a:uFillTx/>
                  <a:latin typeface="Segoe UI Semilight"/>
                  <a:ea typeface="+mn-ea"/>
                  <a:cs typeface="+mn-cs"/>
                </a:rPr>
                <a:t>SSD TempDB</a:t>
              </a:r>
              <a:endParaRPr kumimoji="0" lang="en-GB" sz="1399" b="0" i="0" u="none" strike="noStrike" kern="1200" cap="none" spc="0" normalizeH="0" baseline="0" noProof="0">
                <a:ln>
                  <a:noFill/>
                </a:ln>
                <a:solidFill>
                  <a:srgbClr val="FFFFFF"/>
                </a:solidFill>
                <a:effectLst/>
                <a:uLnTx/>
                <a:uFillTx/>
                <a:latin typeface="Segoe UI Semilight"/>
                <a:ea typeface="+mn-ea"/>
                <a:cs typeface="+mn-cs"/>
              </a:endParaRPr>
            </a:p>
          </p:txBody>
        </p:sp>
      </p:grpSp>
      <p:grpSp>
        <p:nvGrpSpPr>
          <p:cNvPr id="4" name="Group 3">
            <a:extLst>
              <a:ext uri="{FF2B5EF4-FFF2-40B4-BE49-F238E27FC236}">
                <a16:creationId xmlns:a16="http://schemas.microsoft.com/office/drawing/2014/main" id="{B466E1CD-2E04-434B-924C-4519E9AC44C8}"/>
              </a:ext>
            </a:extLst>
          </p:cNvPr>
          <p:cNvGrpSpPr/>
          <p:nvPr/>
        </p:nvGrpSpPr>
        <p:grpSpPr>
          <a:xfrm>
            <a:off x="5128310" y="2993293"/>
            <a:ext cx="2179856" cy="878393"/>
            <a:chOff x="5128155" y="2993221"/>
            <a:chExt cx="2180166" cy="878518"/>
          </a:xfrm>
        </p:grpSpPr>
        <p:sp>
          <p:nvSpPr>
            <p:cNvPr id="191" name="Rectangle 190">
              <a:extLst>
                <a:ext uri="{FF2B5EF4-FFF2-40B4-BE49-F238E27FC236}">
                  <a16:creationId xmlns:a16="http://schemas.microsoft.com/office/drawing/2014/main" id="{E855727E-9AA7-45A8-9DE2-FE6FBFC13B56}"/>
                </a:ext>
              </a:extLst>
            </p:cNvPr>
            <p:cNvSpPr/>
            <p:nvPr/>
          </p:nvSpPr>
          <p:spPr bwMode="auto">
            <a:xfrm>
              <a:off x="5128155" y="2993221"/>
              <a:ext cx="2180166" cy="878518"/>
            </a:xfrm>
            <a:prstGeom prst="rect">
              <a:avLst/>
            </a:prstGeom>
            <a:noFill/>
            <a:ln w="12700">
              <a:solidFill>
                <a:schemeClr val="accent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noAutofit/>
            </a:bodyPr>
            <a:lstStyle/>
            <a:p>
              <a:pPr marL="0" marR="0" lvl="0" indent="0" algn="ctr" defTabSz="932365" rtl="0" eaLnBrk="1" fontAlgn="base" latinLnBrk="0" hangingPunct="1">
                <a:lnSpc>
                  <a:spcPct val="100000"/>
                </a:lnSpc>
                <a:spcBef>
                  <a:spcPct val="0"/>
                </a:spcBef>
                <a:spcAft>
                  <a:spcPct val="0"/>
                </a:spcAft>
                <a:buClrTx/>
                <a:buSzTx/>
                <a:buFontTx/>
                <a:buNone/>
                <a:tabLst/>
                <a:defRPr/>
              </a:pPr>
              <a:endParaRPr kumimoji="0" lang="en-GB" sz="1399" b="0" i="0" u="none" strike="noStrike" kern="1200" cap="none" spc="0" normalizeH="0" baseline="0" noProof="0">
                <a:ln>
                  <a:noFill/>
                </a:ln>
                <a:solidFill>
                  <a:srgbClr val="002050"/>
                </a:solidFill>
                <a:effectLst/>
                <a:uLnTx/>
                <a:uFillTx/>
                <a:latin typeface="Segoe UI Semilight"/>
                <a:ea typeface="+mn-ea"/>
                <a:cs typeface="+mn-cs"/>
              </a:endParaRPr>
            </a:p>
          </p:txBody>
        </p:sp>
        <p:sp>
          <p:nvSpPr>
            <p:cNvPr id="192" name="Rectangle 191">
              <a:extLst>
                <a:ext uri="{FF2B5EF4-FFF2-40B4-BE49-F238E27FC236}">
                  <a16:creationId xmlns:a16="http://schemas.microsoft.com/office/drawing/2014/main" id="{ACAA916E-6F4D-45F9-BECF-D2D34D540A90}"/>
                </a:ext>
              </a:extLst>
            </p:cNvPr>
            <p:cNvSpPr/>
            <p:nvPr/>
          </p:nvSpPr>
          <p:spPr bwMode="auto">
            <a:xfrm>
              <a:off x="5244950" y="3099218"/>
              <a:ext cx="934357" cy="309628"/>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noAutofit/>
            </a:bodyPr>
            <a:lstStyle/>
            <a:p>
              <a:pPr marL="0" marR="0" lvl="0" indent="0" algn="ctr" defTabSz="932365" rtl="0" eaLnBrk="1" fontAlgn="base" latinLnBrk="0" hangingPunct="1">
                <a:lnSpc>
                  <a:spcPct val="100000"/>
                </a:lnSpc>
                <a:spcBef>
                  <a:spcPct val="0"/>
                </a:spcBef>
                <a:spcAft>
                  <a:spcPct val="0"/>
                </a:spcAft>
                <a:buClrTx/>
                <a:buSzTx/>
                <a:buFontTx/>
                <a:buNone/>
                <a:tabLst/>
                <a:defRPr/>
              </a:pPr>
              <a:r>
                <a:rPr kumimoji="0" lang="en-US" sz="1399" b="0" i="0" u="none" strike="noStrike" kern="1200" cap="none" spc="0" normalizeH="0" baseline="0" noProof="0">
                  <a:ln>
                    <a:noFill/>
                  </a:ln>
                  <a:solidFill>
                    <a:srgbClr val="FFFFFF"/>
                  </a:solidFill>
                  <a:effectLst/>
                  <a:uLnTx/>
                  <a:uFillTx/>
                  <a:latin typeface="Segoe UI Semilight"/>
                  <a:ea typeface="+mn-ea"/>
                  <a:cs typeface="+mn-cs"/>
                </a:rPr>
                <a:t>Cores</a:t>
              </a:r>
              <a:endParaRPr kumimoji="0" lang="en-GB" sz="1399"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93" name="Rectangle 192">
              <a:extLst>
                <a:ext uri="{FF2B5EF4-FFF2-40B4-BE49-F238E27FC236}">
                  <a16:creationId xmlns:a16="http://schemas.microsoft.com/office/drawing/2014/main" id="{EA2E6CD6-C4AF-4792-ABF8-D87E75ACC97E}"/>
                </a:ext>
              </a:extLst>
            </p:cNvPr>
            <p:cNvSpPr/>
            <p:nvPr/>
          </p:nvSpPr>
          <p:spPr bwMode="auto">
            <a:xfrm>
              <a:off x="6257170" y="3099218"/>
              <a:ext cx="934357" cy="309628"/>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noAutofit/>
            </a:bodyPr>
            <a:lstStyle/>
            <a:p>
              <a:pPr marL="0" marR="0" lvl="0" indent="0" algn="ctr" defTabSz="932365" rtl="0" eaLnBrk="1" fontAlgn="base" latinLnBrk="0" hangingPunct="1">
                <a:lnSpc>
                  <a:spcPct val="100000"/>
                </a:lnSpc>
                <a:spcBef>
                  <a:spcPct val="0"/>
                </a:spcBef>
                <a:spcAft>
                  <a:spcPct val="0"/>
                </a:spcAft>
                <a:buClrTx/>
                <a:buSzTx/>
                <a:buFontTx/>
                <a:buNone/>
                <a:tabLst/>
                <a:defRPr/>
              </a:pPr>
              <a:r>
                <a:rPr kumimoji="0" lang="en-US" sz="1399" b="0" i="0" u="none" strike="noStrike" kern="1200" cap="none" spc="0" normalizeH="0" baseline="0" noProof="0">
                  <a:ln>
                    <a:noFill/>
                  </a:ln>
                  <a:solidFill>
                    <a:srgbClr val="FFFFFF"/>
                  </a:solidFill>
                  <a:effectLst/>
                  <a:uLnTx/>
                  <a:uFillTx/>
                  <a:latin typeface="Segoe UI Semilight"/>
                  <a:ea typeface="+mn-ea"/>
                  <a:cs typeface="+mn-cs"/>
                </a:rPr>
                <a:t>Memory</a:t>
              </a:r>
              <a:endParaRPr kumimoji="0" lang="en-GB" sz="1399"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94" name="Rectangle 193">
              <a:extLst>
                <a:ext uri="{FF2B5EF4-FFF2-40B4-BE49-F238E27FC236}">
                  <a16:creationId xmlns:a16="http://schemas.microsoft.com/office/drawing/2014/main" id="{5531E170-E854-4736-937F-F86F54F81CD4}"/>
                </a:ext>
              </a:extLst>
            </p:cNvPr>
            <p:cNvSpPr/>
            <p:nvPr/>
          </p:nvSpPr>
          <p:spPr bwMode="auto">
            <a:xfrm>
              <a:off x="5244950" y="3449756"/>
              <a:ext cx="1946577" cy="309628"/>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noAutofit/>
            </a:bodyPr>
            <a:lstStyle/>
            <a:p>
              <a:pPr marL="0" marR="0" lvl="0" indent="0" algn="ctr" defTabSz="932365" rtl="0" eaLnBrk="1" fontAlgn="base" latinLnBrk="0" hangingPunct="1">
                <a:lnSpc>
                  <a:spcPct val="100000"/>
                </a:lnSpc>
                <a:spcBef>
                  <a:spcPct val="0"/>
                </a:spcBef>
                <a:spcAft>
                  <a:spcPct val="0"/>
                </a:spcAft>
                <a:buClrTx/>
                <a:buSzTx/>
                <a:buFontTx/>
                <a:buNone/>
                <a:tabLst/>
                <a:defRPr/>
              </a:pPr>
              <a:r>
                <a:rPr kumimoji="0" lang="en-US" sz="1399" b="0" i="0" u="none" strike="noStrike" kern="1200" cap="none" spc="0" normalizeH="0" baseline="0" noProof="0">
                  <a:ln>
                    <a:noFill/>
                  </a:ln>
                  <a:solidFill>
                    <a:srgbClr val="FFFFFF"/>
                  </a:solidFill>
                  <a:effectLst/>
                  <a:uLnTx/>
                  <a:uFillTx/>
                  <a:latin typeface="Segoe UI Semilight"/>
                  <a:ea typeface="+mn-ea"/>
                  <a:cs typeface="+mn-cs"/>
                </a:rPr>
                <a:t>SSD TempDB</a:t>
              </a:r>
              <a:endParaRPr kumimoji="0" lang="en-GB" sz="1399" b="0" i="0" u="none" strike="noStrike" kern="1200" cap="none" spc="0" normalizeH="0" baseline="0" noProof="0">
                <a:ln>
                  <a:noFill/>
                </a:ln>
                <a:solidFill>
                  <a:srgbClr val="FFFFFF"/>
                </a:solidFill>
                <a:effectLst/>
                <a:uLnTx/>
                <a:uFillTx/>
                <a:latin typeface="Segoe UI Semilight"/>
                <a:ea typeface="+mn-ea"/>
                <a:cs typeface="+mn-cs"/>
              </a:endParaRPr>
            </a:p>
          </p:txBody>
        </p:sp>
      </p:grpSp>
      <p:grpSp>
        <p:nvGrpSpPr>
          <p:cNvPr id="3" name="Group 2">
            <a:extLst>
              <a:ext uri="{FF2B5EF4-FFF2-40B4-BE49-F238E27FC236}">
                <a16:creationId xmlns:a16="http://schemas.microsoft.com/office/drawing/2014/main" id="{5803AB9F-C792-49F2-9958-D5BB2C3D4C7A}"/>
              </a:ext>
            </a:extLst>
          </p:cNvPr>
          <p:cNvGrpSpPr/>
          <p:nvPr/>
        </p:nvGrpSpPr>
        <p:grpSpPr>
          <a:xfrm>
            <a:off x="9012254" y="2993293"/>
            <a:ext cx="2179856" cy="878393"/>
            <a:chOff x="9012649" y="2993221"/>
            <a:chExt cx="2180166" cy="878518"/>
          </a:xfrm>
        </p:grpSpPr>
        <p:sp>
          <p:nvSpPr>
            <p:cNvPr id="196" name="Rectangle 195">
              <a:extLst>
                <a:ext uri="{FF2B5EF4-FFF2-40B4-BE49-F238E27FC236}">
                  <a16:creationId xmlns:a16="http://schemas.microsoft.com/office/drawing/2014/main" id="{722540E3-9929-4148-9E74-7953D19649D0}"/>
                </a:ext>
              </a:extLst>
            </p:cNvPr>
            <p:cNvSpPr/>
            <p:nvPr/>
          </p:nvSpPr>
          <p:spPr bwMode="auto">
            <a:xfrm>
              <a:off x="9012649" y="2993221"/>
              <a:ext cx="2180166" cy="878518"/>
            </a:xfrm>
            <a:prstGeom prst="rect">
              <a:avLst/>
            </a:prstGeom>
            <a:noFill/>
            <a:ln w="12700">
              <a:solidFill>
                <a:schemeClr val="accent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noAutofit/>
            </a:bodyPr>
            <a:lstStyle/>
            <a:p>
              <a:pPr marL="0" marR="0" lvl="0" indent="0" algn="ctr" defTabSz="932365" rtl="0" eaLnBrk="1" fontAlgn="base" latinLnBrk="0" hangingPunct="1">
                <a:lnSpc>
                  <a:spcPct val="100000"/>
                </a:lnSpc>
                <a:spcBef>
                  <a:spcPct val="0"/>
                </a:spcBef>
                <a:spcAft>
                  <a:spcPct val="0"/>
                </a:spcAft>
                <a:buClrTx/>
                <a:buSzTx/>
                <a:buFontTx/>
                <a:buNone/>
                <a:tabLst/>
                <a:defRPr/>
              </a:pPr>
              <a:endParaRPr kumimoji="0" lang="en-GB" sz="1399" b="0" i="0" u="none" strike="noStrike" kern="1200" cap="none" spc="0" normalizeH="0" baseline="0" noProof="0">
                <a:ln>
                  <a:noFill/>
                </a:ln>
                <a:solidFill>
                  <a:srgbClr val="002050"/>
                </a:solidFill>
                <a:effectLst/>
                <a:uLnTx/>
                <a:uFillTx/>
                <a:latin typeface="Segoe UI Semilight"/>
                <a:ea typeface="+mn-ea"/>
                <a:cs typeface="+mn-cs"/>
              </a:endParaRPr>
            </a:p>
          </p:txBody>
        </p:sp>
        <p:sp>
          <p:nvSpPr>
            <p:cNvPr id="197" name="Rectangle 196">
              <a:extLst>
                <a:ext uri="{FF2B5EF4-FFF2-40B4-BE49-F238E27FC236}">
                  <a16:creationId xmlns:a16="http://schemas.microsoft.com/office/drawing/2014/main" id="{8F313789-27D6-46BD-94A0-500D473F8E9D}"/>
                </a:ext>
              </a:extLst>
            </p:cNvPr>
            <p:cNvSpPr/>
            <p:nvPr/>
          </p:nvSpPr>
          <p:spPr bwMode="auto">
            <a:xfrm>
              <a:off x="9129444" y="3099218"/>
              <a:ext cx="934357" cy="309628"/>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noAutofit/>
            </a:bodyPr>
            <a:lstStyle/>
            <a:p>
              <a:pPr marL="0" marR="0" lvl="0" indent="0" algn="ctr" defTabSz="932365" rtl="0" eaLnBrk="1" fontAlgn="base" latinLnBrk="0" hangingPunct="1">
                <a:lnSpc>
                  <a:spcPct val="100000"/>
                </a:lnSpc>
                <a:spcBef>
                  <a:spcPct val="0"/>
                </a:spcBef>
                <a:spcAft>
                  <a:spcPct val="0"/>
                </a:spcAft>
                <a:buClrTx/>
                <a:buSzTx/>
                <a:buFontTx/>
                <a:buNone/>
                <a:tabLst/>
                <a:defRPr/>
              </a:pPr>
              <a:r>
                <a:rPr kumimoji="0" lang="en-US" sz="1399" b="0" i="0" u="none" strike="noStrike" kern="1200" cap="none" spc="0" normalizeH="0" baseline="0" noProof="0">
                  <a:ln>
                    <a:noFill/>
                  </a:ln>
                  <a:solidFill>
                    <a:srgbClr val="FFFFFF"/>
                  </a:solidFill>
                  <a:effectLst/>
                  <a:uLnTx/>
                  <a:uFillTx/>
                  <a:latin typeface="Segoe UI Semilight"/>
                  <a:ea typeface="+mn-ea"/>
                  <a:cs typeface="+mn-cs"/>
                </a:rPr>
                <a:t>Cores</a:t>
              </a:r>
              <a:endParaRPr kumimoji="0" lang="en-GB" sz="1399"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98" name="Rectangle 197">
              <a:extLst>
                <a:ext uri="{FF2B5EF4-FFF2-40B4-BE49-F238E27FC236}">
                  <a16:creationId xmlns:a16="http://schemas.microsoft.com/office/drawing/2014/main" id="{F1B85EEF-D60C-4E56-A9FC-2490722311F7}"/>
                </a:ext>
              </a:extLst>
            </p:cNvPr>
            <p:cNvSpPr/>
            <p:nvPr/>
          </p:nvSpPr>
          <p:spPr bwMode="auto">
            <a:xfrm>
              <a:off x="10141664" y="3099218"/>
              <a:ext cx="934357" cy="309628"/>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noAutofit/>
            </a:bodyPr>
            <a:lstStyle/>
            <a:p>
              <a:pPr marL="0" marR="0" lvl="0" indent="0" algn="ctr" defTabSz="932365" rtl="0" eaLnBrk="1" fontAlgn="base" latinLnBrk="0" hangingPunct="1">
                <a:lnSpc>
                  <a:spcPct val="100000"/>
                </a:lnSpc>
                <a:spcBef>
                  <a:spcPct val="0"/>
                </a:spcBef>
                <a:spcAft>
                  <a:spcPct val="0"/>
                </a:spcAft>
                <a:buClrTx/>
                <a:buSzTx/>
                <a:buFontTx/>
                <a:buNone/>
                <a:tabLst/>
                <a:defRPr/>
              </a:pPr>
              <a:r>
                <a:rPr kumimoji="0" lang="en-US" sz="1399" b="0" i="0" u="none" strike="noStrike" kern="1200" cap="none" spc="0" normalizeH="0" baseline="0" noProof="0">
                  <a:ln>
                    <a:noFill/>
                  </a:ln>
                  <a:solidFill>
                    <a:srgbClr val="FFFFFF"/>
                  </a:solidFill>
                  <a:effectLst/>
                  <a:uLnTx/>
                  <a:uFillTx/>
                  <a:latin typeface="Segoe UI Semilight"/>
                  <a:ea typeface="+mn-ea"/>
                  <a:cs typeface="+mn-cs"/>
                </a:rPr>
                <a:t>Memory</a:t>
              </a:r>
              <a:endParaRPr kumimoji="0" lang="en-GB" sz="1399"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99" name="Rectangle 198">
              <a:extLst>
                <a:ext uri="{FF2B5EF4-FFF2-40B4-BE49-F238E27FC236}">
                  <a16:creationId xmlns:a16="http://schemas.microsoft.com/office/drawing/2014/main" id="{D31E1307-D215-4A6B-B97A-DAC241E9F944}"/>
                </a:ext>
              </a:extLst>
            </p:cNvPr>
            <p:cNvSpPr/>
            <p:nvPr/>
          </p:nvSpPr>
          <p:spPr bwMode="auto">
            <a:xfrm>
              <a:off x="9129444" y="3449756"/>
              <a:ext cx="1946577" cy="309628"/>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noAutofit/>
            </a:bodyPr>
            <a:lstStyle/>
            <a:p>
              <a:pPr marL="0" marR="0" lvl="0" indent="0" algn="ctr" defTabSz="932365" rtl="0" eaLnBrk="1" fontAlgn="base" latinLnBrk="0" hangingPunct="1">
                <a:lnSpc>
                  <a:spcPct val="100000"/>
                </a:lnSpc>
                <a:spcBef>
                  <a:spcPct val="0"/>
                </a:spcBef>
                <a:spcAft>
                  <a:spcPct val="0"/>
                </a:spcAft>
                <a:buClrTx/>
                <a:buSzTx/>
                <a:buFontTx/>
                <a:buNone/>
                <a:tabLst/>
                <a:defRPr/>
              </a:pPr>
              <a:r>
                <a:rPr kumimoji="0" lang="en-US" sz="1399" b="0" i="0" u="none" strike="noStrike" kern="1200" cap="none" spc="0" normalizeH="0" baseline="0" noProof="0">
                  <a:ln>
                    <a:noFill/>
                  </a:ln>
                  <a:solidFill>
                    <a:srgbClr val="FFFFFF"/>
                  </a:solidFill>
                  <a:effectLst/>
                  <a:uLnTx/>
                  <a:uFillTx/>
                  <a:latin typeface="Segoe UI Semilight"/>
                  <a:ea typeface="+mn-ea"/>
                  <a:cs typeface="+mn-cs"/>
                </a:rPr>
                <a:t>SSD TempDB</a:t>
              </a:r>
              <a:endParaRPr kumimoji="0" lang="en-GB" sz="1399" b="0" i="0" u="none" strike="noStrike" kern="1200" cap="none" spc="0" normalizeH="0" baseline="0" noProof="0">
                <a:ln>
                  <a:noFill/>
                </a:ln>
                <a:solidFill>
                  <a:srgbClr val="FFFFFF"/>
                </a:solidFill>
                <a:effectLst/>
                <a:uLnTx/>
                <a:uFillTx/>
                <a:latin typeface="Segoe UI Semilight"/>
                <a:ea typeface="+mn-ea"/>
                <a:cs typeface="+mn-cs"/>
              </a:endParaRPr>
            </a:p>
          </p:txBody>
        </p:sp>
      </p:grpSp>
    </p:spTree>
    <p:extLst>
      <p:ext uri="{BB962C8B-B14F-4D97-AF65-F5344CB8AC3E}">
        <p14:creationId xmlns:p14="http://schemas.microsoft.com/office/powerpoint/2010/main" val="3122595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 y="0"/>
            <a:ext cx="12436475" cy="858129"/>
          </a:xfrm>
          <a:prstGeom prst="rect">
            <a:avLst/>
          </a:prstGeom>
        </p:spPr>
        <p:txBody>
          <a:bodyPr/>
          <a:lstStyle/>
          <a:p>
            <a:r>
              <a:rPr lang="en-NZ" dirty="0"/>
              <a:t>Data Structures</a:t>
            </a:r>
            <a:endParaRPr lang="en-US" dirty="0"/>
          </a:p>
        </p:txBody>
      </p:sp>
      <p:graphicFrame>
        <p:nvGraphicFramePr>
          <p:cNvPr id="5" name="Content Placeholder 5"/>
          <p:cNvGraphicFramePr>
            <a:graphicFrameLocks/>
          </p:cNvGraphicFramePr>
          <p:nvPr>
            <p:extLst>
              <p:ext uri="{D42A27DB-BD31-4B8C-83A1-F6EECF244321}">
                <p14:modId xmlns:p14="http://schemas.microsoft.com/office/powerpoint/2010/main" val="1599137820"/>
              </p:ext>
            </p:extLst>
          </p:nvPr>
        </p:nvGraphicFramePr>
        <p:xfrm>
          <a:off x="457200" y="1211263"/>
          <a:ext cx="8332714" cy="4742184"/>
        </p:xfrm>
        <a:graphic>
          <a:graphicData uri="http://schemas.openxmlformats.org/drawingml/2006/table">
            <a:tbl>
              <a:tblPr firstRow="1" bandRow="1">
                <a:tableStyleId>{5C22544A-7EE6-4342-B048-85BDC9FD1C3A}</a:tableStyleId>
              </a:tblPr>
              <a:tblGrid>
                <a:gridCol w="1532167">
                  <a:extLst>
                    <a:ext uri="{9D8B030D-6E8A-4147-A177-3AD203B41FA5}">
                      <a16:colId xmlns:a16="http://schemas.microsoft.com/office/drawing/2014/main" val="20000"/>
                    </a:ext>
                  </a:extLst>
                </a:gridCol>
                <a:gridCol w="1702797">
                  <a:extLst>
                    <a:ext uri="{9D8B030D-6E8A-4147-A177-3AD203B41FA5}">
                      <a16:colId xmlns:a16="http://schemas.microsoft.com/office/drawing/2014/main" val="20001"/>
                    </a:ext>
                  </a:extLst>
                </a:gridCol>
                <a:gridCol w="1638943">
                  <a:extLst>
                    <a:ext uri="{9D8B030D-6E8A-4147-A177-3AD203B41FA5}">
                      <a16:colId xmlns:a16="http://schemas.microsoft.com/office/drawing/2014/main" val="20002"/>
                    </a:ext>
                  </a:extLst>
                </a:gridCol>
                <a:gridCol w="1702797">
                  <a:extLst>
                    <a:ext uri="{9D8B030D-6E8A-4147-A177-3AD203B41FA5}">
                      <a16:colId xmlns:a16="http://schemas.microsoft.com/office/drawing/2014/main" val="20003"/>
                    </a:ext>
                  </a:extLst>
                </a:gridCol>
                <a:gridCol w="1756010">
                  <a:extLst>
                    <a:ext uri="{9D8B030D-6E8A-4147-A177-3AD203B41FA5}">
                      <a16:colId xmlns:a16="http://schemas.microsoft.com/office/drawing/2014/main" val="20004"/>
                    </a:ext>
                  </a:extLst>
                </a:gridCol>
              </a:tblGrid>
              <a:tr h="416414">
                <a:tc>
                  <a:txBody>
                    <a:bodyPr/>
                    <a:lstStyle/>
                    <a:p>
                      <a:pPr algn="l"/>
                      <a:endParaRPr lang="en-US" sz="1800" dirty="0">
                        <a:latin typeface="+mn-lt"/>
                        <a:cs typeface="Segoe UI Light" panose="020B0502040204020203" pitchFamily="34" charset="0"/>
                      </a:endParaRPr>
                    </a:p>
                  </a:txBody>
                  <a:tcPr anchor="ctr">
                    <a:solidFill>
                      <a:srgbClr val="00188F"/>
                    </a:solidFill>
                  </a:tcPr>
                </a:tc>
                <a:tc>
                  <a:txBody>
                    <a:bodyPr/>
                    <a:lstStyle/>
                    <a:p>
                      <a:pPr algn="ctr"/>
                      <a:r>
                        <a:rPr lang="en-US" sz="1800" b="0" kern="1200" dirty="0">
                          <a:solidFill>
                            <a:schemeClr val="lt1"/>
                          </a:solidFill>
                          <a:latin typeface="+mn-lt"/>
                          <a:ea typeface="+mn-ea"/>
                          <a:cs typeface="Segoe UI Light" panose="020B0502040204020203" pitchFamily="34" charset="0"/>
                        </a:rPr>
                        <a:t>Partitioning</a:t>
                      </a:r>
                    </a:p>
                  </a:txBody>
                  <a:tcPr anchor="ctr">
                    <a:solidFill>
                      <a:srgbClr val="00188F"/>
                    </a:solidFill>
                  </a:tcPr>
                </a:tc>
                <a:tc>
                  <a:txBody>
                    <a:bodyPr/>
                    <a:lstStyle/>
                    <a:p>
                      <a:pPr algn="ctr"/>
                      <a:r>
                        <a:rPr lang="en-NZ" sz="1800" b="0" dirty="0">
                          <a:latin typeface="+mn-lt"/>
                          <a:cs typeface="Segoe UI Light" panose="020B0502040204020203" pitchFamily="34" charset="0"/>
                        </a:rPr>
                        <a:t>Indexing</a:t>
                      </a:r>
                      <a:endParaRPr lang="en-US" sz="1800" b="0" dirty="0">
                        <a:latin typeface="+mn-lt"/>
                        <a:cs typeface="Segoe UI Light" panose="020B0502040204020203" pitchFamily="34" charset="0"/>
                      </a:endParaRPr>
                    </a:p>
                  </a:txBody>
                  <a:tcPr anchor="ctr">
                    <a:solidFill>
                      <a:srgbClr val="00188F"/>
                    </a:solidFill>
                  </a:tcPr>
                </a:tc>
                <a:tc>
                  <a:txBody>
                    <a:bodyPr/>
                    <a:lstStyle/>
                    <a:p>
                      <a:pPr algn="ctr"/>
                      <a:r>
                        <a:rPr lang="en-US" sz="1800" b="0" kern="1200" baseline="0" dirty="0">
                          <a:solidFill>
                            <a:schemeClr val="lt1"/>
                          </a:solidFill>
                          <a:latin typeface="+mn-lt"/>
                          <a:ea typeface="+mn-ea"/>
                          <a:cs typeface="Segoe UI Light" panose="020B0502040204020203" pitchFamily="34" charset="0"/>
                        </a:rPr>
                        <a:t>Materialized Views</a:t>
                      </a:r>
                    </a:p>
                  </a:txBody>
                  <a:tcPr anchor="ctr">
                    <a:solidFill>
                      <a:srgbClr val="00188F"/>
                    </a:solidFill>
                  </a:tcPr>
                </a:tc>
                <a:tc>
                  <a:txBody>
                    <a:bodyPr/>
                    <a:lstStyle/>
                    <a:p>
                      <a:pPr algn="ctr"/>
                      <a:r>
                        <a:rPr lang="en-US" sz="1800" b="0" dirty="0">
                          <a:latin typeface="+mn-lt"/>
                          <a:cs typeface="Segoe UI Light" panose="020B0502040204020203" pitchFamily="34" charset="0"/>
                        </a:rPr>
                        <a:t>Row-Wise Support</a:t>
                      </a:r>
                    </a:p>
                  </a:txBody>
                  <a:tcPr anchor="ctr">
                    <a:solidFill>
                      <a:srgbClr val="00188F"/>
                    </a:solidFill>
                  </a:tcPr>
                </a:tc>
                <a:extLst>
                  <a:ext uri="{0D108BD9-81ED-4DB2-BD59-A6C34878D82A}">
                    <a16:rowId xmlns:a16="http://schemas.microsoft.com/office/drawing/2014/main" val="10000"/>
                  </a:ext>
                </a:extLst>
              </a:tr>
              <a:tr h="409893">
                <a:tc>
                  <a:txBody>
                    <a:bodyPr/>
                    <a:lstStyle/>
                    <a:p>
                      <a:r>
                        <a:rPr lang="en-US" sz="1800" dirty="0">
                          <a:latin typeface="+mn-lt"/>
                          <a:cs typeface="Segoe UI Light" panose="020B0502040204020203" pitchFamily="34" charset="0"/>
                        </a:rPr>
                        <a:t>Azure DW</a:t>
                      </a:r>
                    </a:p>
                  </a:txBody>
                  <a:tcPr>
                    <a:solidFill>
                      <a:srgbClr val="E6E6E6"/>
                    </a:solidFill>
                  </a:tcPr>
                </a:tc>
                <a:tc>
                  <a:txBody>
                    <a:bodyPr/>
                    <a:lstStyle/>
                    <a:p>
                      <a:pPr marL="0" marR="0" indent="0" algn="ctr" defTabSz="932742" rtl="0" eaLnBrk="1" fontAlgn="ctr" latinLnBrk="0" hangingPunct="1">
                        <a:lnSpc>
                          <a:spcPct val="100000"/>
                        </a:lnSpc>
                        <a:spcBef>
                          <a:spcPts val="0"/>
                        </a:spcBef>
                        <a:spcAft>
                          <a:spcPts val="0"/>
                        </a:spcAft>
                        <a:buClrTx/>
                        <a:buSzTx/>
                        <a:buFontTx/>
                        <a:buNone/>
                        <a:tabLst/>
                        <a:defRPr/>
                      </a:pPr>
                      <a:r>
                        <a:rPr lang="en-NZ" sz="1600" b="0" i="0" kern="1200" dirty="0">
                          <a:solidFill>
                            <a:schemeClr val="dk1"/>
                          </a:solidFill>
                          <a:effectLst/>
                          <a:latin typeface="+mn-lt"/>
                          <a:ea typeface="+mn-ea"/>
                          <a:cs typeface="+mn-cs"/>
                        </a:rPr>
                        <a:t>Yes</a:t>
                      </a:r>
                    </a:p>
                  </a:txBody>
                  <a:tcPr marL="0" marR="0" marT="0" marB="0" anchor="ctr">
                    <a:solidFill>
                      <a:srgbClr val="E6E6E6"/>
                    </a:solidFill>
                  </a:tcPr>
                </a:tc>
                <a:tc>
                  <a:txBody>
                    <a:bodyPr/>
                    <a:lstStyle/>
                    <a:p>
                      <a:pPr marL="0" marR="0" indent="0" algn="ctr" defTabSz="932742" rtl="0" eaLnBrk="1" fontAlgn="ctr" latinLnBrk="0" hangingPunct="1">
                        <a:lnSpc>
                          <a:spcPct val="100000"/>
                        </a:lnSpc>
                        <a:spcBef>
                          <a:spcPts val="0"/>
                        </a:spcBef>
                        <a:spcAft>
                          <a:spcPts val="0"/>
                        </a:spcAft>
                        <a:buClrTx/>
                        <a:buSzTx/>
                        <a:buFontTx/>
                        <a:buNone/>
                        <a:tabLst/>
                        <a:defRPr/>
                      </a:pPr>
                      <a:r>
                        <a:rPr lang="en-NZ" sz="1600" b="0" i="0" kern="1200" dirty="0">
                          <a:solidFill>
                            <a:schemeClr val="dk1"/>
                          </a:solidFill>
                          <a:effectLst/>
                          <a:latin typeface="+mn-lt"/>
                          <a:ea typeface="+mn-ea"/>
                          <a:cs typeface="+mn-cs"/>
                        </a:rPr>
                        <a:t>Yes</a:t>
                      </a:r>
                      <a:endParaRPr lang="en-US" sz="1600" b="0" i="0" kern="1200" dirty="0">
                        <a:solidFill>
                          <a:schemeClr val="dk1"/>
                        </a:solidFill>
                        <a:effectLst/>
                        <a:latin typeface="+mn-lt"/>
                        <a:ea typeface="+mn-ea"/>
                        <a:cs typeface="+mn-cs"/>
                      </a:endParaRPr>
                    </a:p>
                  </a:txBody>
                  <a:tcPr anchor="ctr">
                    <a:solidFill>
                      <a:srgbClr val="E6E6E6"/>
                    </a:solidFill>
                  </a:tcPr>
                </a:tc>
                <a:tc>
                  <a:txBody>
                    <a:bodyPr/>
                    <a:lstStyle/>
                    <a:p>
                      <a:pPr marL="0" marR="0" indent="0" algn="ctr" defTabSz="932742" rtl="0" eaLnBrk="1" fontAlgn="ctr" latinLnBrk="0" hangingPunct="1">
                        <a:lnSpc>
                          <a:spcPct val="100000"/>
                        </a:lnSpc>
                        <a:spcBef>
                          <a:spcPts val="0"/>
                        </a:spcBef>
                        <a:spcAft>
                          <a:spcPts val="0"/>
                        </a:spcAft>
                        <a:buClrTx/>
                        <a:buSzTx/>
                        <a:buFontTx/>
                        <a:buNone/>
                        <a:tabLst/>
                        <a:defRPr/>
                      </a:pPr>
                      <a:r>
                        <a:rPr lang="en-NZ" sz="1600" b="0" i="0" kern="1200" dirty="0">
                          <a:solidFill>
                            <a:schemeClr val="dk1"/>
                          </a:solidFill>
                          <a:effectLst/>
                          <a:latin typeface="+mn-lt"/>
                          <a:ea typeface="+mn-ea"/>
                          <a:cs typeface="+mn-cs"/>
                        </a:rPr>
                        <a:t>No</a:t>
                      </a:r>
                      <a:endParaRPr lang="en-US" sz="1600" b="0" i="0" kern="1200" dirty="0">
                        <a:solidFill>
                          <a:schemeClr val="dk1"/>
                        </a:solidFill>
                        <a:effectLst/>
                        <a:latin typeface="+mn-lt"/>
                        <a:ea typeface="+mn-ea"/>
                        <a:cs typeface="+mn-cs"/>
                      </a:endParaRPr>
                    </a:p>
                  </a:txBody>
                  <a:tcPr marL="0" marR="0" marT="0" marB="0" anchor="ctr">
                    <a:solidFill>
                      <a:srgbClr val="E6E6E6"/>
                    </a:solidFill>
                  </a:tcPr>
                </a:tc>
                <a:tc>
                  <a:txBody>
                    <a:bodyPr/>
                    <a:lstStyle/>
                    <a:p>
                      <a:pPr marL="0" marR="0" indent="0" algn="ctr" defTabSz="932742" rtl="0" eaLnBrk="1" fontAlgn="ctr" latinLnBrk="0" hangingPunct="1">
                        <a:lnSpc>
                          <a:spcPct val="100000"/>
                        </a:lnSpc>
                        <a:spcBef>
                          <a:spcPts val="0"/>
                        </a:spcBef>
                        <a:spcAft>
                          <a:spcPts val="0"/>
                        </a:spcAft>
                        <a:buClrTx/>
                        <a:buSzTx/>
                        <a:buFontTx/>
                        <a:buNone/>
                        <a:tabLst/>
                        <a:defRPr/>
                      </a:pPr>
                      <a:r>
                        <a:rPr kumimoji="0" lang="en-NZ" sz="1600" b="0" i="0" u="none" strike="noStrike" kern="1200" cap="none" spc="0" normalizeH="0" baseline="0" noProof="0" dirty="0">
                          <a:ln>
                            <a:noFill/>
                          </a:ln>
                          <a:solidFill>
                            <a:srgbClr val="505050"/>
                          </a:solidFill>
                          <a:effectLst/>
                          <a:uLnTx/>
                          <a:uFillTx/>
                          <a:latin typeface="+mn-lt"/>
                          <a:ea typeface="+mn-ea"/>
                          <a:cs typeface="+mn-cs"/>
                        </a:rPr>
                        <a:t>Yes</a:t>
                      </a:r>
                      <a:endParaRPr lang="en-US" sz="1600" b="0" i="0" kern="1200" dirty="0">
                        <a:solidFill>
                          <a:schemeClr val="dk1"/>
                        </a:solidFill>
                        <a:effectLst/>
                        <a:latin typeface="+mn-lt"/>
                        <a:ea typeface="+mn-ea"/>
                        <a:cs typeface="+mn-cs"/>
                      </a:endParaRPr>
                    </a:p>
                  </a:txBody>
                  <a:tcPr marL="0" marR="0" marT="0" marB="0" anchor="ctr">
                    <a:solidFill>
                      <a:srgbClr val="E6E6E6"/>
                    </a:solidFill>
                  </a:tcPr>
                </a:tc>
                <a:extLst>
                  <a:ext uri="{0D108BD9-81ED-4DB2-BD59-A6C34878D82A}">
                    <a16:rowId xmlns:a16="http://schemas.microsoft.com/office/drawing/2014/main" val="10001"/>
                  </a:ext>
                </a:extLst>
              </a:tr>
              <a:tr h="457200">
                <a:tc>
                  <a:txBody>
                    <a:bodyPr/>
                    <a:lstStyle/>
                    <a:p>
                      <a:r>
                        <a:rPr lang="en-US" sz="1800" dirty="0">
                          <a:latin typeface="+mn-lt"/>
                          <a:cs typeface="Segoe UI Light" panose="020B0502040204020203" pitchFamily="34" charset="0"/>
                        </a:rPr>
                        <a:t>Redshift</a:t>
                      </a:r>
                    </a:p>
                  </a:txBody>
                  <a:tcPr>
                    <a:solidFill>
                      <a:srgbClr val="F2F2F2"/>
                    </a:solidFill>
                  </a:tcPr>
                </a:tc>
                <a:tc>
                  <a:txBody>
                    <a:bodyPr/>
                    <a:lstStyle/>
                    <a:p>
                      <a:pPr marL="0" marR="0" lvl="0" indent="0" algn="ctr" defTabSz="932742" rtl="0" eaLnBrk="1" fontAlgn="ctr" latinLnBrk="0" hangingPunct="1">
                        <a:lnSpc>
                          <a:spcPct val="100000"/>
                        </a:lnSpc>
                        <a:spcBef>
                          <a:spcPts val="0"/>
                        </a:spcBef>
                        <a:spcAft>
                          <a:spcPts val="0"/>
                        </a:spcAft>
                        <a:buClrTx/>
                        <a:buSzTx/>
                        <a:buFontTx/>
                        <a:buNone/>
                        <a:tabLst/>
                        <a:defRPr/>
                      </a:pPr>
                      <a:r>
                        <a:rPr kumimoji="0" lang="en-NZ" sz="1600" b="0" i="0" u="none" strike="noStrike" kern="1200" cap="none" spc="0" normalizeH="0" baseline="0" noProof="0" dirty="0">
                          <a:ln>
                            <a:noFill/>
                          </a:ln>
                          <a:solidFill>
                            <a:srgbClr val="505050"/>
                          </a:solidFill>
                          <a:effectLst/>
                          <a:uLnTx/>
                          <a:uFillTx/>
                          <a:latin typeface="+mn-lt"/>
                          <a:ea typeface="+mn-ea"/>
                          <a:cs typeface="+mn-cs"/>
                        </a:rPr>
                        <a:t>No</a:t>
                      </a:r>
                      <a:endParaRPr kumimoji="0" lang="en-US" sz="1600" b="0" i="0" u="none" strike="noStrike" kern="1200" cap="none" spc="0" normalizeH="0" baseline="0" noProof="0" dirty="0">
                        <a:ln>
                          <a:noFill/>
                        </a:ln>
                        <a:solidFill>
                          <a:srgbClr val="505050"/>
                        </a:solidFill>
                        <a:effectLst/>
                        <a:uLnTx/>
                        <a:uFillTx/>
                        <a:latin typeface="+mn-lt"/>
                        <a:ea typeface="+mn-ea"/>
                        <a:cs typeface="+mn-cs"/>
                      </a:endParaRPr>
                    </a:p>
                  </a:txBody>
                  <a:tcPr marL="0" marR="0" marT="0" marB="0" anchor="ctr">
                    <a:solidFill>
                      <a:srgbClr val="F2F2F2"/>
                    </a:solidFill>
                  </a:tcPr>
                </a:tc>
                <a:tc>
                  <a:txBody>
                    <a:bodyPr/>
                    <a:lstStyle/>
                    <a:p>
                      <a:pPr marL="0" marR="0" lvl="0" indent="0" algn="ctr" defTabSz="932742" rtl="0" eaLnBrk="1" fontAlgn="ctr" latinLnBrk="0" hangingPunct="1">
                        <a:lnSpc>
                          <a:spcPct val="100000"/>
                        </a:lnSpc>
                        <a:spcBef>
                          <a:spcPts val="0"/>
                        </a:spcBef>
                        <a:spcAft>
                          <a:spcPts val="0"/>
                        </a:spcAft>
                        <a:buClrTx/>
                        <a:buSzTx/>
                        <a:buFontTx/>
                        <a:buNone/>
                        <a:tabLst/>
                        <a:defRPr/>
                      </a:pPr>
                      <a:r>
                        <a:rPr kumimoji="0" lang="en-NZ" sz="1600" b="0" i="0" u="none" strike="noStrike" kern="1200" cap="none" spc="0" normalizeH="0" baseline="0" noProof="0" dirty="0">
                          <a:ln>
                            <a:noFill/>
                          </a:ln>
                          <a:solidFill>
                            <a:srgbClr val="505050"/>
                          </a:solidFill>
                          <a:effectLst/>
                          <a:uLnTx/>
                          <a:uFillTx/>
                          <a:latin typeface="+mn-lt"/>
                          <a:ea typeface="+mn-ea"/>
                          <a:cs typeface="+mn-cs"/>
                        </a:rPr>
                        <a:t>No</a:t>
                      </a:r>
                      <a:endParaRPr kumimoji="0" lang="en-US" sz="1600" b="0" i="0" u="none" strike="noStrike" kern="1200" cap="none" spc="0" normalizeH="0" baseline="0" noProof="0" dirty="0">
                        <a:ln>
                          <a:noFill/>
                        </a:ln>
                        <a:solidFill>
                          <a:srgbClr val="505050"/>
                        </a:solidFill>
                        <a:effectLst/>
                        <a:uLnTx/>
                        <a:uFillTx/>
                        <a:latin typeface="+mn-lt"/>
                        <a:ea typeface="+mn-ea"/>
                        <a:cs typeface="+mn-cs"/>
                      </a:endParaRPr>
                    </a:p>
                  </a:txBody>
                  <a:tcPr marL="0" marR="0" marT="0" marB="0" anchor="ctr">
                    <a:solidFill>
                      <a:srgbClr val="F2F2F2"/>
                    </a:solidFill>
                  </a:tcPr>
                </a:tc>
                <a:tc>
                  <a:txBody>
                    <a:bodyPr/>
                    <a:lstStyle/>
                    <a:p>
                      <a:pPr marL="0" marR="0" indent="0" algn="ctr" defTabSz="932742" rtl="0" eaLnBrk="1" fontAlgn="ctr" latinLnBrk="0" hangingPunct="1">
                        <a:lnSpc>
                          <a:spcPct val="100000"/>
                        </a:lnSpc>
                        <a:spcBef>
                          <a:spcPts val="0"/>
                        </a:spcBef>
                        <a:spcAft>
                          <a:spcPts val="0"/>
                        </a:spcAft>
                        <a:buClrTx/>
                        <a:buSzTx/>
                        <a:buFontTx/>
                        <a:buNone/>
                        <a:tabLst/>
                        <a:defRPr/>
                      </a:pPr>
                      <a:r>
                        <a:rPr kumimoji="0" lang="en-NZ" sz="1600" b="0" i="0" u="none" strike="noStrike" kern="1200" cap="none" spc="0" normalizeH="0" baseline="0" noProof="0" dirty="0">
                          <a:ln>
                            <a:noFill/>
                          </a:ln>
                          <a:solidFill>
                            <a:srgbClr val="505050"/>
                          </a:solidFill>
                          <a:effectLst/>
                          <a:uLnTx/>
                          <a:uFillTx/>
                          <a:latin typeface="+mn-lt"/>
                          <a:ea typeface="+mn-ea"/>
                          <a:cs typeface="+mn-cs"/>
                        </a:rPr>
                        <a:t>No</a:t>
                      </a:r>
                      <a:endParaRPr lang="en-US" sz="1600" b="0" i="0" kern="1200" dirty="0">
                        <a:solidFill>
                          <a:schemeClr val="dk1"/>
                        </a:solidFill>
                        <a:effectLst/>
                        <a:latin typeface="+mn-lt"/>
                        <a:ea typeface="+mn-ea"/>
                        <a:cs typeface="+mn-cs"/>
                      </a:endParaRPr>
                    </a:p>
                  </a:txBody>
                  <a:tcPr anchor="ctr">
                    <a:solidFill>
                      <a:srgbClr val="F2F2F2"/>
                    </a:solidFill>
                  </a:tcPr>
                </a:tc>
                <a:tc>
                  <a:txBody>
                    <a:bodyPr/>
                    <a:lstStyle/>
                    <a:p>
                      <a:pPr marL="0" marR="0" lvl="0" indent="0" algn="ctr" defTabSz="932742" rtl="0" eaLnBrk="1" fontAlgn="ctr"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mn-lt"/>
                          <a:ea typeface="+mn-ea"/>
                          <a:cs typeface="+mn-cs"/>
                        </a:rPr>
                        <a:t>No</a:t>
                      </a:r>
                    </a:p>
                  </a:txBody>
                  <a:tcPr marL="0" marR="0" marT="0" marB="0" anchor="ctr">
                    <a:solidFill>
                      <a:srgbClr val="F2F2F2"/>
                    </a:solidFill>
                  </a:tcPr>
                </a:tc>
                <a:extLst>
                  <a:ext uri="{0D108BD9-81ED-4DB2-BD59-A6C34878D82A}">
                    <a16:rowId xmlns:a16="http://schemas.microsoft.com/office/drawing/2014/main" val="10002"/>
                  </a:ext>
                </a:extLst>
              </a:tr>
              <a:tr h="0">
                <a:tc>
                  <a:txBody>
                    <a:bodyPr/>
                    <a:lstStyle/>
                    <a:p>
                      <a:r>
                        <a:rPr lang="en-US" sz="1800" dirty="0">
                          <a:latin typeface="+mn-lt"/>
                          <a:cs typeface="Segoe UI Light" panose="020B0502040204020203" pitchFamily="34" charset="0"/>
                        </a:rPr>
                        <a:t>Snowflake</a:t>
                      </a:r>
                    </a:p>
                  </a:txBody>
                  <a:tcPr>
                    <a:solidFill>
                      <a:srgbClr val="E6E6E6"/>
                    </a:solidFill>
                  </a:tcPr>
                </a:tc>
                <a:tc>
                  <a:txBody>
                    <a:bodyPr/>
                    <a:lstStyle/>
                    <a:p>
                      <a:pPr marL="0" marR="0" indent="0" algn="ctr" defTabSz="932742" rtl="0" eaLnBrk="1" fontAlgn="ctr" latinLnBrk="0" hangingPunct="1">
                        <a:lnSpc>
                          <a:spcPct val="100000"/>
                        </a:lnSpc>
                        <a:spcBef>
                          <a:spcPts val="0"/>
                        </a:spcBef>
                        <a:spcAft>
                          <a:spcPts val="0"/>
                        </a:spcAft>
                        <a:buClrTx/>
                        <a:buSzTx/>
                        <a:buFontTx/>
                        <a:buNone/>
                        <a:tabLst/>
                        <a:defRPr/>
                      </a:pPr>
                      <a:r>
                        <a:rPr lang="en-NZ" sz="1600" b="0" i="0" kern="1200" dirty="0">
                          <a:solidFill>
                            <a:schemeClr val="dk1"/>
                          </a:solidFill>
                          <a:effectLst/>
                          <a:latin typeface="+mn-lt"/>
                          <a:ea typeface="+mn-ea"/>
                          <a:cs typeface="+mn-cs"/>
                        </a:rPr>
                        <a:t>Yes</a:t>
                      </a:r>
                      <a:endParaRPr lang="en-US" sz="1600" b="0" i="0" kern="1200" dirty="0">
                        <a:solidFill>
                          <a:schemeClr val="dk1"/>
                        </a:solidFill>
                        <a:effectLst/>
                        <a:latin typeface="+mn-lt"/>
                        <a:ea typeface="+mn-ea"/>
                        <a:cs typeface="+mn-cs"/>
                      </a:endParaRPr>
                    </a:p>
                  </a:txBody>
                  <a:tcPr anchor="ctr">
                    <a:solidFill>
                      <a:srgbClr val="E6E6E6"/>
                    </a:solidFill>
                  </a:tcPr>
                </a:tc>
                <a:tc>
                  <a:txBody>
                    <a:bodyPr/>
                    <a:lstStyle/>
                    <a:p>
                      <a:pPr marL="0" marR="0" lvl="0" indent="0" algn="ctr" defTabSz="932742" rtl="0" eaLnBrk="1" fontAlgn="ctr" latinLnBrk="0" hangingPunct="1">
                        <a:lnSpc>
                          <a:spcPct val="100000"/>
                        </a:lnSpc>
                        <a:spcBef>
                          <a:spcPts val="0"/>
                        </a:spcBef>
                        <a:spcAft>
                          <a:spcPts val="0"/>
                        </a:spcAft>
                        <a:buClrTx/>
                        <a:buSzTx/>
                        <a:buFontTx/>
                        <a:buNone/>
                        <a:tabLst/>
                        <a:defRPr/>
                      </a:pPr>
                      <a:r>
                        <a:rPr lang="en-NZ" sz="1600" b="0" i="0" kern="1200" dirty="0">
                          <a:solidFill>
                            <a:schemeClr val="dk1"/>
                          </a:solidFill>
                          <a:effectLst/>
                          <a:latin typeface="+mn-lt"/>
                          <a:ea typeface="+mn-ea"/>
                          <a:cs typeface="+mn-cs"/>
                        </a:rPr>
                        <a:t>No</a:t>
                      </a:r>
                      <a:endParaRPr kumimoji="0" lang="en-US" sz="1600" b="0" i="0" u="none" strike="noStrike" kern="1200" cap="none" spc="0" normalizeH="0" baseline="0" noProof="0" dirty="0">
                        <a:ln>
                          <a:noFill/>
                        </a:ln>
                        <a:solidFill>
                          <a:srgbClr val="505050"/>
                        </a:solidFill>
                        <a:effectLst/>
                        <a:uLnTx/>
                        <a:uFillTx/>
                        <a:latin typeface="+mn-lt"/>
                        <a:ea typeface="+mn-ea"/>
                        <a:cs typeface="+mn-cs"/>
                      </a:endParaRPr>
                    </a:p>
                  </a:txBody>
                  <a:tcPr anchor="ctr">
                    <a:solidFill>
                      <a:srgbClr val="E6E6E6"/>
                    </a:solidFill>
                  </a:tcPr>
                </a:tc>
                <a:tc>
                  <a:txBody>
                    <a:bodyPr/>
                    <a:lstStyle/>
                    <a:p>
                      <a:pPr marL="0" marR="0" indent="0" algn="ctr" defTabSz="932742" rtl="0" eaLnBrk="1" fontAlgn="ctr" latinLnBrk="0" hangingPunct="1">
                        <a:lnSpc>
                          <a:spcPct val="100000"/>
                        </a:lnSpc>
                        <a:spcBef>
                          <a:spcPts val="0"/>
                        </a:spcBef>
                        <a:spcAft>
                          <a:spcPts val="0"/>
                        </a:spcAft>
                        <a:buClrTx/>
                        <a:buSzTx/>
                        <a:buFontTx/>
                        <a:buNone/>
                        <a:tabLst/>
                        <a:defRPr/>
                      </a:pPr>
                      <a:r>
                        <a:rPr lang="en-NZ" sz="1600" b="0" i="0" kern="1200" dirty="0">
                          <a:solidFill>
                            <a:schemeClr val="dk1"/>
                          </a:solidFill>
                          <a:effectLst/>
                          <a:latin typeface="+mn-lt"/>
                          <a:ea typeface="+mn-ea"/>
                          <a:cs typeface="+mn-cs"/>
                        </a:rPr>
                        <a:t>No</a:t>
                      </a:r>
                      <a:endParaRPr lang="en-US" sz="1600" b="0" i="0" kern="1200" dirty="0">
                        <a:solidFill>
                          <a:schemeClr val="dk1"/>
                        </a:solidFill>
                        <a:effectLst/>
                        <a:latin typeface="+mn-lt"/>
                        <a:ea typeface="+mn-ea"/>
                        <a:cs typeface="+mn-cs"/>
                      </a:endParaRPr>
                    </a:p>
                  </a:txBody>
                  <a:tcPr marL="0" marR="0" marT="0" marB="0" anchor="ctr">
                    <a:solidFill>
                      <a:srgbClr val="E6E6E6"/>
                    </a:solidFill>
                  </a:tcPr>
                </a:tc>
                <a:tc>
                  <a:txBody>
                    <a:bodyPr/>
                    <a:lstStyle/>
                    <a:p>
                      <a:pPr marL="0" marR="0" lvl="0" indent="0" algn="ctr" defTabSz="932742" rtl="0" eaLnBrk="1" fontAlgn="ctr"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mn-lt"/>
                          <a:ea typeface="+mn-ea"/>
                          <a:cs typeface="+mn-cs"/>
                        </a:rPr>
                        <a:t>No</a:t>
                      </a:r>
                    </a:p>
                  </a:txBody>
                  <a:tcPr anchor="ctr">
                    <a:solidFill>
                      <a:srgbClr val="E6E6E6"/>
                    </a:solidFill>
                  </a:tcPr>
                </a:tc>
                <a:extLst>
                  <a:ext uri="{0D108BD9-81ED-4DB2-BD59-A6C34878D82A}">
                    <a16:rowId xmlns:a16="http://schemas.microsoft.com/office/drawing/2014/main" val="10003"/>
                  </a:ext>
                </a:extLst>
              </a:tr>
              <a:tr h="409893">
                <a:tc>
                  <a:txBody>
                    <a:bodyPr/>
                    <a:lstStyle/>
                    <a:p>
                      <a:pPr marL="0" marR="0" indent="0" algn="l" defTabSz="1219170" rtl="0" eaLnBrk="1" fontAlgn="auto" latinLnBrk="0" hangingPunct="1">
                        <a:lnSpc>
                          <a:spcPct val="100000"/>
                        </a:lnSpc>
                        <a:spcBef>
                          <a:spcPts val="0"/>
                        </a:spcBef>
                        <a:spcAft>
                          <a:spcPts val="0"/>
                        </a:spcAft>
                        <a:buClrTx/>
                        <a:buSzTx/>
                        <a:buFontTx/>
                        <a:buNone/>
                        <a:tabLst/>
                        <a:defRPr/>
                      </a:pPr>
                      <a:r>
                        <a:rPr lang="en-US" sz="1800" dirty="0">
                          <a:latin typeface="+mn-lt"/>
                          <a:cs typeface="Segoe UI Light" panose="020B0502040204020203" pitchFamily="34" charset="0"/>
                        </a:rPr>
                        <a:t>IBM Db2</a:t>
                      </a:r>
                    </a:p>
                  </a:txBody>
                  <a:tcPr>
                    <a:solidFill>
                      <a:srgbClr val="F2F2F2"/>
                    </a:solidFill>
                  </a:tcPr>
                </a:tc>
                <a:tc>
                  <a:txBody>
                    <a:bodyPr/>
                    <a:lstStyle/>
                    <a:p>
                      <a:pPr marL="0" marR="0" indent="0" algn="ctr" defTabSz="932742" rtl="0" eaLnBrk="1" fontAlgn="ctr" latinLnBrk="0" hangingPunct="1">
                        <a:lnSpc>
                          <a:spcPct val="100000"/>
                        </a:lnSpc>
                        <a:spcBef>
                          <a:spcPts val="0"/>
                        </a:spcBef>
                        <a:spcAft>
                          <a:spcPts val="0"/>
                        </a:spcAft>
                        <a:buClrTx/>
                        <a:buSzTx/>
                        <a:buFontTx/>
                        <a:buNone/>
                        <a:tabLst/>
                        <a:defRPr/>
                      </a:pPr>
                      <a:r>
                        <a:rPr lang="en-US" sz="1600" b="0" i="0" kern="1200" dirty="0">
                          <a:solidFill>
                            <a:schemeClr val="dk1"/>
                          </a:solidFill>
                          <a:effectLst/>
                          <a:latin typeface="+mn-lt"/>
                          <a:ea typeface="+mn-ea"/>
                          <a:cs typeface="+mn-cs"/>
                        </a:rPr>
                        <a:t>Yes</a:t>
                      </a:r>
                    </a:p>
                  </a:txBody>
                  <a:tcPr anchor="ctr">
                    <a:solidFill>
                      <a:srgbClr val="F2F2F2"/>
                    </a:solidFill>
                  </a:tcPr>
                </a:tc>
                <a:tc>
                  <a:txBody>
                    <a:bodyPr/>
                    <a:lstStyle/>
                    <a:p>
                      <a:pPr marL="0" marR="0" indent="0" algn="ctr" defTabSz="932742" rtl="0" eaLnBrk="1" fontAlgn="ctr" latinLnBrk="0" hangingPunct="1">
                        <a:lnSpc>
                          <a:spcPct val="100000"/>
                        </a:lnSpc>
                        <a:spcBef>
                          <a:spcPts val="0"/>
                        </a:spcBef>
                        <a:spcAft>
                          <a:spcPts val="0"/>
                        </a:spcAft>
                        <a:buClrTx/>
                        <a:buSzTx/>
                        <a:buFontTx/>
                        <a:buNone/>
                        <a:tabLst/>
                        <a:defRPr/>
                      </a:pPr>
                      <a:r>
                        <a:rPr kumimoji="0" lang="en-NZ" sz="1600" b="0" i="0" u="none" strike="noStrike" kern="1200" cap="none" spc="0" normalizeH="0" baseline="0" noProof="0" dirty="0">
                          <a:ln>
                            <a:noFill/>
                          </a:ln>
                          <a:solidFill>
                            <a:srgbClr val="505050"/>
                          </a:solidFill>
                          <a:effectLst/>
                          <a:uLnTx/>
                          <a:uFillTx/>
                          <a:latin typeface="+mn-lt"/>
                          <a:ea typeface="+mn-ea"/>
                          <a:cs typeface="+mn-cs"/>
                        </a:rPr>
                        <a:t>Yes</a:t>
                      </a:r>
                      <a:endParaRPr lang="en-US" sz="1600" b="0" i="0" kern="1200" dirty="0">
                        <a:solidFill>
                          <a:schemeClr val="dk1"/>
                        </a:solidFill>
                        <a:effectLst/>
                        <a:latin typeface="+mn-lt"/>
                        <a:ea typeface="+mn-ea"/>
                        <a:cs typeface="+mn-cs"/>
                      </a:endParaRPr>
                    </a:p>
                  </a:txBody>
                  <a:tcPr anchor="ctr">
                    <a:solidFill>
                      <a:srgbClr val="F2F2F2"/>
                    </a:solidFill>
                  </a:tcPr>
                </a:tc>
                <a:tc>
                  <a:txBody>
                    <a:bodyPr/>
                    <a:lstStyle/>
                    <a:p>
                      <a:pPr marL="0" marR="0" indent="0" algn="ctr" defTabSz="932742" rtl="0" eaLnBrk="1" fontAlgn="ctr" latinLnBrk="0" hangingPunct="1">
                        <a:lnSpc>
                          <a:spcPct val="100000"/>
                        </a:lnSpc>
                        <a:spcBef>
                          <a:spcPts val="0"/>
                        </a:spcBef>
                        <a:spcAft>
                          <a:spcPts val="0"/>
                        </a:spcAft>
                        <a:buClrTx/>
                        <a:buSzTx/>
                        <a:buFontTx/>
                        <a:buNone/>
                        <a:tabLst/>
                        <a:defRPr/>
                      </a:pPr>
                      <a:r>
                        <a:rPr lang="en-NZ" sz="1600" b="0" i="0" kern="1200" dirty="0">
                          <a:solidFill>
                            <a:schemeClr val="dk1"/>
                          </a:solidFill>
                          <a:effectLst/>
                          <a:latin typeface="+mn-lt"/>
                          <a:ea typeface="+mn-ea"/>
                          <a:cs typeface="+mn-cs"/>
                        </a:rPr>
                        <a:t>Yes</a:t>
                      </a:r>
                      <a:endParaRPr lang="en-US" sz="1600" b="0" i="0" kern="1200" dirty="0">
                        <a:solidFill>
                          <a:schemeClr val="dk1"/>
                        </a:solidFill>
                        <a:effectLst/>
                        <a:latin typeface="+mn-lt"/>
                        <a:ea typeface="+mn-ea"/>
                        <a:cs typeface="+mn-cs"/>
                      </a:endParaRPr>
                    </a:p>
                  </a:txBody>
                  <a:tcPr marL="0" marR="0" marT="0" marB="0" anchor="ctr">
                    <a:solidFill>
                      <a:srgbClr val="F2F2F2"/>
                    </a:solidFill>
                  </a:tcPr>
                </a:tc>
                <a:tc>
                  <a:txBody>
                    <a:bodyPr/>
                    <a:lstStyle/>
                    <a:p>
                      <a:pPr marL="0" marR="0" lvl="0" indent="0" algn="ctr" defTabSz="932742" rtl="0" eaLnBrk="1" fontAlgn="ctr" latinLnBrk="0" hangingPunct="1">
                        <a:lnSpc>
                          <a:spcPct val="100000"/>
                        </a:lnSpc>
                        <a:spcBef>
                          <a:spcPts val="0"/>
                        </a:spcBef>
                        <a:spcAft>
                          <a:spcPts val="0"/>
                        </a:spcAft>
                        <a:buClrTx/>
                        <a:buSzTx/>
                        <a:buFontTx/>
                        <a:buNone/>
                        <a:tabLst/>
                        <a:defRPr/>
                      </a:pPr>
                      <a:r>
                        <a:rPr kumimoji="0" lang="en-NZ" sz="1600" b="0" i="0" u="none" strike="noStrike" kern="1200" cap="none" spc="0" normalizeH="0" baseline="0" noProof="0" dirty="0">
                          <a:ln>
                            <a:noFill/>
                          </a:ln>
                          <a:solidFill>
                            <a:srgbClr val="505050"/>
                          </a:solidFill>
                          <a:effectLst/>
                          <a:uLnTx/>
                          <a:uFillTx/>
                          <a:latin typeface="+mn-lt"/>
                          <a:ea typeface="+mn-ea"/>
                          <a:cs typeface="+mn-cs"/>
                        </a:rPr>
                        <a:t>Yes</a:t>
                      </a:r>
                      <a:endParaRPr lang="en-US" sz="1600" b="0" i="0" kern="1200" dirty="0">
                        <a:solidFill>
                          <a:schemeClr val="dk1"/>
                        </a:solidFill>
                        <a:effectLst/>
                        <a:latin typeface="+mn-lt"/>
                        <a:ea typeface="+mn-ea"/>
                        <a:cs typeface="+mn-cs"/>
                      </a:endParaRPr>
                    </a:p>
                  </a:txBody>
                  <a:tcPr anchor="ctr">
                    <a:solidFill>
                      <a:srgbClr val="F2F2F2"/>
                    </a:solidFill>
                  </a:tcPr>
                </a:tc>
                <a:extLst>
                  <a:ext uri="{0D108BD9-81ED-4DB2-BD59-A6C34878D82A}">
                    <a16:rowId xmlns:a16="http://schemas.microsoft.com/office/drawing/2014/main" val="215993792"/>
                  </a:ext>
                </a:extLst>
              </a:tr>
              <a:tr h="409893">
                <a:tc>
                  <a:txBody>
                    <a:bodyPr/>
                    <a:lstStyle/>
                    <a:p>
                      <a:pPr marL="0" marR="0" indent="0" algn="l" defTabSz="1219170" rtl="0" eaLnBrk="1" fontAlgn="auto" latinLnBrk="0" hangingPunct="1">
                        <a:lnSpc>
                          <a:spcPct val="100000"/>
                        </a:lnSpc>
                        <a:spcBef>
                          <a:spcPts val="0"/>
                        </a:spcBef>
                        <a:spcAft>
                          <a:spcPts val="0"/>
                        </a:spcAft>
                        <a:buClrTx/>
                        <a:buSzTx/>
                        <a:buFontTx/>
                        <a:buNone/>
                        <a:tabLst/>
                        <a:defRPr/>
                      </a:pPr>
                      <a:r>
                        <a:rPr lang="en-US" sz="1800" dirty="0">
                          <a:latin typeface="+mn-lt"/>
                          <a:cs typeface="Segoe UI Light" panose="020B0502040204020203" pitchFamily="34" charset="0"/>
                        </a:rPr>
                        <a:t>HANA</a:t>
                      </a:r>
                    </a:p>
                  </a:txBody>
                  <a:tcPr>
                    <a:solidFill>
                      <a:srgbClr val="E6E6E6"/>
                    </a:solidFill>
                  </a:tcPr>
                </a:tc>
                <a:tc>
                  <a:txBody>
                    <a:bodyPr/>
                    <a:lstStyle/>
                    <a:p>
                      <a:pPr marL="0" marR="0" lvl="0" indent="0" algn="ctr" defTabSz="932742" rtl="0" eaLnBrk="1" fontAlgn="ctr" latinLnBrk="0" hangingPunct="1">
                        <a:lnSpc>
                          <a:spcPct val="100000"/>
                        </a:lnSpc>
                        <a:spcBef>
                          <a:spcPts val="0"/>
                        </a:spcBef>
                        <a:spcAft>
                          <a:spcPts val="0"/>
                        </a:spcAft>
                        <a:buClrTx/>
                        <a:buSzTx/>
                        <a:buFontTx/>
                        <a:buNone/>
                        <a:tabLst/>
                        <a:defRPr/>
                      </a:pPr>
                      <a:r>
                        <a:rPr kumimoji="0" lang="en-NZ" sz="1600" b="0" i="0" u="none" strike="noStrike" kern="1200" cap="none" spc="0" normalizeH="0" baseline="0" noProof="0" dirty="0">
                          <a:ln>
                            <a:noFill/>
                          </a:ln>
                          <a:solidFill>
                            <a:srgbClr val="505050"/>
                          </a:solidFill>
                          <a:effectLst/>
                          <a:uLnTx/>
                          <a:uFillTx/>
                          <a:latin typeface="+mn-lt"/>
                          <a:ea typeface="+mn-ea"/>
                          <a:cs typeface="+mn-cs"/>
                        </a:rPr>
                        <a:t>No</a:t>
                      </a:r>
                      <a:endParaRPr kumimoji="0" lang="en-US" sz="1600" b="0" i="0" u="none" strike="noStrike" kern="1200" cap="none" spc="0" normalizeH="0" baseline="0" noProof="0" dirty="0">
                        <a:ln>
                          <a:noFill/>
                        </a:ln>
                        <a:solidFill>
                          <a:srgbClr val="505050"/>
                        </a:solidFill>
                        <a:effectLst/>
                        <a:uLnTx/>
                        <a:uFillTx/>
                        <a:latin typeface="+mn-lt"/>
                        <a:ea typeface="+mn-ea"/>
                        <a:cs typeface="+mn-cs"/>
                      </a:endParaRPr>
                    </a:p>
                  </a:txBody>
                  <a:tcPr anchor="ctr">
                    <a:solidFill>
                      <a:srgbClr val="E6E6E6"/>
                    </a:solidFill>
                  </a:tcPr>
                </a:tc>
                <a:tc>
                  <a:txBody>
                    <a:bodyPr/>
                    <a:lstStyle/>
                    <a:p>
                      <a:pPr marL="0" marR="0" lvl="0" indent="0" algn="ctr" defTabSz="932742" rtl="0" eaLnBrk="1" fontAlgn="ctr" latinLnBrk="0" hangingPunct="1">
                        <a:lnSpc>
                          <a:spcPct val="100000"/>
                        </a:lnSpc>
                        <a:spcBef>
                          <a:spcPts val="0"/>
                        </a:spcBef>
                        <a:spcAft>
                          <a:spcPts val="0"/>
                        </a:spcAft>
                        <a:buClrTx/>
                        <a:buSzTx/>
                        <a:buFontTx/>
                        <a:buNone/>
                        <a:tabLst/>
                        <a:defRPr/>
                      </a:pPr>
                      <a:r>
                        <a:rPr kumimoji="0" lang="en-NZ" sz="1600" b="0" i="0" u="none" strike="noStrike" kern="1200" cap="none" spc="0" normalizeH="0" baseline="0" noProof="0" dirty="0">
                          <a:ln>
                            <a:noFill/>
                          </a:ln>
                          <a:solidFill>
                            <a:srgbClr val="505050"/>
                          </a:solidFill>
                          <a:effectLst/>
                          <a:uLnTx/>
                          <a:uFillTx/>
                          <a:latin typeface="+mn-lt"/>
                          <a:ea typeface="+mn-ea"/>
                          <a:cs typeface="+mn-cs"/>
                        </a:rPr>
                        <a:t>Yes</a:t>
                      </a:r>
                      <a:endParaRPr kumimoji="0" lang="en-US" sz="1600" b="0" i="0" u="none" strike="noStrike" kern="1200" cap="none" spc="0" normalizeH="0" baseline="0" noProof="0" dirty="0">
                        <a:ln>
                          <a:noFill/>
                        </a:ln>
                        <a:solidFill>
                          <a:srgbClr val="505050"/>
                        </a:solidFill>
                        <a:effectLst/>
                        <a:uLnTx/>
                        <a:uFillTx/>
                        <a:latin typeface="+mn-lt"/>
                        <a:ea typeface="+mn-ea"/>
                        <a:cs typeface="+mn-cs"/>
                      </a:endParaRPr>
                    </a:p>
                  </a:txBody>
                  <a:tcPr anchor="ctr">
                    <a:solidFill>
                      <a:srgbClr val="E6E6E6"/>
                    </a:solidFill>
                  </a:tcPr>
                </a:tc>
                <a:tc>
                  <a:txBody>
                    <a:bodyPr/>
                    <a:lstStyle/>
                    <a:p>
                      <a:pPr marL="0" marR="0" indent="0" algn="ctr" defTabSz="932742" rtl="0" eaLnBrk="1" fontAlgn="ctr" latinLnBrk="0" hangingPunct="1">
                        <a:lnSpc>
                          <a:spcPct val="100000"/>
                        </a:lnSpc>
                        <a:spcBef>
                          <a:spcPts val="0"/>
                        </a:spcBef>
                        <a:spcAft>
                          <a:spcPts val="0"/>
                        </a:spcAft>
                        <a:buClrTx/>
                        <a:buSzTx/>
                        <a:buFontTx/>
                        <a:buNone/>
                        <a:tabLst/>
                        <a:defRPr/>
                      </a:pPr>
                      <a:r>
                        <a:rPr lang="en-NZ" sz="1600" b="0" i="0" kern="1200" dirty="0">
                          <a:solidFill>
                            <a:schemeClr val="dk1"/>
                          </a:solidFill>
                          <a:effectLst/>
                          <a:latin typeface="+mn-lt"/>
                          <a:ea typeface="+mn-ea"/>
                          <a:cs typeface="+mn-cs"/>
                        </a:rPr>
                        <a:t>No</a:t>
                      </a:r>
                      <a:endParaRPr lang="en-US" sz="1600" b="0" i="0" kern="1200" dirty="0">
                        <a:solidFill>
                          <a:schemeClr val="dk1"/>
                        </a:solidFill>
                        <a:effectLst/>
                        <a:latin typeface="+mn-lt"/>
                        <a:ea typeface="+mn-ea"/>
                        <a:cs typeface="+mn-cs"/>
                      </a:endParaRPr>
                    </a:p>
                  </a:txBody>
                  <a:tcPr marL="0" marR="0" marT="0" marB="0" anchor="ctr">
                    <a:solidFill>
                      <a:srgbClr val="E6E6E6"/>
                    </a:solidFill>
                  </a:tcPr>
                </a:tc>
                <a:tc>
                  <a:txBody>
                    <a:bodyPr/>
                    <a:lstStyle/>
                    <a:p>
                      <a:pPr marL="0" marR="0" lvl="0" indent="0" algn="ctr" defTabSz="932742" rtl="0" eaLnBrk="1" fontAlgn="ctr" latinLnBrk="0" hangingPunct="1">
                        <a:lnSpc>
                          <a:spcPct val="100000"/>
                        </a:lnSpc>
                        <a:spcBef>
                          <a:spcPts val="0"/>
                        </a:spcBef>
                        <a:spcAft>
                          <a:spcPts val="0"/>
                        </a:spcAft>
                        <a:buClrTx/>
                        <a:buSzTx/>
                        <a:buFontTx/>
                        <a:buNone/>
                        <a:tabLst/>
                        <a:defRPr/>
                      </a:pPr>
                      <a:r>
                        <a:rPr kumimoji="0" lang="en-NZ" sz="1600" b="0" i="0" u="none" strike="noStrike" kern="1200" cap="none" spc="0" normalizeH="0" baseline="0" noProof="0" dirty="0">
                          <a:ln>
                            <a:noFill/>
                          </a:ln>
                          <a:solidFill>
                            <a:srgbClr val="505050"/>
                          </a:solidFill>
                          <a:effectLst/>
                          <a:uLnTx/>
                          <a:uFillTx/>
                          <a:latin typeface="+mn-lt"/>
                          <a:ea typeface="+mn-ea"/>
                          <a:cs typeface="+mn-cs"/>
                        </a:rPr>
                        <a:t>No</a:t>
                      </a:r>
                      <a:endParaRPr kumimoji="0" lang="en-US" sz="1600" b="0" i="0" u="none" strike="noStrike" kern="1200" cap="none" spc="0" normalizeH="0" baseline="0" noProof="0" dirty="0">
                        <a:ln>
                          <a:noFill/>
                        </a:ln>
                        <a:solidFill>
                          <a:srgbClr val="505050"/>
                        </a:solidFill>
                        <a:effectLst/>
                        <a:uLnTx/>
                        <a:uFillTx/>
                        <a:latin typeface="+mn-lt"/>
                        <a:ea typeface="+mn-ea"/>
                        <a:cs typeface="+mn-cs"/>
                      </a:endParaRPr>
                    </a:p>
                  </a:txBody>
                  <a:tcPr anchor="ctr">
                    <a:solidFill>
                      <a:srgbClr val="E6E6E6"/>
                    </a:solidFill>
                  </a:tcPr>
                </a:tc>
                <a:extLst>
                  <a:ext uri="{0D108BD9-81ED-4DB2-BD59-A6C34878D82A}">
                    <a16:rowId xmlns:a16="http://schemas.microsoft.com/office/drawing/2014/main" val="1307576997"/>
                  </a:ext>
                </a:extLst>
              </a:tr>
              <a:tr h="409893">
                <a:tc>
                  <a:txBody>
                    <a:bodyPr/>
                    <a:lstStyle/>
                    <a:p>
                      <a:pPr marL="0" marR="0" indent="0" algn="l" defTabSz="1219170" rtl="0" eaLnBrk="1" fontAlgn="auto" latinLnBrk="0" hangingPunct="1">
                        <a:lnSpc>
                          <a:spcPct val="100000"/>
                        </a:lnSpc>
                        <a:spcBef>
                          <a:spcPts val="0"/>
                        </a:spcBef>
                        <a:spcAft>
                          <a:spcPts val="0"/>
                        </a:spcAft>
                        <a:buClrTx/>
                        <a:buSzTx/>
                        <a:buFontTx/>
                        <a:buNone/>
                        <a:tabLst/>
                        <a:defRPr/>
                      </a:pPr>
                      <a:r>
                        <a:rPr lang="en-US" sz="1800" dirty="0">
                          <a:latin typeface="+mn-lt"/>
                          <a:cs typeface="Segoe UI Light" panose="020B0502040204020203" pitchFamily="34" charset="0"/>
                        </a:rPr>
                        <a:t>Teradata</a:t>
                      </a:r>
                    </a:p>
                  </a:txBody>
                  <a:tcPr>
                    <a:solidFill>
                      <a:srgbClr val="F2F2F2"/>
                    </a:solidFill>
                  </a:tcPr>
                </a:tc>
                <a:tc>
                  <a:txBody>
                    <a:bodyPr/>
                    <a:lstStyle/>
                    <a:p>
                      <a:pPr marL="0" marR="0" indent="0" algn="ctr" defTabSz="932742" rtl="0" eaLnBrk="1" fontAlgn="ctr" latinLnBrk="0" hangingPunct="1">
                        <a:lnSpc>
                          <a:spcPct val="100000"/>
                        </a:lnSpc>
                        <a:spcBef>
                          <a:spcPts val="0"/>
                        </a:spcBef>
                        <a:spcAft>
                          <a:spcPts val="0"/>
                        </a:spcAft>
                        <a:buClrTx/>
                        <a:buSzTx/>
                        <a:buFontTx/>
                        <a:buNone/>
                        <a:tabLst/>
                        <a:defRPr/>
                      </a:pPr>
                      <a:r>
                        <a:rPr lang="en-NZ" sz="1600" b="0" i="0" kern="1200" dirty="0">
                          <a:solidFill>
                            <a:schemeClr val="dk1"/>
                          </a:solidFill>
                          <a:effectLst/>
                          <a:latin typeface="+mn-lt"/>
                          <a:ea typeface="+mn-ea"/>
                          <a:cs typeface="+mn-cs"/>
                        </a:rPr>
                        <a:t>Yes</a:t>
                      </a:r>
                      <a:endParaRPr lang="en-US" sz="1600" b="0" i="0" kern="1200" dirty="0">
                        <a:solidFill>
                          <a:schemeClr val="dk1"/>
                        </a:solidFill>
                        <a:effectLst/>
                        <a:latin typeface="+mn-lt"/>
                        <a:ea typeface="+mn-ea"/>
                        <a:cs typeface="+mn-cs"/>
                      </a:endParaRPr>
                    </a:p>
                  </a:txBody>
                  <a:tcPr anchor="ctr">
                    <a:solidFill>
                      <a:srgbClr val="F2F2F2"/>
                    </a:solidFill>
                  </a:tcPr>
                </a:tc>
                <a:tc>
                  <a:txBody>
                    <a:bodyPr/>
                    <a:lstStyle/>
                    <a:p>
                      <a:pPr marL="0" marR="0" lvl="0" indent="0" algn="ctr" defTabSz="932742" rtl="0" eaLnBrk="1" fontAlgn="ctr" latinLnBrk="0" hangingPunct="1">
                        <a:lnSpc>
                          <a:spcPct val="100000"/>
                        </a:lnSpc>
                        <a:spcBef>
                          <a:spcPts val="0"/>
                        </a:spcBef>
                        <a:spcAft>
                          <a:spcPts val="0"/>
                        </a:spcAft>
                        <a:buClrTx/>
                        <a:buSzTx/>
                        <a:buFontTx/>
                        <a:buNone/>
                        <a:tabLst/>
                        <a:defRPr/>
                      </a:pPr>
                      <a:r>
                        <a:rPr kumimoji="0" lang="en-NZ" sz="1600" b="0" i="0" u="none" strike="noStrike" kern="1200" cap="none" spc="0" normalizeH="0" baseline="0" noProof="0" dirty="0">
                          <a:ln>
                            <a:noFill/>
                          </a:ln>
                          <a:solidFill>
                            <a:srgbClr val="505050"/>
                          </a:solidFill>
                          <a:effectLst/>
                          <a:uLnTx/>
                          <a:uFillTx/>
                          <a:latin typeface="+mn-lt"/>
                          <a:ea typeface="+mn-ea"/>
                          <a:cs typeface="+mn-cs"/>
                        </a:rPr>
                        <a:t>Yes</a:t>
                      </a:r>
                      <a:endParaRPr kumimoji="0" lang="en-US" sz="1600" b="0" i="0" u="none" strike="noStrike" kern="1200" cap="none" spc="0" normalizeH="0" baseline="0" noProof="0" dirty="0">
                        <a:ln>
                          <a:noFill/>
                        </a:ln>
                        <a:solidFill>
                          <a:srgbClr val="505050"/>
                        </a:solidFill>
                        <a:effectLst/>
                        <a:uLnTx/>
                        <a:uFillTx/>
                        <a:latin typeface="+mn-lt"/>
                        <a:ea typeface="+mn-ea"/>
                        <a:cs typeface="+mn-cs"/>
                      </a:endParaRPr>
                    </a:p>
                  </a:txBody>
                  <a:tcPr anchor="ctr">
                    <a:solidFill>
                      <a:srgbClr val="F2F2F2"/>
                    </a:solidFill>
                  </a:tcPr>
                </a:tc>
                <a:tc>
                  <a:txBody>
                    <a:bodyPr/>
                    <a:lstStyle/>
                    <a:p>
                      <a:pPr marL="0" marR="0" lvl="0" indent="0" algn="ctr" defTabSz="932742" rtl="0" eaLnBrk="1" fontAlgn="ctr" latinLnBrk="0" hangingPunct="1">
                        <a:lnSpc>
                          <a:spcPct val="100000"/>
                        </a:lnSpc>
                        <a:spcBef>
                          <a:spcPts val="0"/>
                        </a:spcBef>
                        <a:spcAft>
                          <a:spcPts val="0"/>
                        </a:spcAft>
                        <a:buClrTx/>
                        <a:buSzTx/>
                        <a:buFontTx/>
                        <a:buNone/>
                        <a:tabLst/>
                        <a:defRPr/>
                      </a:pPr>
                      <a:r>
                        <a:rPr kumimoji="0" lang="en-NZ" sz="1600" b="0" i="0" u="none" strike="noStrike" kern="1200" cap="none" spc="0" normalizeH="0" baseline="0" noProof="0" dirty="0">
                          <a:ln>
                            <a:noFill/>
                          </a:ln>
                          <a:solidFill>
                            <a:schemeClr val="dk1"/>
                          </a:solidFill>
                          <a:effectLst/>
                          <a:uLnTx/>
                          <a:uFillTx/>
                          <a:latin typeface="+mn-lt"/>
                          <a:ea typeface="+mn-ea"/>
                          <a:cs typeface="+mn-cs"/>
                        </a:rPr>
                        <a:t>Yes</a:t>
                      </a:r>
                      <a:endParaRPr kumimoji="0" lang="en-US" sz="1600" b="0" i="0" u="none" strike="noStrike" kern="1200" cap="none" spc="0" normalizeH="0" baseline="0" noProof="0" dirty="0">
                        <a:ln>
                          <a:noFill/>
                        </a:ln>
                        <a:solidFill>
                          <a:srgbClr val="505050"/>
                        </a:solidFill>
                        <a:effectLst/>
                        <a:uLnTx/>
                        <a:uFillTx/>
                        <a:latin typeface="+mn-lt"/>
                        <a:ea typeface="+mn-ea"/>
                        <a:cs typeface="+mn-cs"/>
                      </a:endParaRPr>
                    </a:p>
                  </a:txBody>
                  <a:tcPr marL="0" marR="0" marT="0" marB="0" anchor="ctr">
                    <a:solidFill>
                      <a:srgbClr val="F2F2F2"/>
                    </a:solidFill>
                  </a:tcPr>
                </a:tc>
                <a:tc>
                  <a:txBody>
                    <a:bodyPr/>
                    <a:lstStyle/>
                    <a:p>
                      <a:pPr marL="0" marR="0" lvl="0" indent="0" algn="ctr" defTabSz="932742" rtl="0" eaLnBrk="1" fontAlgn="ctr" latinLnBrk="0" hangingPunct="1">
                        <a:lnSpc>
                          <a:spcPct val="100000"/>
                        </a:lnSpc>
                        <a:spcBef>
                          <a:spcPts val="0"/>
                        </a:spcBef>
                        <a:spcAft>
                          <a:spcPts val="0"/>
                        </a:spcAft>
                        <a:buClrTx/>
                        <a:buSzTx/>
                        <a:buFontTx/>
                        <a:buNone/>
                        <a:tabLst/>
                        <a:defRPr/>
                      </a:pPr>
                      <a:r>
                        <a:rPr kumimoji="0" lang="en-NZ" sz="1600" b="0" i="0" u="none" strike="noStrike" kern="1200" cap="none" spc="0" normalizeH="0" baseline="0" noProof="0" dirty="0">
                          <a:ln>
                            <a:noFill/>
                          </a:ln>
                          <a:solidFill>
                            <a:srgbClr val="505050"/>
                          </a:solidFill>
                          <a:effectLst/>
                          <a:uLnTx/>
                          <a:uFillTx/>
                          <a:latin typeface="+mn-lt"/>
                          <a:ea typeface="+mn-ea"/>
                          <a:cs typeface="+mn-cs"/>
                        </a:rPr>
                        <a:t>Yes</a:t>
                      </a:r>
                      <a:endParaRPr kumimoji="0" lang="en-US" sz="1600" b="0" i="0" u="none" strike="noStrike" kern="1200" cap="none" spc="0" normalizeH="0" baseline="0" noProof="0" dirty="0">
                        <a:ln>
                          <a:noFill/>
                        </a:ln>
                        <a:solidFill>
                          <a:srgbClr val="505050"/>
                        </a:solidFill>
                        <a:effectLst/>
                        <a:uLnTx/>
                        <a:uFillTx/>
                        <a:latin typeface="+mn-lt"/>
                        <a:ea typeface="+mn-ea"/>
                        <a:cs typeface="+mn-cs"/>
                      </a:endParaRPr>
                    </a:p>
                  </a:txBody>
                  <a:tcPr anchor="ctr">
                    <a:solidFill>
                      <a:srgbClr val="F2F2F2"/>
                    </a:solidFill>
                  </a:tcPr>
                </a:tc>
                <a:extLst>
                  <a:ext uri="{0D108BD9-81ED-4DB2-BD59-A6C34878D82A}">
                    <a16:rowId xmlns:a16="http://schemas.microsoft.com/office/drawing/2014/main" val="2202810604"/>
                  </a:ext>
                </a:extLst>
              </a:tr>
              <a:tr h="409893">
                <a:tc>
                  <a:txBody>
                    <a:bodyPr/>
                    <a:lstStyle/>
                    <a:p>
                      <a:pPr marL="0" marR="0" indent="0" algn="l" defTabSz="1219170" rtl="0" eaLnBrk="1" fontAlgn="auto" latinLnBrk="0" hangingPunct="1">
                        <a:lnSpc>
                          <a:spcPct val="100000"/>
                        </a:lnSpc>
                        <a:spcBef>
                          <a:spcPts val="0"/>
                        </a:spcBef>
                        <a:spcAft>
                          <a:spcPts val="0"/>
                        </a:spcAft>
                        <a:buClrTx/>
                        <a:buSzTx/>
                        <a:buFontTx/>
                        <a:buNone/>
                        <a:tabLst/>
                        <a:defRPr/>
                      </a:pPr>
                      <a:r>
                        <a:rPr lang="en-US" sz="1800" dirty="0" err="1">
                          <a:latin typeface="+mn-lt"/>
                          <a:cs typeface="Segoe UI Light" panose="020B0502040204020203" pitchFamily="34" charset="0"/>
                        </a:rPr>
                        <a:t>Exadata</a:t>
                      </a:r>
                      <a:endParaRPr lang="en-US" sz="1800" dirty="0">
                        <a:latin typeface="+mn-lt"/>
                        <a:cs typeface="Segoe UI Light" panose="020B0502040204020203" pitchFamily="34" charset="0"/>
                      </a:endParaRPr>
                    </a:p>
                  </a:txBody>
                  <a:tcPr>
                    <a:solidFill>
                      <a:srgbClr val="E6E6E6"/>
                    </a:solidFill>
                  </a:tcPr>
                </a:tc>
                <a:tc>
                  <a:txBody>
                    <a:bodyPr/>
                    <a:lstStyle/>
                    <a:p>
                      <a:pPr marL="0" marR="0" indent="0" algn="ctr" defTabSz="932742" rtl="0" eaLnBrk="1" fontAlgn="ctr" latinLnBrk="0" hangingPunct="1">
                        <a:lnSpc>
                          <a:spcPct val="100000"/>
                        </a:lnSpc>
                        <a:spcBef>
                          <a:spcPts val="0"/>
                        </a:spcBef>
                        <a:spcAft>
                          <a:spcPts val="0"/>
                        </a:spcAft>
                        <a:buClrTx/>
                        <a:buSzTx/>
                        <a:buFontTx/>
                        <a:buNone/>
                        <a:tabLst/>
                        <a:defRPr/>
                      </a:pPr>
                      <a:r>
                        <a:rPr kumimoji="0" lang="en-NZ" sz="1600" b="0" i="0" u="none" strike="noStrike" kern="1200" cap="none" spc="0" normalizeH="0" baseline="0" noProof="0" dirty="0">
                          <a:ln>
                            <a:noFill/>
                          </a:ln>
                          <a:solidFill>
                            <a:srgbClr val="505050"/>
                          </a:solidFill>
                          <a:effectLst/>
                          <a:uLnTx/>
                          <a:uFillTx/>
                          <a:latin typeface="+mn-lt"/>
                          <a:ea typeface="+mn-ea"/>
                          <a:cs typeface="+mn-cs"/>
                        </a:rPr>
                        <a:t>Yes</a:t>
                      </a:r>
                      <a:endParaRPr lang="en-US" sz="1600" b="0" i="0" kern="1200" dirty="0">
                        <a:solidFill>
                          <a:schemeClr val="dk1"/>
                        </a:solidFill>
                        <a:effectLst/>
                        <a:latin typeface="+mn-lt"/>
                        <a:ea typeface="+mn-ea"/>
                        <a:cs typeface="+mn-cs"/>
                      </a:endParaRPr>
                    </a:p>
                  </a:txBody>
                  <a:tcPr anchor="ctr">
                    <a:solidFill>
                      <a:srgbClr val="E6E6E6"/>
                    </a:solidFill>
                  </a:tcPr>
                </a:tc>
                <a:tc>
                  <a:txBody>
                    <a:bodyPr/>
                    <a:lstStyle/>
                    <a:p>
                      <a:pPr marL="0" marR="0" lvl="0" indent="0" algn="ctr" defTabSz="932742" rtl="0" eaLnBrk="1" fontAlgn="ctr" latinLnBrk="0" hangingPunct="1">
                        <a:lnSpc>
                          <a:spcPct val="100000"/>
                        </a:lnSpc>
                        <a:spcBef>
                          <a:spcPts val="0"/>
                        </a:spcBef>
                        <a:spcAft>
                          <a:spcPts val="0"/>
                        </a:spcAft>
                        <a:buClrTx/>
                        <a:buSzTx/>
                        <a:buFontTx/>
                        <a:buNone/>
                        <a:tabLst/>
                        <a:defRPr/>
                      </a:pPr>
                      <a:r>
                        <a:rPr kumimoji="0" lang="en-NZ" sz="1600" b="0" i="0" u="none" strike="noStrike" kern="1200" cap="none" spc="0" normalizeH="0" baseline="0" noProof="0" dirty="0">
                          <a:ln>
                            <a:noFill/>
                          </a:ln>
                          <a:solidFill>
                            <a:srgbClr val="505050"/>
                          </a:solidFill>
                          <a:effectLst/>
                          <a:uLnTx/>
                          <a:uFillTx/>
                          <a:latin typeface="+mn-lt"/>
                          <a:ea typeface="+mn-ea"/>
                          <a:cs typeface="+mn-cs"/>
                        </a:rPr>
                        <a:t>Yes</a:t>
                      </a:r>
                      <a:endParaRPr kumimoji="0" lang="en-US" sz="1600" b="0" i="0" u="none" strike="noStrike" kern="1200" cap="none" spc="0" normalizeH="0" baseline="0" noProof="0" dirty="0">
                        <a:ln>
                          <a:noFill/>
                        </a:ln>
                        <a:solidFill>
                          <a:srgbClr val="505050"/>
                        </a:solidFill>
                        <a:effectLst/>
                        <a:uLnTx/>
                        <a:uFillTx/>
                        <a:latin typeface="+mn-lt"/>
                        <a:ea typeface="+mn-ea"/>
                        <a:cs typeface="+mn-cs"/>
                      </a:endParaRPr>
                    </a:p>
                  </a:txBody>
                  <a:tcPr anchor="ctr">
                    <a:solidFill>
                      <a:srgbClr val="E6E6E6"/>
                    </a:solidFill>
                  </a:tcPr>
                </a:tc>
                <a:tc>
                  <a:txBody>
                    <a:bodyPr/>
                    <a:lstStyle/>
                    <a:p>
                      <a:pPr marL="0" marR="0" lvl="0" indent="0" algn="ctr" defTabSz="932742" rtl="0" eaLnBrk="1" fontAlgn="ctr" latinLnBrk="0" hangingPunct="1">
                        <a:lnSpc>
                          <a:spcPct val="100000"/>
                        </a:lnSpc>
                        <a:spcBef>
                          <a:spcPts val="0"/>
                        </a:spcBef>
                        <a:spcAft>
                          <a:spcPts val="0"/>
                        </a:spcAft>
                        <a:buClrTx/>
                        <a:buSzTx/>
                        <a:buFontTx/>
                        <a:buNone/>
                        <a:tabLst/>
                        <a:defRPr/>
                      </a:pPr>
                      <a:r>
                        <a:rPr kumimoji="0" lang="en-NZ" sz="1600" b="0" i="0" u="none" strike="noStrike" kern="1200" cap="none" spc="0" normalizeH="0" baseline="0" noProof="0" dirty="0">
                          <a:ln>
                            <a:noFill/>
                          </a:ln>
                          <a:solidFill>
                            <a:schemeClr val="dk1"/>
                          </a:solidFill>
                          <a:effectLst/>
                          <a:uLnTx/>
                          <a:uFillTx/>
                          <a:latin typeface="+mn-lt"/>
                          <a:ea typeface="+mn-ea"/>
                          <a:cs typeface="+mn-cs"/>
                        </a:rPr>
                        <a:t>Yes</a:t>
                      </a:r>
                      <a:endParaRPr kumimoji="0" lang="en-US" sz="1600" b="0" i="0" u="none" strike="noStrike" kern="1200" cap="none" spc="0" normalizeH="0" baseline="0" noProof="0" dirty="0">
                        <a:ln>
                          <a:noFill/>
                        </a:ln>
                        <a:solidFill>
                          <a:srgbClr val="505050"/>
                        </a:solidFill>
                        <a:effectLst/>
                        <a:uLnTx/>
                        <a:uFillTx/>
                        <a:latin typeface="+mn-lt"/>
                        <a:ea typeface="+mn-ea"/>
                        <a:cs typeface="+mn-cs"/>
                      </a:endParaRPr>
                    </a:p>
                  </a:txBody>
                  <a:tcPr marL="0" marR="0" marT="0" marB="0" anchor="ctr">
                    <a:solidFill>
                      <a:srgbClr val="E6E6E6"/>
                    </a:solidFill>
                  </a:tcPr>
                </a:tc>
                <a:tc>
                  <a:txBody>
                    <a:bodyPr/>
                    <a:lstStyle/>
                    <a:p>
                      <a:pPr marL="0" marR="0" lvl="0" indent="0" algn="ctr" defTabSz="932742" rtl="0" eaLnBrk="1" fontAlgn="ctr" latinLnBrk="0" hangingPunct="1">
                        <a:lnSpc>
                          <a:spcPct val="100000"/>
                        </a:lnSpc>
                        <a:spcBef>
                          <a:spcPts val="0"/>
                        </a:spcBef>
                        <a:spcAft>
                          <a:spcPts val="0"/>
                        </a:spcAft>
                        <a:buClrTx/>
                        <a:buSzTx/>
                        <a:buFontTx/>
                        <a:buNone/>
                        <a:tabLst/>
                        <a:defRPr/>
                      </a:pPr>
                      <a:r>
                        <a:rPr kumimoji="0" lang="en-NZ" sz="1600" b="0" i="0" u="none" strike="noStrike" kern="1200" cap="none" spc="0" normalizeH="0" baseline="0" noProof="0" dirty="0">
                          <a:ln>
                            <a:noFill/>
                          </a:ln>
                          <a:solidFill>
                            <a:srgbClr val="505050"/>
                          </a:solidFill>
                          <a:effectLst/>
                          <a:uLnTx/>
                          <a:uFillTx/>
                          <a:latin typeface="+mn-lt"/>
                          <a:ea typeface="+mn-ea"/>
                          <a:cs typeface="+mn-cs"/>
                        </a:rPr>
                        <a:t>Yes</a:t>
                      </a:r>
                      <a:endParaRPr kumimoji="0" lang="en-US" sz="1600" b="0" i="0" u="none" strike="noStrike" kern="1200" cap="none" spc="0" normalizeH="0" baseline="0" noProof="0" dirty="0">
                        <a:ln>
                          <a:noFill/>
                        </a:ln>
                        <a:solidFill>
                          <a:srgbClr val="505050"/>
                        </a:solidFill>
                        <a:effectLst/>
                        <a:uLnTx/>
                        <a:uFillTx/>
                        <a:latin typeface="+mn-lt"/>
                        <a:ea typeface="+mn-ea"/>
                        <a:cs typeface="+mn-cs"/>
                      </a:endParaRPr>
                    </a:p>
                  </a:txBody>
                  <a:tcPr anchor="ctr">
                    <a:solidFill>
                      <a:srgbClr val="E6E6E6"/>
                    </a:solidFill>
                  </a:tcPr>
                </a:tc>
                <a:extLst>
                  <a:ext uri="{0D108BD9-81ED-4DB2-BD59-A6C34878D82A}">
                    <a16:rowId xmlns:a16="http://schemas.microsoft.com/office/drawing/2014/main" val="2822825956"/>
                  </a:ext>
                </a:extLst>
              </a:tr>
              <a:tr h="409893">
                <a:tc>
                  <a:txBody>
                    <a:bodyPr/>
                    <a:lstStyle/>
                    <a:p>
                      <a:pPr marL="0" marR="0" indent="0" algn="l" defTabSz="1219170" rtl="0" eaLnBrk="1" fontAlgn="auto" latinLnBrk="0" hangingPunct="1">
                        <a:lnSpc>
                          <a:spcPct val="100000"/>
                        </a:lnSpc>
                        <a:spcBef>
                          <a:spcPts val="0"/>
                        </a:spcBef>
                        <a:spcAft>
                          <a:spcPts val="0"/>
                        </a:spcAft>
                        <a:buClrTx/>
                        <a:buSzTx/>
                        <a:buFontTx/>
                        <a:buNone/>
                        <a:tabLst/>
                        <a:defRPr/>
                      </a:pPr>
                      <a:r>
                        <a:rPr lang="en-US" sz="1800" dirty="0" err="1">
                          <a:latin typeface="+mn-lt"/>
                          <a:cs typeface="Segoe UI Light" panose="020B0502040204020203" pitchFamily="34" charset="0"/>
                        </a:rPr>
                        <a:t>BigQuery</a:t>
                      </a:r>
                      <a:endParaRPr lang="en-US" sz="1800" dirty="0">
                        <a:latin typeface="+mn-lt"/>
                        <a:cs typeface="Segoe UI Light" panose="020B0502040204020203" pitchFamily="34" charset="0"/>
                      </a:endParaRPr>
                    </a:p>
                  </a:txBody>
                  <a:tcPr>
                    <a:solidFill>
                      <a:srgbClr val="F2F2F2"/>
                    </a:solidFill>
                  </a:tcPr>
                </a:tc>
                <a:tc>
                  <a:txBody>
                    <a:bodyPr/>
                    <a:lstStyle/>
                    <a:p>
                      <a:pPr marL="0" marR="0" indent="0" algn="ctr" defTabSz="932742" rtl="0" eaLnBrk="1" fontAlgn="ctr" latinLnBrk="0" hangingPunct="1">
                        <a:lnSpc>
                          <a:spcPct val="100000"/>
                        </a:lnSpc>
                        <a:spcBef>
                          <a:spcPts val="0"/>
                        </a:spcBef>
                        <a:spcAft>
                          <a:spcPts val="0"/>
                        </a:spcAft>
                        <a:buClrTx/>
                        <a:buSzTx/>
                        <a:buFontTx/>
                        <a:buNone/>
                        <a:tabLst/>
                        <a:defRPr/>
                      </a:pPr>
                      <a:r>
                        <a:rPr lang="en-NZ" sz="1600" b="0" i="0" kern="1200" dirty="0">
                          <a:solidFill>
                            <a:schemeClr val="dk1"/>
                          </a:solidFill>
                          <a:effectLst/>
                          <a:latin typeface="+mn-lt"/>
                          <a:ea typeface="+mn-ea"/>
                          <a:cs typeface="+mn-cs"/>
                        </a:rPr>
                        <a:t>Yes</a:t>
                      </a:r>
                      <a:endParaRPr lang="en-US" sz="1600" b="0" i="0" kern="1200" dirty="0">
                        <a:solidFill>
                          <a:schemeClr val="dk1"/>
                        </a:solidFill>
                        <a:effectLst/>
                        <a:latin typeface="+mn-lt"/>
                        <a:ea typeface="+mn-ea"/>
                        <a:cs typeface="+mn-cs"/>
                      </a:endParaRPr>
                    </a:p>
                  </a:txBody>
                  <a:tcPr anchor="ctr">
                    <a:solidFill>
                      <a:srgbClr val="F2F2F2"/>
                    </a:solidFill>
                  </a:tcPr>
                </a:tc>
                <a:tc>
                  <a:txBody>
                    <a:bodyPr/>
                    <a:lstStyle/>
                    <a:p>
                      <a:pPr marL="0" marR="0" lvl="0" indent="0" algn="ctr" defTabSz="932742" rtl="0" eaLnBrk="1" fontAlgn="ctr"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mn-lt"/>
                          <a:ea typeface="+mn-ea"/>
                          <a:cs typeface="+mn-cs"/>
                        </a:rPr>
                        <a:t>No</a:t>
                      </a:r>
                    </a:p>
                  </a:txBody>
                  <a:tcPr anchor="ctr">
                    <a:solidFill>
                      <a:srgbClr val="F2F2F2"/>
                    </a:solidFill>
                  </a:tcPr>
                </a:tc>
                <a:tc>
                  <a:txBody>
                    <a:bodyPr/>
                    <a:lstStyle/>
                    <a:p>
                      <a:pPr marL="0" marR="0" lvl="0" indent="0" algn="ctr" defTabSz="932742" rtl="0" eaLnBrk="1" fontAlgn="ctr" latinLnBrk="0" hangingPunct="1">
                        <a:lnSpc>
                          <a:spcPct val="100000"/>
                        </a:lnSpc>
                        <a:spcBef>
                          <a:spcPts val="0"/>
                        </a:spcBef>
                        <a:spcAft>
                          <a:spcPts val="0"/>
                        </a:spcAft>
                        <a:buClrTx/>
                        <a:buSzTx/>
                        <a:buFontTx/>
                        <a:buNone/>
                        <a:tabLst/>
                        <a:defRPr/>
                      </a:pPr>
                      <a:r>
                        <a:rPr lang="en-NZ" sz="1600" b="0" i="0" kern="1200" dirty="0">
                          <a:solidFill>
                            <a:schemeClr val="dk1"/>
                          </a:solidFill>
                          <a:effectLst/>
                          <a:latin typeface="+mn-lt"/>
                          <a:ea typeface="+mn-ea"/>
                          <a:cs typeface="+mn-cs"/>
                        </a:rPr>
                        <a:t>No</a:t>
                      </a:r>
                      <a:endParaRPr kumimoji="0" lang="en-US" sz="1600" b="0" i="0" u="none" strike="noStrike" kern="1200" cap="none" spc="0" normalizeH="0" baseline="0" noProof="0" dirty="0">
                        <a:ln>
                          <a:noFill/>
                        </a:ln>
                        <a:solidFill>
                          <a:srgbClr val="505050"/>
                        </a:solidFill>
                        <a:effectLst/>
                        <a:uLnTx/>
                        <a:uFillTx/>
                        <a:latin typeface="+mn-lt"/>
                        <a:ea typeface="+mn-ea"/>
                        <a:cs typeface="+mn-cs"/>
                      </a:endParaRPr>
                    </a:p>
                  </a:txBody>
                  <a:tcPr marL="0" marR="0" marT="0" marB="0" anchor="ctr">
                    <a:solidFill>
                      <a:srgbClr val="F2F2F2"/>
                    </a:solidFill>
                  </a:tcPr>
                </a:tc>
                <a:tc>
                  <a:txBody>
                    <a:bodyPr/>
                    <a:lstStyle/>
                    <a:p>
                      <a:pPr marL="0" marR="0" lvl="0" indent="0" algn="ctr" defTabSz="932742" rtl="0" eaLnBrk="1" fontAlgn="ctr" latinLnBrk="0" hangingPunct="1">
                        <a:lnSpc>
                          <a:spcPct val="100000"/>
                        </a:lnSpc>
                        <a:spcBef>
                          <a:spcPts val="0"/>
                        </a:spcBef>
                        <a:spcAft>
                          <a:spcPts val="0"/>
                        </a:spcAft>
                        <a:buClrTx/>
                        <a:buSzTx/>
                        <a:buFontTx/>
                        <a:buNone/>
                        <a:tabLst/>
                        <a:defRPr/>
                      </a:pPr>
                      <a:r>
                        <a:rPr kumimoji="0" lang="en-NZ" sz="1600" b="0" i="0" u="none" strike="noStrike" kern="1200" cap="none" spc="0" normalizeH="0" baseline="0" noProof="0" dirty="0">
                          <a:ln>
                            <a:noFill/>
                          </a:ln>
                          <a:solidFill>
                            <a:srgbClr val="505050"/>
                          </a:solidFill>
                          <a:effectLst/>
                          <a:uLnTx/>
                          <a:uFillTx/>
                          <a:latin typeface="+mn-lt"/>
                          <a:ea typeface="+mn-ea"/>
                          <a:cs typeface="+mn-cs"/>
                        </a:rPr>
                        <a:t>No</a:t>
                      </a:r>
                      <a:endParaRPr kumimoji="0" lang="en-US" sz="1600" b="0" i="0" u="none" strike="noStrike" kern="1200" cap="none" spc="0" normalizeH="0" baseline="0" noProof="0" dirty="0">
                        <a:ln>
                          <a:noFill/>
                        </a:ln>
                        <a:solidFill>
                          <a:srgbClr val="505050"/>
                        </a:solidFill>
                        <a:effectLst/>
                        <a:uLnTx/>
                        <a:uFillTx/>
                        <a:latin typeface="+mn-lt"/>
                        <a:ea typeface="+mn-ea"/>
                        <a:cs typeface="+mn-cs"/>
                      </a:endParaRPr>
                    </a:p>
                  </a:txBody>
                  <a:tcPr anchor="ctr">
                    <a:solidFill>
                      <a:srgbClr val="F2F2F2"/>
                    </a:solidFill>
                  </a:tcPr>
                </a:tc>
                <a:extLst>
                  <a:ext uri="{0D108BD9-81ED-4DB2-BD59-A6C34878D82A}">
                    <a16:rowId xmlns:a16="http://schemas.microsoft.com/office/drawing/2014/main" val="3240933035"/>
                  </a:ext>
                </a:extLst>
              </a:tr>
              <a:tr h="409893">
                <a:tc>
                  <a:txBody>
                    <a:bodyPr/>
                    <a:lstStyle/>
                    <a:p>
                      <a:pPr marL="0" marR="0" indent="0" algn="l" defTabSz="1219170" rtl="0" eaLnBrk="1" fontAlgn="auto" latinLnBrk="0" hangingPunct="1">
                        <a:lnSpc>
                          <a:spcPct val="100000"/>
                        </a:lnSpc>
                        <a:spcBef>
                          <a:spcPts val="0"/>
                        </a:spcBef>
                        <a:spcAft>
                          <a:spcPts val="0"/>
                        </a:spcAft>
                        <a:buClrTx/>
                        <a:buSzTx/>
                        <a:buFontTx/>
                        <a:buNone/>
                        <a:tabLst/>
                        <a:defRPr/>
                      </a:pPr>
                      <a:r>
                        <a:rPr lang="en-US" sz="1800" dirty="0" err="1">
                          <a:latin typeface="+mn-lt"/>
                          <a:cs typeface="Segoe UI Light" panose="020B0502040204020203" pitchFamily="34" charset="0"/>
                        </a:rPr>
                        <a:t>Greenplum</a:t>
                      </a:r>
                      <a:endParaRPr lang="en-US" sz="1800" dirty="0">
                        <a:latin typeface="+mn-lt"/>
                        <a:cs typeface="Segoe UI Light" panose="020B0502040204020203" pitchFamily="34" charset="0"/>
                      </a:endParaRPr>
                    </a:p>
                  </a:txBody>
                  <a:tcPr>
                    <a:solidFill>
                      <a:srgbClr val="E6E6E6"/>
                    </a:solidFill>
                  </a:tcPr>
                </a:tc>
                <a:tc>
                  <a:txBody>
                    <a:bodyPr/>
                    <a:lstStyle/>
                    <a:p>
                      <a:pPr marL="0" marR="0" indent="0" algn="ctr" defTabSz="932742" rtl="0" eaLnBrk="1" fontAlgn="ctr" latinLnBrk="0" hangingPunct="1">
                        <a:lnSpc>
                          <a:spcPct val="100000"/>
                        </a:lnSpc>
                        <a:spcBef>
                          <a:spcPts val="0"/>
                        </a:spcBef>
                        <a:spcAft>
                          <a:spcPts val="0"/>
                        </a:spcAft>
                        <a:buClrTx/>
                        <a:buSzTx/>
                        <a:buFontTx/>
                        <a:buNone/>
                        <a:tabLst/>
                        <a:defRPr/>
                      </a:pPr>
                      <a:r>
                        <a:rPr kumimoji="0" lang="en-NZ" sz="1600" b="0" i="0" u="none" strike="noStrike" kern="1200" cap="none" spc="0" normalizeH="0" baseline="0" noProof="0" dirty="0">
                          <a:ln>
                            <a:noFill/>
                          </a:ln>
                          <a:solidFill>
                            <a:srgbClr val="505050"/>
                          </a:solidFill>
                          <a:effectLst/>
                          <a:uLnTx/>
                          <a:uFillTx/>
                          <a:latin typeface="+mn-lt"/>
                          <a:ea typeface="+mn-ea"/>
                          <a:cs typeface="+mn-cs"/>
                        </a:rPr>
                        <a:t>Yes</a:t>
                      </a:r>
                      <a:endParaRPr lang="en-US" sz="1600" b="0" i="0" kern="1200" dirty="0">
                        <a:solidFill>
                          <a:schemeClr val="dk1"/>
                        </a:solidFill>
                        <a:effectLst/>
                        <a:latin typeface="+mn-lt"/>
                        <a:ea typeface="+mn-ea"/>
                        <a:cs typeface="+mn-cs"/>
                      </a:endParaRPr>
                    </a:p>
                  </a:txBody>
                  <a:tcPr anchor="ctr">
                    <a:solidFill>
                      <a:srgbClr val="E6E6E6"/>
                    </a:solidFill>
                  </a:tcPr>
                </a:tc>
                <a:tc>
                  <a:txBody>
                    <a:bodyPr/>
                    <a:lstStyle/>
                    <a:p>
                      <a:pPr marL="0" marR="0" lvl="0" indent="0" algn="ctr" defTabSz="932742" rtl="0" eaLnBrk="1" fontAlgn="ctr" latinLnBrk="0" hangingPunct="1">
                        <a:lnSpc>
                          <a:spcPct val="100000"/>
                        </a:lnSpc>
                        <a:spcBef>
                          <a:spcPts val="0"/>
                        </a:spcBef>
                        <a:spcAft>
                          <a:spcPts val="0"/>
                        </a:spcAft>
                        <a:buClrTx/>
                        <a:buSzTx/>
                        <a:buFontTx/>
                        <a:buNone/>
                        <a:tabLst/>
                        <a:defRPr/>
                      </a:pPr>
                      <a:r>
                        <a:rPr kumimoji="0" lang="en-NZ" sz="1600" b="0" i="0" u="none" strike="noStrike" kern="1200" cap="none" spc="0" normalizeH="0" baseline="0" noProof="0" dirty="0">
                          <a:ln>
                            <a:noFill/>
                          </a:ln>
                          <a:solidFill>
                            <a:srgbClr val="505050"/>
                          </a:solidFill>
                          <a:effectLst/>
                          <a:uLnTx/>
                          <a:uFillTx/>
                          <a:latin typeface="+mn-lt"/>
                          <a:ea typeface="+mn-ea"/>
                          <a:cs typeface="+mn-cs"/>
                        </a:rPr>
                        <a:t>Yes</a:t>
                      </a:r>
                      <a:endParaRPr kumimoji="0" lang="en-US" sz="1600" b="0" i="0" u="none" strike="noStrike" kern="1200" cap="none" spc="0" normalizeH="0" baseline="0" noProof="0" dirty="0">
                        <a:ln>
                          <a:noFill/>
                        </a:ln>
                        <a:solidFill>
                          <a:srgbClr val="505050"/>
                        </a:solidFill>
                        <a:effectLst/>
                        <a:uLnTx/>
                        <a:uFillTx/>
                        <a:latin typeface="+mn-lt"/>
                        <a:ea typeface="+mn-ea"/>
                        <a:cs typeface="+mn-cs"/>
                      </a:endParaRPr>
                    </a:p>
                  </a:txBody>
                  <a:tcPr anchor="ctr">
                    <a:solidFill>
                      <a:srgbClr val="E6E6E6"/>
                    </a:solidFill>
                  </a:tcPr>
                </a:tc>
                <a:tc>
                  <a:txBody>
                    <a:bodyPr/>
                    <a:lstStyle/>
                    <a:p>
                      <a:pPr marL="0" marR="0" lvl="0" indent="0" algn="ctr" defTabSz="932742" rtl="0" eaLnBrk="1" fontAlgn="ctr" latinLnBrk="0" hangingPunct="1">
                        <a:lnSpc>
                          <a:spcPct val="100000"/>
                        </a:lnSpc>
                        <a:spcBef>
                          <a:spcPts val="0"/>
                        </a:spcBef>
                        <a:spcAft>
                          <a:spcPts val="0"/>
                        </a:spcAft>
                        <a:buClrTx/>
                        <a:buSzTx/>
                        <a:buFontTx/>
                        <a:buNone/>
                        <a:tabLst/>
                        <a:defRPr/>
                      </a:pPr>
                      <a:r>
                        <a:rPr lang="en-NZ" sz="1600" b="0" i="0" kern="1200" dirty="0">
                          <a:solidFill>
                            <a:schemeClr val="dk1"/>
                          </a:solidFill>
                          <a:effectLst/>
                          <a:latin typeface="+mn-lt"/>
                          <a:ea typeface="+mn-ea"/>
                          <a:cs typeface="+mn-cs"/>
                        </a:rPr>
                        <a:t>Yes</a:t>
                      </a:r>
                      <a:endParaRPr kumimoji="0" lang="en-US" sz="1600" b="0" i="0" u="none" strike="noStrike" kern="1200" cap="none" spc="0" normalizeH="0" baseline="0" noProof="0" dirty="0">
                        <a:ln>
                          <a:noFill/>
                        </a:ln>
                        <a:solidFill>
                          <a:srgbClr val="505050"/>
                        </a:solidFill>
                        <a:effectLst/>
                        <a:uLnTx/>
                        <a:uFillTx/>
                        <a:latin typeface="+mn-lt"/>
                        <a:ea typeface="+mn-ea"/>
                        <a:cs typeface="+mn-cs"/>
                      </a:endParaRPr>
                    </a:p>
                  </a:txBody>
                  <a:tcPr marL="0" marR="0" marT="0" marB="0" anchor="ctr">
                    <a:solidFill>
                      <a:srgbClr val="E6E6E6"/>
                    </a:solidFill>
                  </a:tcPr>
                </a:tc>
                <a:tc>
                  <a:txBody>
                    <a:bodyPr/>
                    <a:lstStyle/>
                    <a:p>
                      <a:pPr marL="0" marR="0" lvl="0" indent="0" algn="ctr" defTabSz="932742" rtl="0" eaLnBrk="1" fontAlgn="ctr" latinLnBrk="0" hangingPunct="1">
                        <a:lnSpc>
                          <a:spcPct val="100000"/>
                        </a:lnSpc>
                        <a:spcBef>
                          <a:spcPts val="0"/>
                        </a:spcBef>
                        <a:spcAft>
                          <a:spcPts val="0"/>
                        </a:spcAft>
                        <a:buClrTx/>
                        <a:buSzTx/>
                        <a:buFontTx/>
                        <a:buNone/>
                        <a:tabLst/>
                        <a:defRPr/>
                      </a:pPr>
                      <a:r>
                        <a:rPr kumimoji="0" lang="en-NZ" sz="1600" b="0" i="0" u="none" strike="noStrike" kern="1200" cap="none" spc="0" normalizeH="0" baseline="0" noProof="0" dirty="0">
                          <a:ln>
                            <a:noFill/>
                          </a:ln>
                          <a:solidFill>
                            <a:srgbClr val="505050"/>
                          </a:solidFill>
                          <a:effectLst/>
                          <a:uLnTx/>
                          <a:uFillTx/>
                          <a:latin typeface="+mn-lt"/>
                          <a:ea typeface="+mn-ea"/>
                          <a:cs typeface="+mn-cs"/>
                        </a:rPr>
                        <a:t>Yes</a:t>
                      </a:r>
                      <a:endParaRPr kumimoji="0" lang="en-US" sz="1600" b="0" i="0" u="none" strike="noStrike" kern="1200" cap="none" spc="0" normalizeH="0" baseline="0" noProof="0" dirty="0">
                        <a:ln>
                          <a:noFill/>
                        </a:ln>
                        <a:solidFill>
                          <a:srgbClr val="505050"/>
                        </a:solidFill>
                        <a:effectLst/>
                        <a:uLnTx/>
                        <a:uFillTx/>
                        <a:latin typeface="+mn-lt"/>
                        <a:ea typeface="+mn-ea"/>
                        <a:cs typeface="+mn-cs"/>
                      </a:endParaRPr>
                    </a:p>
                  </a:txBody>
                  <a:tcPr anchor="ctr">
                    <a:solidFill>
                      <a:srgbClr val="E6E6E6"/>
                    </a:solidFill>
                  </a:tcPr>
                </a:tc>
                <a:extLst>
                  <a:ext uri="{0D108BD9-81ED-4DB2-BD59-A6C34878D82A}">
                    <a16:rowId xmlns:a16="http://schemas.microsoft.com/office/drawing/2014/main" val="3696773353"/>
                  </a:ext>
                </a:extLst>
              </a:tr>
              <a:tr h="409893">
                <a:tc>
                  <a:txBody>
                    <a:bodyPr/>
                    <a:lstStyle/>
                    <a:p>
                      <a:pPr marL="0" marR="0" indent="0" algn="l" defTabSz="1219170" rtl="0" eaLnBrk="1" fontAlgn="auto" latinLnBrk="0" hangingPunct="1">
                        <a:lnSpc>
                          <a:spcPct val="100000"/>
                        </a:lnSpc>
                        <a:spcBef>
                          <a:spcPts val="0"/>
                        </a:spcBef>
                        <a:spcAft>
                          <a:spcPts val="0"/>
                        </a:spcAft>
                        <a:buClrTx/>
                        <a:buSzTx/>
                        <a:buFontTx/>
                        <a:buNone/>
                        <a:tabLst/>
                        <a:defRPr/>
                      </a:pPr>
                      <a:r>
                        <a:rPr lang="en-US" sz="1800" dirty="0">
                          <a:latin typeface="+mn-lt"/>
                          <a:cs typeface="Segoe UI Light" panose="020B0502040204020203" pitchFamily="34" charset="0"/>
                        </a:rPr>
                        <a:t>IBM Big SQL</a:t>
                      </a:r>
                    </a:p>
                  </a:txBody>
                  <a:tcPr>
                    <a:solidFill>
                      <a:srgbClr val="F2F2F2"/>
                    </a:solidFill>
                  </a:tcPr>
                </a:tc>
                <a:tc>
                  <a:txBody>
                    <a:bodyPr/>
                    <a:lstStyle/>
                    <a:p>
                      <a:pPr marL="0" marR="0" indent="0" algn="ctr" defTabSz="932742" rtl="0" eaLnBrk="1" fontAlgn="ctr" latinLnBrk="0" hangingPunct="1">
                        <a:lnSpc>
                          <a:spcPct val="100000"/>
                        </a:lnSpc>
                        <a:spcBef>
                          <a:spcPts val="0"/>
                        </a:spcBef>
                        <a:spcAft>
                          <a:spcPts val="0"/>
                        </a:spcAft>
                        <a:buClrTx/>
                        <a:buSzTx/>
                        <a:buFontTx/>
                        <a:buNone/>
                        <a:tabLst/>
                        <a:defRPr/>
                      </a:pPr>
                      <a:r>
                        <a:rPr lang="en-US" sz="1600" b="0" i="0" kern="1200" dirty="0">
                          <a:solidFill>
                            <a:schemeClr val="dk1"/>
                          </a:solidFill>
                          <a:effectLst/>
                          <a:latin typeface="+mn-lt"/>
                          <a:ea typeface="+mn-ea"/>
                          <a:cs typeface="+mn-cs"/>
                        </a:rPr>
                        <a:t>Yes</a:t>
                      </a:r>
                    </a:p>
                  </a:txBody>
                  <a:tcPr anchor="ctr">
                    <a:solidFill>
                      <a:srgbClr val="F2F2F2"/>
                    </a:solidFill>
                  </a:tcPr>
                </a:tc>
                <a:tc>
                  <a:txBody>
                    <a:bodyPr/>
                    <a:lstStyle/>
                    <a:p>
                      <a:pPr marL="0" marR="0" lvl="0" indent="0" algn="ctr" defTabSz="932742" rtl="0" eaLnBrk="1" fontAlgn="ctr"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mn-lt"/>
                          <a:ea typeface="+mn-ea"/>
                          <a:cs typeface="+mn-cs"/>
                        </a:rPr>
                        <a:t>Yes</a:t>
                      </a:r>
                    </a:p>
                  </a:txBody>
                  <a:tcPr anchor="ctr">
                    <a:solidFill>
                      <a:srgbClr val="F2F2F2"/>
                    </a:solidFill>
                  </a:tcPr>
                </a:tc>
                <a:tc>
                  <a:txBody>
                    <a:bodyPr/>
                    <a:lstStyle/>
                    <a:p>
                      <a:pPr marL="0" marR="0" lvl="0" indent="0" algn="ctr" defTabSz="932742" rtl="0" eaLnBrk="1" fontAlgn="ctr"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mn-lt"/>
                          <a:ea typeface="+mn-ea"/>
                          <a:cs typeface="+mn-cs"/>
                        </a:rPr>
                        <a:t>Yes</a:t>
                      </a:r>
                    </a:p>
                  </a:txBody>
                  <a:tcPr marL="0" marR="0" marT="0" marB="0" anchor="ctr">
                    <a:solidFill>
                      <a:srgbClr val="F2F2F2"/>
                    </a:solidFill>
                  </a:tcPr>
                </a:tc>
                <a:tc>
                  <a:txBody>
                    <a:bodyPr/>
                    <a:lstStyle/>
                    <a:p>
                      <a:pPr marL="0" marR="0" lvl="0" indent="0" algn="ctr" defTabSz="932742" rtl="0" eaLnBrk="1" fontAlgn="ctr"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mn-lt"/>
                          <a:ea typeface="+mn-ea"/>
                          <a:cs typeface="+mn-cs"/>
                        </a:rPr>
                        <a:t>Yes</a:t>
                      </a:r>
                    </a:p>
                  </a:txBody>
                  <a:tcPr anchor="ctr">
                    <a:solidFill>
                      <a:srgbClr val="F2F2F2"/>
                    </a:solidFill>
                  </a:tcPr>
                </a:tc>
                <a:extLst>
                  <a:ext uri="{0D108BD9-81ED-4DB2-BD59-A6C34878D82A}">
                    <a16:rowId xmlns:a16="http://schemas.microsoft.com/office/drawing/2014/main" val="2463193351"/>
                  </a:ext>
                </a:extLst>
              </a:tr>
            </a:tbl>
          </a:graphicData>
        </a:graphic>
      </p:graphicFrame>
      <p:sp>
        <p:nvSpPr>
          <p:cNvPr id="7" name="TextBox 6"/>
          <p:cNvSpPr txBox="1"/>
          <p:nvPr/>
        </p:nvSpPr>
        <p:spPr>
          <a:xfrm>
            <a:off x="367489" y="6173627"/>
            <a:ext cx="3344505" cy="781752"/>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NZ" sz="8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N/A – Not applicable, check deep dive to understand the product</a:t>
            </a:r>
          </a:p>
          <a:p>
            <a:pPr marL="0" marR="0" lvl="0" indent="0" algn="l" defTabSz="932742" rtl="0" eaLnBrk="1" fontAlgn="auto" latinLnBrk="0" hangingPunct="1">
              <a:lnSpc>
                <a:spcPct val="90000"/>
              </a:lnSpc>
              <a:spcBef>
                <a:spcPts val="0"/>
              </a:spcBef>
              <a:spcAft>
                <a:spcPts val="600"/>
              </a:spcAft>
              <a:buClrTx/>
              <a:buSzTx/>
              <a:buFontTx/>
              <a:buNone/>
              <a:tabLst/>
              <a:defRPr/>
            </a:pPr>
            <a:r>
              <a:rPr kumimoji="0" lang="en-NZ" sz="8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 – Could not find information</a:t>
            </a:r>
          </a:p>
          <a:p>
            <a:pPr marL="0" marR="0" lvl="0" indent="0" algn="l" defTabSz="932742" rtl="0" eaLnBrk="1" fontAlgn="auto" latinLnBrk="0" hangingPunct="1">
              <a:lnSpc>
                <a:spcPct val="90000"/>
              </a:lnSpc>
              <a:spcBef>
                <a:spcPts val="0"/>
              </a:spcBef>
              <a:spcAft>
                <a:spcPts val="600"/>
              </a:spcAft>
              <a:buClrTx/>
              <a:buSzTx/>
              <a:buFontTx/>
              <a:buNone/>
              <a:tabLst/>
              <a:defRPr/>
            </a:pPr>
            <a:endParaRPr kumimoji="0" lang="en-NZ" sz="8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p:txBody>
      </p:sp>
      <p:sp>
        <p:nvSpPr>
          <p:cNvPr id="6" name="TextBox 5">
            <a:extLst>
              <a:ext uri="{FF2B5EF4-FFF2-40B4-BE49-F238E27FC236}">
                <a16:creationId xmlns:a16="http://schemas.microsoft.com/office/drawing/2014/main" id="{8070FE95-D82E-4BA3-A046-9A2447A0258A}"/>
              </a:ext>
            </a:extLst>
          </p:cNvPr>
          <p:cNvSpPr txBox="1"/>
          <p:nvPr/>
        </p:nvSpPr>
        <p:spPr>
          <a:xfrm>
            <a:off x="10325100" y="6646226"/>
            <a:ext cx="2111375" cy="433965"/>
          </a:xfrm>
          <a:prstGeom prst="rect">
            <a:avLst/>
          </a:prstGeom>
          <a:noFill/>
        </p:spPr>
        <p:txBody>
          <a:bodyPr wrap="square" lIns="182880" tIns="146304" rIns="182880" bIns="146304" rtlCol="0">
            <a:spAutoFit/>
          </a:bodyPr>
          <a:lstStyle/>
          <a:p>
            <a:pPr>
              <a:lnSpc>
                <a:spcPct val="90000"/>
              </a:lnSpc>
              <a:spcAft>
                <a:spcPts val="600"/>
              </a:spcAft>
            </a:pPr>
            <a:r>
              <a:rPr lang="en-NZ" sz="1000" dirty="0">
                <a:gradFill>
                  <a:gsLst>
                    <a:gs pos="2917">
                      <a:schemeClr val="tx1"/>
                    </a:gs>
                    <a:gs pos="30000">
                      <a:schemeClr val="tx1"/>
                    </a:gs>
                  </a:gsLst>
                  <a:lin ang="5400000" scaled="0"/>
                </a:gradFill>
                <a:hlinkClick r:id="rId3" action="ppaction://hlinksldjump"/>
              </a:rPr>
              <a:t>Table of Contents</a:t>
            </a:r>
            <a:endParaRPr lang="en-NZ" sz="10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115899708"/>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23B4879D-A09D-4419-A8AF-F1794AA7B5D5}"/>
              </a:ext>
            </a:extLst>
          </p:cNvPr>
          <p:cNvSpPr/>
          <p:nvPr/>
        </p:nvSpPr>
        <p:spPr bwMode="auto">
          <a:xfrm>
            <a:off x="1562175" y="3040194"/>
            <a:ext cx="914140" cy="914140"/>
          </a:xfrm>
          <a:prstGeom prst="ellipse">
            <a:avLst/>
          </a:prstGeom>
          <a:noFill/>
          <a:ln w="1905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marL="0" marR="0" lvl="0" indent="0" algn="ctr" defTabSz="932186"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 name="Oval 4">
            <a:extLst>
              <a:ext uri="{FF2B5EF4-FFF2-40B4-BE49-F238E27FC236}">
                <a16:creationId xmlns:a16="http://schemas.microsoft.com/office/drawing/2014/main" id="{06A885E2-F139-4285-9B5F-D3374D312F83}"/>
              </a:ext>
            </a:extLst>
          </p:cNvPr>
          <p:cNvSpPr/>
          <p:nvPr/>
        </p:nvSpPr>
        <p:spPr bwMode="auto">
          <a:xfrm>
            <a:off x="2961840" y="3040194"/>
            <a:ext cx="914140" cy="914140"/>
          </a:xfrm>
          <a:prstGeom prst="ellipse">
            <a:avLst/>
          </a:prstGeom>
          <a:noFill/>
          <a:ln w="1905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marL="0" marR="0" lvl="0" indent="0" algn="ctr" defTabSz="932186"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6" name="Oval 5">
            <a:extLst>
              <a:ext uri="{FF2B5EF4-FFF2-40B4-BE49-F238E27FC236}">
                <a16:creationId xmlns:a16="http://schemas.microsoft.com/office/drawing/2014/main" id="{B1C86360-9FE7-4CFA-A6BA-E2AC3455BE4D}"/>
              </a:ext>
            </a:extLst>
          </p:cNvPr>
          <p:cNvSpPr/>
          <p:nvPr/>
        </p:nvSpPr>
        <p:spPr bwMode="auto">
          <a:xfrm>
            <a:off x="4361504" y="3040194"/>
            <a:ext cx="914140" cy="914140"/>
          </a:xfrm>
          <a:prstGeom prst="ellipse">
            <a:avLst/>
          </a:prstGeom>
          <a:noFill/>
          <a:ln w="1905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marL="0" marR="0" lvl="0" indent="0" algn="ctr" defTabSz="932186"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7" name="Oval 6">
            <a:extLst>
              <a:ext uri="{FF2B5EF4-FFF2-40B4-BE49-F238E27FC236}">
                <a16:creationId xmlns:a16="http://schemas.microsoft.com/office/drawing/2014/main" id="{A4E1F18B-E053-49DE-B6AD-EDDE40861976}"/>
              </a:ext>
            </a:extLst>
          </p:cNvPr>
          <p:cNvSpPr/>
          <p:nvPr/>
        </p:nvSpPr>
        <p:spPr bwMode="auto">
          <a:xfrm>
            <a:off x="5761169" y="3040194"/>
            <a:ext cx="914140" cy="914140"/>
          </a:xfrm>
          <a:prstGeom prst="ellipse">
            <a:avLst/>
          </a:prstGeom>
          <a:noFill/>
          <a:ln w="1905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marL="0" marR="0" lvl="0" indent="0" algn="ctr" defTabSz="932186"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8" name="Oval 7">
            <a:extLst>
              <a:ext uri="{FF2B5EF4-FFF2-40B4-BE49-F238E27FC236}">
                <a16:creationId xmlns:a16="http://schemas.microsoft.com/office/drawing/2014/main" id="{163C268A-1E91-441D-9005-646D6C3C84CA}"/>
              </a:ext>
            </a:extLst>
          </p:cNvPr>
          <p:cNvSpPr/>
          <p:nvPr/>
        </p:nvSpPr>
        <p:spPr bwMode="auto">
          <a:xfrm>
            <a:off x="7160833" y="3040194"/>
            <a:ext cx="914140" cy="914140"/>
          </a:xfrm>
          <a:prstGeom prst="ellipse">
            <a:avLst/>
          </a:prstGeom>
          <a:noFill/>
          <a:ln w="1905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marL="0" marR="0" lvl="0" indent="0" algn="ctr" defTabSz="932186"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9" name="Oval 8">
            <a:extLst>
              <a:ext uri="{FF2B5EF4-FFF2-40B4-BE49-F238E27FC236}">
                <a16:creationId xmlns:a16="http://schemas.microsoft.com/office/drawing/2014/main" id="{82FA9C6C-0460-454C-8ED5-2ABF657E07DB}"/>
              </a:ext>
            </a:extLst>
          </p:cNvPr>
          <p:cNvSpPr/>
          <p:nvPr/>
        </p:nvSpPr>
        <p:spPr bwMode="auto">
          <a:xfrm>
            <a:off x="8560498" y="3040194"/>
            <a:ext cx="914140" cy="914140"/>
          </a:xfrm>
          <a:prstGeom prst="ellipse">
            <a:avLst/>
          </a:prstGeom>
          <a:noFill/>
          <a:ln w="1905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marL="0" marR="0" lvl="0" indent="0" algn="ctr" defTabSz="932186"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0" name="Oval 9">
            <a:extLst>
              <a:ext uri="{FF2B5EF4-FFF2-40B4-BE49-F238E27FC236}">
                <a16:creationId xmlns:a16="http://schemas.microsoft.com/office/drawing/2014/main" id="{461105BA-1CC1-42A5-8C0B-B0FDA964D5C6}"/>
              </a:ext>
            </a:extLst>
          </p:cNvPr>
          <p:cNvSpPr/>
          <p:nvPr/>
        </p:nvSpPr>
        <p:spPr bwMode="auto">
          <a:xfrm>
            <a:off x="9960164" y="3040194"/>
            <a:ext cx="914140" cy="914140"/>
          </a:xfrm>
          <a:prstGeom prst="ellipse">
            <a:avLst/>
          </a:prstGeom>
          <a:noFill/>
          <a:ln w="1905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marL="0" marR="0" lvl="0" indent="0" algn="ctr" defTabSz="932186"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1" name="Oval 10">
            <a:extLst>
              <a:ext uri="{FF2B5EF4-FFF2-40B4-BE49-F238E27FC236}">
                <a16:creationId xmlns:a16="http://schemas.microsoft.com/office/drawing/2014/main" id="{8B6A1DEB-CE11-48D4-81C0-6F817028F87D}"/>
              </a:ext>
            </a:extLst>
          </p:cNvPr>
          <p:cNvSpPr/>
          <p:nvPr/>
        </p:nvSpPr>
        <p:spPr bwMode="auto">
          <a:xfrm>
            <a:off x="5761169" y="1669777"/>
            <a:ext cx="914140" cy="914140"/>
          </a:xfrm>
          <a:prstGeom prst="ellipse">
            <a:avLst/>
          </a:prstGeom>
          <a:noFill/>
          <a:ln w="1905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marL="0" marR="0" lvl="0" indent="0" algn="ctr" defTabSz="932186"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 name="TextBox 11">
            <a:extLst>
              <a:ext uri="{FF2B5EF4-FFF2-40B4-BE49-F238E27FC236}">
                <a16:creationId xmlns:a16="http://schemas.microsoft.com/office/drawing/2014/main" id="{8B8D2EC0-4D2E-45E6-9D4F-D9734211A703}"/>
              </a:ext>
            </a:extLst>
          </p:cNvPr>
          <p:cNvSpPr txBox="1"/>
          <p:nvPr/>
        </p:nvSpPr>
        <p:spPr>
          <a:xfrm>
            <a:off x="14203" y="3284959"/>
            <a:ext cx="1436107" cy="431323"/>
          </a:xfrm>
          <a:prstGeom prst="rect">
            <a:avLst/>
          </a:prstGeom>
          <a:noFill/>
        </p:spPr>
        <p:txBody>
          <a:bodyPr wrap="none" lIns="91413" tIns="45707" rIns="91413" bIns="45707" rtlCol="0">
            <a:spAutoFit/>
          </a:bodyPr>
          <a:lstStyle/>
          <a:p>
            <a:pPr marL="0" marR="0" lvl="0" indent="0" algn="l" defTabSz="932634"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solidFill>
                  <a:srgbClr val="353535"/>
                </a:solidFill>
                <a:effectLst/>
                <a:uLnTx/>
                <a:uFillTx/>
                <a:latin typeface="Segoe UI Semilight"/>
                <a:ea typeface="+mn-ea"/>
                <a:cs typeface="+mn-cs"/>
              </a:rPr>
              <a:t>Compute</a:t>
            </a:r>
          </a:p>
        </p:txBody>
      </p:sp>
      <p:sp>
        <p:nvSpPr>
          <p:cNvPr id="13" name="TextBox 12">
            <a:extLst>
              <a:ext uri="{FF2B5EF4-FFF2-40B4-BE49-F238E27FC236}">
                <a16:creationId xmlns:a16="http://schemas.microsoft.com/office/drawing/2014/main" id="{A210228A-6938-43C4-A546-39A0E931D8B8}"/>
              </a:ext>
            </a:extLst>
          </p:cNvPr>
          <p:cNvSpPr txBox="1"/>
          <p:nvPr/>
        </p:nvSpPr>
        <p:spPr>
          <a:xfrm>
            <a:off x="135997" y="1824616"/>
            <a:ext cx="1184330" cy="431323"/>
          </a:xfrm>
          <a:prstGeom prst="rect">
            <a:avLst/>
          </a:prstGeom>
          <a:noFill/>
        </p:spPr>
        <p:txBody>
          <a:bodyPr wrap="none" lIns="91413" tIns="45707" rIns="91413" bIns="45707" rtlCol="0">
            <a:spAutoFit/>
          </a:bodyPr>
          <a:lstStyle/>
          <a:p>
            <a:pPr marL="0" marR="0" lvl="0" indent="0" algn="l" defTabSz="932634"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solidFill>
                  <a:srgbClr val="353535"/>
                </a:solidFill>
                <a:effectLst/>
                <a:uLnTx/>
                <a:uFillTx/>
                <a:latin typeface="Segoe UI Semilight"/>
                <a:ea typeface="+mn-ea"/>
                <a:cs typeface="+mn-cs"/>
              </a:rPr>
              <a:t>Control</a:t>
            </a:r>
          </a:p>
        </p:txBody>
      </p:sp>
      <p:cxnSp>
        <p:nvCxnSpPr>
          <p:cNvPr id="16" name="Straight Connector 15">
            <a:extLst>
              <a:ext uri="{FF2B5EF4-FFF2-40B4-BE49-F238E27FC236}">
                <a16:creationId xmlns:a16="http://schemas.microsoft.com/office/drawing/2014/main" id="{71838DB0-0B69-42B8-BA15-D70C0E1F74E8}"/>
              </a:ext>
            </a:extLst>
          </p:cNvPr>
          <p:cNvCxnSpPr>
            <a:cxnSpLocks/>
          </p:cNvCxnSpPr>
          <p:nvPr/>
        </p:nvCxnSpPr>
        <p:spPr>
          <a:xfrm>
            <a:off x="1647535" y="4224849"/>
            <a:ext cx="9141406" cy="0"/>
          </a:xfrm>
          <a:prstGeom prst="line">
            <a:avLst/>
          </a:prstGeom>
          <a:ln w="19050">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19" name="Rectangle: Rounded Corners 18">
            <a:extLst>
              <a:ext uri="{FF2B5EF4-FFF2-40B4-BE49-F238E27FC236}">
                <a16:creationId xmlns:a16="http://schemas.microsoft.com/office/drawing/2014/main" id="{71E1F33C-D52E-4307-BC0B-66AE904BE8BE}"/>
              </a:ext>
            </a:extLst>
          </p:cNvPr>
          <p:cNvSpPr/>
          <p:nvPr/>
        </p:nvSpPr>
        <p:spPr bwMode="auto">
          <a:xfrm>
            <a:off x="1562176" y="4674302"/>
            <a:ext cx="9312129" cy="1828282"/>
          </a:xfrm>
          <a:prstGeom prst="roundRect">
            <a:avLst/>
          </a:prstGeom>
          <a:solidFill>
            <a:schemeClr val="bg2">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marL="0" marR="0" lvl="0" indent="0" algn="ctr" defTabSz="932186"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0" name="TextBox 19">
            <a:extLst>
              <a:ext uri="{FF2B5EF4-FFF2-40B4-BE49-F238E27FC236}">
                <a16:creationId xmlns:a16="http://schemas.microsoft.com/office/drawing/2014/main" id="{BABB2E42-3776-4F30-9A96-67CDB269DCF4}"/>
              </a:ext>
            </a:extLst>
          </p:cNvPr>
          <p:cNvSpPr txBox="1"/>
          <p:nvPr/>
        </p:nvSpPr>
        <p:spPr>
          <a:xfrm>
            <a:off x="135996" y="4745297"/>
            <a:ext cx="1222979" cy="848815"/>
          </a:xfrm>
          <a:prstGeom prst="rect">
            <a:avLst/>
          </a:prstGeom>
          <a:noFill/>
        </p:spPr>
        <p:txBody>
          <a:bodyPr wrap="none" lIns="91413" tIns="45707" rIns="91413" bIns="45707" rtlCol="0">
            <a:spAutoFit/>
          </a:bodyPr>
          <a:lstStyle/>
          <a:p>
            <a:pPr marL="0" marR="0" lvl="0" indent="0" algn="l" defTabSz="932634"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solidFill>
                  <a:srgbClr val="353535"/>
                </a:solidFill>
                <a:effectLst/>
                <a:uLnTx/>
                <a:uFillTx/>
                <a:latin typeface="Segoe UI Semilight"/>
                <a:ea typeface="+mn-ea"/>
                <a:cs typeface="+mn-cs"/>
              </a:rPr>
              <a:t>Remote</a:t>
            </a:r>
          </a:p>
          <a:p>
            <a:pPr marL="0" marR="0" lvl="0" indent="0" algn="l" defTabSz="932634"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solidFill>
                  <a:srgbClr val="353535"/>
                </a:solidFill>
                <a:effectLst/>
                <a:uLnTx/>
                <a:uFillTx/>
                <a:latin typeface="Segoe UI Semilight"/>
                <a:ea typeface="+mn-ea"/>
                <a:cs typeface="+mn-cs"/>
              </a:rPr>
              <a:t>Storage</a:t>
            </a:r>
          </a:p>
        </p:txBody>
      </p:sp>
      <p:sp>
        <p:nvSpPr>
          <p:cNvPr id="3" name="Arrow: Down 2">
            <a:extLst>
              <a:ext uri="{FF2B5EF4-FFF2-40B4-BE49-F238E27FC236}">
                <a16:creationId xmlns:a16="http://schemas.microsoft.com/office/drawing/2014/main" id="{41055187-3A42-49CF-8A27-5DD775A14074}"/>
              </a:ext>
            </a:extLst>
          </p:cNvPr>
          <p:cNvSpPr/>
          <p:nvPr/>
        </p:nvSpPr>
        <p:spPr bwMode="auto">
          <a:xfrm>
            <a:off x="1776998" y="4034641"/>
            <a:ext cx="484494" cy="768742"/>
          </a:xfrm>
          <a:prstGeom prst="downArrow">
            <a:avLst>
              <a:gd name="adj1" fmla="val 100000"/>
              <a:gd name="adj2" fmla="val 50000"/>
            </a:avLst>
          </a:prstGeom>
          <a:noFill/>
          <a:ln w="1905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marL="0" marR="0" lvl="0" indent="0" algn="ctr" defTabSz="932186"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7" name="Arrow: Down 16">
            <a:extLst>
              <a:ext uri="{FF2B5EF4-FFF2-40B4-BE49-F238E27FC236}">
                <a16:creationId xmlns:a16="http://schemas.microsoft.com/office/drawing/2014/main" id="{6BDB537D-C9DD-49D6-947D-E4E3656CA73E}"/>
              </a:ext>
            </a:extLst>
          </p:cNvPr>
          <p:cNvSpPr/>
          <p:nvPr/>
        </p:nvSpPr>
        <p:spPr bwMode="auto">
          <a:xfrm>
            <a:off x="3176663" y="4034641"/>
            <a:ext cx="484494" cy="768742"/>
          </a:xfrm>
          <a:prstGeom prst="downArrow">
            <a:avLst>
              <a:gd name="adj1" fmla="val 100000"/>
              <a:gd name="adj2" fmla="val 50000"/>
            </a:avLst>
          </a:prstGeom>
          <a:noFill/>
          <a:ln w="1905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marL="0" marR="0" lvl="0" indent="0" algn="ctr" defTabSz="932186"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8" name="Arrow: Down 17">
            <a:extLst>
              <a:ext uri="{FF2B5EF4-FFF2-40B4-BE49-F238E27FC236}">
                <a16:creationId xmlns:a16="http://schemas.microsoft.com/office/drawing/2014/main" id="{0073EDBD-C015-4552-903D-CB05D7D451B8}"/>
              </a:ext>
            </a:extLst>
          </p:cNvPr>
          <p:cNvSpPr/>
          <p:nvPr/>
        </p:nvSpPr>
        <p:spPr bwMode="auto">
          <a:xfrm>
            <a:off x="4576327" y="4034641"/>
            <a:ext cx="484494" cy="768742"/>
          </a:xfrm>
          <a:prstGeom prst="downArrow">
            <a:avLst>
              <a:gd name="adj1" fmla="val 100000"/>
              <a:gd name="adj2" fmla="val 50000"/>
            </a:avLst>
          </a:prstGeom>
          <a:noFill/>
          <a:ln w="1905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marL="0" marR="0" lvl="0" indent="0" algn="ctr" defTabSz="932186"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1" name="Arrow: Down 20">
            <a:extLst>
              <a:ext uri="{FF2B5EF4-FFF2-40B4-BE49-F238E27FC236}">
                <a16:creationId xmlns:a16="http://schemas.microsoft.com/office/drawing/2014/main" id="{9A7186AC-FED4-40E9-9F18-2D745CA0C11C}"/>
              </a:ext>
            </a:extLst>
          </p:cNvPr>
          <p:cNvSpPr/>
          <p:nvPr/>
        </p:nvSpPr>
        <p:spPr bwMode="auto">
          <a:xfrm>
            <a:off x="5975993" y="4034641"/>
            <a:ext cx="484494" cy="768742"/>
          </a:xfrm>
          <a:prstGeom prst="downArrow">
            <a:avLst>
              <a:gd name="adj1" fmla="val 100000"/>
              <a:gd name="adj2" fmla="val 50000"/>
            </a:avLst>
          </a:prstGeom>
          <a:noFill/>
          <a:ln w="1905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marL="0" marR="0" lvl="0" indent="0" algn="ctr" defTabSz="932186"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2" name="Arrow: Down 21">
            <a:extLst>
              <a:ext uri="{FF2B5EF4-FFF2-40B4-BE49-F238E27FC236}">
                <a16:creationId xmlns:a16="http://schemas.microsoft.com/office/drawing/2014/main" id="{8F4C5F0C-AF1E-41EF-BDFF-6F554EF69E37}"/>
              </a:ext>
            </a:extLst>
          </p:cNvPr>
          <p:cNvSpPr/>
          <p:nvPr/>
        </p:nvSpPr>
        <p:spPr bwMode="auto">
          <a:xfrm>
            <a:off x="7375659" y="4034641"/>
            <a:ext cx="484494" cy="768742"/>
          </a:xfrm>
          <a:prstGeom prst="downArrow">
            <a:avLst>
              <a:gd name="adj1" fmla="val 100000"/>
              <a:gd name="adj2" fmla="val 50000"/>
            </a:avLst>
          </a:prstGeom>
          <a:noFill/>
          <a:ln w="1905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marL="0" marR="0" lvl="0" indent="0" algn="ctr" defTabSz="932186"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3" name="Arrow: Down 22">
            <a:extLst>
              <a:ext uri="{FF2B5EF4-FFF2-40B4-BE49-F238E27FC236}">
                <a16:creationId xmlns:a16="http://schemas.microsoft.com/office/drawing/2014/main" id="{78197635-6B26-46E3-9590-3FCA93197F64}"/>
              </a:ext>
            </a:extLst>
          </p:cNvPr>
          <p:cNvSpPr/>
          <p:nvPr/>
        </p:nvSpPr>
        <p:spPr bwMode="auto">
          <a:xfrm>
            <a:off x="8775323" y="4034641"/>
            <a:ext cx="484494" cy="768742"/>
          </a:xfrm>
          <a:prstGeom prst="downArrow">
            <a:avLst>
              <a:gd name="adj1" fmla="val 100000"/>
              <a:gd name="adj2" fmla="val 50000"/>
            </a:avLst>
          </a:prstGeom>
          <a:noFill/>
          <a:ln w="1905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marL="0" marR="0" lvl="0" indent="0" algn="ctr" defTabSz="932186"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4" name="Arrow: Down 23">
            <a:extLst>
              <a:ext uri="{FF2B5EF4-FFF2-40B4-BE49-F238E27FC236}">
                <a16:creationId xmlns:a16="http://schemas.microsoft.com/office/drawing/2014/main" id="{9AB3EC77-8B9A-4686-B62E-B360EFA812ED}"/>
              </a:ext>
            </a:extLst>
          </p:cNvPr>
          <p:cNvSpPr/>
          <p:nvPr/>
        </p:nvSpPr>
        <p:spPr bwMode="auto">
          <a:xfrm>
            <a:off x="10171536" y="4019415"/>
            <a:ext cx="484494" cy="768742"/>
          </a:xfrm>
          <a:prstGeom prst="downArrow">
            <a:avLst>
              <a:gd name="adj1" fmla="val 100000"/>
              <a:gd name="adj2" fmla="val 50000"/>
            </a:avLst>
          </a:prstGeom>
          <a:noFill/>
          <a:ln w="1905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marL="0" marR="0" lvl="0" indent="0" algn="ctr" defTabSz="932186"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5" name="Chord 14">
            <a:extLst>
              <a:ext uri="{FF2B5EF4-FFF2-40B4-BE49-F238E27FC236}">
                <a16:creationId xmlns:a16="http://schemas.microsoft.com/office/drawing/2014/main" id="{D7B74DD2-0B53-4E81-87E7-58B5C7C8349C}"/>
              </a:ext>
            </a:extLst>
          </p:cNvPr>
          <p:cNvSpPr/>
          <p:nvPr/>
        </p:nvSpPr>
        <p:spPr bwMode="auto">
          <a:xfrm>
            <a:off x="1607881" y="3089473"/>
            <a:ext cx="822727" cy="822727"/>
          </a:xfrm>
          <a:prstGeom prst="chord">
            <a:avLst>
              <a:gd name="adj1" fmla="val 135747"/>
              <a:gd name="adj2" fmla="val 10674792"/>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vert="horz" wrap="square" lIns="0" tIns="46623" rIns="0" bIns="46623" numCol="1" rtlCol="0" anchor="ctr" anchorCtr="0" compatLnSpc="1">
            <a:prstTxWarp prst="textNoShape">
              <a:avLst/>
            </a:prstTxWarp>
          </a:bodyPr>
          <a:lstStyle/>
          <a:p>
            <a:pPr marL="0" marR="0" lvl="0" indent="0" algn="ctr" defTabSz="932186"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5" name="Chord 24">
            <a:extLst>
              <a:ext uri="{FF2B5EF4-FFF2-40B4-BE49-F238E27FC236}">
                <a16:creationId xmlns:a16="http://schemas.microsoft.com/office/drawing/2014/main" id="{15CAF78E-E90A-4649-A0FD-6AB2B450E2AF}"/>
              </a:ext>
            </a:extLst>
          </p:cNvPr>
          <p:cNvSpPr/>
          <p:nvPr/>
        </p:nvSpPr>
        <p:spPr bwMode="auto">
          <a:xfrm>
            <a:off x="3007546" y="3089473"/>
            <a:ext cx="822727" cy="822727"/>
          </a:xfrm>
          <a:prstGeom prst="chord">
            <a:avLst>
              <a:gd name="adj1" fmla="val 135747"/>
              <a:gd name="adj2" fmla="val 10674792"/>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vert="horz" wrap="square" lIns="0" tIns="46623" rIns="0" bIns="46623" numCol="1" rtlCol="0" anchor="ctr" anchorCtr="0" compatLnSpc="1">
            <a:prstTxWarp prst="textNoShape">
              <a:avLst/>
            </a:prstTxWarp>
          </a:bodyPr>
          <a:lstStyle/>
          <a:p>
            <a:pPr marL="0" marR="0" lvl="0" indent="0" algn="ctr" defTabSz="932186"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6" name="Chord 25">
            <a:extLst>
              <a:ext uri="{FF2B5EF4-FFF2-40B4-BE49-F238E27FC236}">
                <a16:creationId xmlns:a16="http://schemas.microsoft.com/office/drawing/2014/main" id="{EE967CE1-169D-4E16-BDA0-3F142E66CC93}"/>
              </a:ext>
            </a:extLst>
          </p:cNvPr>
          <p:cNvSpPr/>
          <p:nvPr/>
        </p:nvSpPr>
        <p:spPr bwMode="auto">
          <a:xfrm>
            <a:off x="4408239" y="3089473"/>
            <a:ext cx="822727" cy="822727"/>
          </a:xfrm>
          <a:prstGeom prst="chord">
            <a:avLst>
              <a:gd name="adj1" fmla="val 135747"/>
              <a:gd name="adj2" fmla="val 10674792"/>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vert="horz" wrap="square" lIns="0" tIns="46623" rIns="0" bIns="46623" numCol="1" rtlCol="0" anchor="ctr" anchorCtr="0" compatLnSpc="1">
            <a:prstTxWarp prst="textNoShape">
              <a:avLst/>
            </a:prstTxWarp>
          </a:bodyPr>
          <a:lstStyle/>
          <a:p>
            <a:pPr marL="0" marR="0" lvl="0" indent="0" algn="ctr" defTabSz="932186"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7" name="Chord 26">
            <a:extLst>
              <a:ext uri="{FF2B5EF4-FFF2-40B4-BE49-F238E27FC236}">
                <a16:creationId xmlns:a16="http://schemas.microsoft.com/office/drawing/2014/main" id="{EC1C9C6D-698D-4870-B2E6-DD475240102C}"/>
              </a:ext>
            </a:extLst>
          </p:cNvPr>
          <p:cNvSpPr/>
          <p:nvPr/>
        </p:nvSpPr>
        <p:spPr bwMode="auto">
          <a:xfrm>
            <a:off x="5806875" y="3089473"/>
            <a:ext cx="822727" cy="822727"/>
          </a:xfrm>
          <a:prstGeom prst="chord">
            <a:avLst>
              <a:gd name="adj1" fmla="val 135747"/>
              <a:gd name="adj2" fmla="val 10674792"/>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vert="horz" wrap="square" lIns="0" tIns="46623" rIns="0" bIns="46623" numCol="1" rtlCol="0" anchor="ctr" anchorCtr="0" compatLnSpc="1">
            <a:prstTxWarp prst="textNoShape">
              <a:avLst/>
            </a:prstTxWarp>
          </a:bodyPr>
          <a:lstStyle/>
          <a:p>
            <a:pPr marL="0" marR="0" lvl="0" indent="0" algn="ctr" defTabSz="932186"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8" name="Chord 27">
            <a:extLst>
              <a:ext uri="{FF2B5EF4-FFF2-40B4-BE49-F238E27FC236}">
                <a16:creationId xmlns:a16="http://schemas.microsoft.com/office/drawing/2014/main" id="{B362D4D9-72F3-466A-9F49-21A81FDFFDFD}"/>
              </a:ext>
            </a:extLst>
          </p:cNvPr>
          <p:cNvSpPr/>
          <p:nvPr/>
        </p:nvSpPr>
        <p:spPr bwMode="auto">
          <a:xfrm>
            <a:off x="7206538" y="3089473"/>
            <a:ext cx="822727" cy="822727"/>
          </a:xfrm>
          <a:prstGeom prst="chord">
            <a:avLst>
              <a:gd name="adj1" fmla="val 135747"/>
              <a:gd name="adj2" fmla="val 10674792"/>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vert="horz" wrap="square" lIns="0" tIns="46623" rIns="0" bIns="46623" numCol="1" rtlCol="0" anchor="ctr" anchorCtr="0" compatLnSpc="1">
            <a:prstTxWarp prst="textNoShape">
              <a:avLst/>
            </a:prstTxWarp>
          </a:bodyPr>
          <a:lstStyle/>
          <a:p>
            <a:pPr marL="0" marR="0" lvl="0" indent="0" algn="ctr" defTabSz="932186"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9" name="Chord 28">
            <a:extLst>
              <a:ext uri="{FF2B5EF4-FFF2-40B4-BE49-F238E27FC236}">
                <a16:creationId xmlns:a16="http://schemas.microsoft.com/office/drawing/2014/main" id="{2D009EE4-6F7F-4ACA-A6A5-602FD83A5CCA}"/>
              </a:ext>
            </a:extLst>
          </p:cNvPr>
          <p:cNvSpPr/>
          <p:nvPr/>
        </p:nvSpPr>
        <p:spPr bwMode="auto">
          <a:xfrm>
            <a:off x="8606204" y="3089473"/>
            <a:ext cx="822727" cy="822727"/>
          </a:xfrm>
          <a:prstGeom prst="chord">
            <a:avLst>
              <a:gd name="adj1" fmla="val 135747"/>
              <a:gd name="adj2" fmla="val 10674792"/>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vert="horz" wrap="square" lIns="0" tIns="46623" rIns="0" bIns="46623" numCol="1" rtlCol="0" anchor="ctr" anchorCtr="0" compatLnSpc="1">
            <a:prstTxWarp prst="textNoShape">
              <a:avLst/>
            </a:prstTxWarp>
          </a:bodyPr>
          <a:lstStyle/>
          <a:p>
            <a:pPr marL="0" marR="0" lvl="0" indent="0" algn="ctr" defTabSz="932186"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30" name="Chord 29">
            <a:extLst>
              <a:ext uri="{FF2B5EF4-FFF2-40B4-BE49-F238E27FC236}">
                <a16:creationId xmlns:a16="http://schemas.microsoft.com/office/drawing/2014/main" id="{F03C369C-7909-474F-8EB2-9B01FE00BA2B}"/>
              </a:ext>
            </a:extLst>
          </p:cNvPr>
          <p:cNvSpPr/>
          <p:nvPr/>
        </p:nvSpPr>
        <p:spPr bwMode="auto">
          <a:xfrm>
            <a:off x="10002418" y="3089473"/>
            <a:ext cx="822727" cy="822727"/>
          </a:xfrm>
          <a:prstGeom prst="chord">
            <a:avLst>
              <a:gd name="adj1" fmla="val 135747"/>
              <a:gd name="adj2" fmla="val 10674792"/>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vert="horz" wrap="square" lIns="0" tIns="46623" rIns="0" bIns="46623" numCol="1" rtlCol="0" anchor="ctr" anchorCtr="0" compatLnSpc="1">
            <a:prstTxWarp prst="textNoShape">
              <a:avLst/>
            </a:prstTxWarp>
          </a:bodyPr>
          <a:lstStyle/>
          <a:p>
            <a:pPr marL="0" marR="0" lvl="0" indent="0" algn="ctr" defTabSz="932186"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31" name="TextBox 30">
            <a:extLst>
              <a:ext uri="{FF2B5EF4-FFF2-40B4-BE49-F238E27FC236}">
                <a16:creationId xmlns:a16="http://schemas.microsoft.com/office/drawing/2014/main" id="{130BDDD6-6FF6-48A3-962C-37654BFB4DF6}"/>
              </a:ext>
            </a:extLst>
          </p:cNvPr>
          <p:cNvSpPr txBox="1"/>
          <p:nvPr/>
        </p:nvSpPr>
        <p:spPr>
          <a:xfrm>
            <a:off x="10953844" y="3292651"/>
            <a:ext cx="1376269" cy="848815"/>
          </a:xfrm>
          <a:prstGeom prst="rect">
            <a:avLst/>
          </a:prstGeom>
          <a:noFill/>
        </p:spPr>
        <p:txBody>
          <a:bodyPr wrap="none" lIns="91413" tIns="45707" rIns="91413" bIns="45707" rtlCol="0">
            <a:spAutoFit/>
          </a:bodyPr>
          <a:lstStyle/>
          <a:p>
            <a:pPr marL="0" marR="0" lvl="0" indent="0" algn="ctr" defTabSz="932634"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solidFill>
                  <a:srgbClr val="353535"/>
                </a:solidFill>
                <a:effectLst/>
                <a:uLnTx/>
                <a:uFillTx/>
                <a:latin typeface="Segoe UI Semilight"/>
                <a:ea typeface="+mn-ea"/>
                <a:cs typeface="+mn-cs"/>
              </a:rPr>
              <a:t>Adaptive</a:t>
            </a:r>
          </a:p>
          <a:p>
            <a:pPr marL="0" marR="0" lvl="0" indent="0" algn="ctr" defTabSz="932634"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solidFill>
                  <a:srgbClr val="353535"/>
                </a:solidFill>
                <a:effectLst/>
                <a:uLnTx/>
                <a:uFillTx/>
                <a:latin typeface="Segoe UI Semilight"/>
                <a:ea typeface="+mn-ea"/>
                <a:cs typeface="+mn-cs"/>
              </a:rPr>
              <a:t>Cache</a:t>
            </a:r>
          </a:p>
        </p:txBody>
      </p:sp>
      <p:sp>
        <p:nvSpPr>
          <p:cNvPr id="32" name="Title 1">
            <a:extLst>
              <a:ext uri="{FF2B5EF4-FFF2-40B4-BE49-F238E27FC236}">
                <a16:creationId xmlns:a16="http://schemas.microsoft.com/office/drawing/2014/main" id="{3245B3BA-74F3-4FF6-A86B-1553ACF4AB94}"/>
              </a:ext>
            </a:extLst>
          </p:cNvPr>
          <p:cNvSpPr txBox="1">
            <a:spLocks/>
          </p:cNvSpPr>
          <p:nvPr/>
        </p:nvSpPr>
        <p:spPr>
          <a:xfrm>
            <a:off x="1888615" y="-18710"/>
            <a:ext cx="9723227" cy="1351952"/>
          </a:xfrm>
          <a:prstGeom prst="rect">
            <a:avLst/>
          </a:prstGeom>
        </p:spPr>
        <p:txBody>
          <a:bodyPr vert="horz" lIns="93260" tIns="46630" rIns="93260" bIns="4663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GB" sz="4080" b="0" i="0" u="none" strike="noStrike" kern="1200" cap="none" spc="0" normalizeH="0" baseline="0" noProof="0">
                <a:ln>
                  <a:noFill/>
                </a:ln>
                <a:solidFill>
                  <a:srgbClr val="353535"/>
                </a:solidFill>
                <a:effectLst/>
                <a:uLnTx/>
                <a:uFillTx/>
                <a:latin typeface="Segoe UI Light"/>
                <a:ea typeface="+mj-ea"/>
                <a:cs typeface="+mj-cs"/>
              </a:rPr>
              <a:t>Next Generation Architecture</a:t>
            </a:r>
            <a:br>
              <a:rPr kumimoji="0" lang="en-GB" sz="4080" b="0" i="0" u="none" strike="noStrike" kern="1200" cap="none" spc="0" normalizeH="0" baseline="0" noProof="0">
                <a:ln>
                  <a:noFill/>
                </a:ln>
                <a:solidFill>
                  <a:srgbClr val="353535"/>
                </a:solidFill>
                <a:effectLst/>
                <a:uLnTx/>
                <a:uFillTx/>
                <a:latin typeface="Segoe UI Light"/>
                <a:ea typeface="+mj-ea"/>
                <a:cs typeface="+mj-cs"/>
              </a:rPr>
            </a:br>
            <a:r>
              <a:rPr kumimoji="0" lang="en-GB" sz="2448" b="0" i="1" u="none" strike="noStrike" kern="1200" cap="none" spc="0" normalizeH="0" baseline="0" noProof="0">
                <a:ln>
                  <a:noFill/>
                </a:ln>
                <a:solidFill>
                  <a:srgbClr val="353535"/>
                </a:solidFill>
                <a:effectLst/>
                <a:uLnTx/>
                <a:uFillTx/>
                <a:latin typeface="Segoe UI Light"/>
                <a:ea typeface="+mj-ea"/>
                <a:cs typeface="+mj-cs"/>
              </a:rPr>
              <a:t>Adaptive caching</a:t>
            </a:r>
          </a:p>
        </p:txBody>
      </p:sp>
    </p:spTree>
    <p:extLst>
      <p:ext uri="{BB962C8B-B14F-4D97-AF65-F5344CB8AC3E}">
        <p14:creationId xmlns:p14="http://schemas.microsoft.com/office/powerpoint/2010/main" val="413432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nodePh="1">
                                  <p:stCondLst>
                                    <p:cond delay="0"/>
                                  </p:stCondLst>
                                  <p:endCondLst>
                                    <p:cond evt="begin" delay="0">
                                      <p:tn val="8"/>
                                    </p:cond>
                                  </p:end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500"/>
                                        <p:tgtEl>
                                          <p:spTgt spid="12"/>
                                        </p:tgtEl>
                                      </p:cBhvr>
                                    </p:animEffect>
                                  </p:childTnLst>
                                </p:cTn>
                              </p:par>
                              <p:par>
                                <p:cTn id="15" presetID="10" presetClass="entr" presetSubtype="0" fill="hold" grpId="0" nodeType="withEffect" nodePh="1">
                                  <p:stCondLst>
                                    <p:cond delay="0"/>
                                  </p:stCondLst>
                                  <p:endCondLst>
                                    <p:cond evt="begin" delay="0">
                                      <p:tn val="15"/>
                                    </p:cond>
                                  </p:end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par>
                          <p:cTn id="18" fill="hold">
                            <p:stCondLst>
                              <p:cond delay="1000"/>
                            </p:stCondLst>
                            <p:childTnLst>
                              <p:par>
                                <p:cTn id="19" presetID="10" presetClass="entr" presetSubtype="0" fill="hold" grpId="0" nodeType="afterEffect" nodePh="1">
                                  <p:stCondLst>
                                    <p:cond delay="0"/>
                                  </p:stCondLst>
                                  <p:endCondLst>
                                    <p:cond evt="begin" delay="0">
                                      <p:tn val="19"/>
                                    </p:cond>
                                  </p:end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par>
                                <p:cTn id="22" presetID="10" presetClass="entr" presetSubtype="0" fill="hold" grpId="0" nodeType="withEffect" nodePh="1">
                                  <p:stCondLst>
                                    <p:cond delay="0"/>
                                  </p:stCondLst>
                                  <p:endCondLst>
                                    <p:cond evt="begin" delay="0">
                                      <p:tn val="22"/>
                                    </p:cond>
                                  </p:end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childTnLst>
                          </p:cTn>
                        </p:par>
                        <p:par>
                          <p:cTn id="25" fill="hold">
                            <p:stCondLst>
                              <p:cond delay="1500"/>
                            </p:stCondLst>
                            <p:childTnLst>
                              <p:par>
                                <p:cTn id="26" presetID="10" presetClass="entr" presetSubtype="0" fill="hold" grpId="0" nodeType="afterEffect" nodePh="1">
                                  <p:stCondLst>
                                    <p:cond delay="0"/>
                                  </p:stCondLst>
                                  <p:endCondLst>
                                    <p:cond evt="begin" delay="0">
                                      <p:tn val="26"/>
                                    </p:cond>
                                  </p:endCondLst>
                                  <p:childTnLst>
                                    <p:set>
                                      <p:cBhvr>
                                        <p:cTn id="27" dur="1" fill="hold">
                                          <p:stCondLst>
                                            <p:cond delay="0"/>
                                          </p:stCondLst>
                                        </p:cTn>
                                        <p:tgtEl>
                                          <p:spTgt spid="5"/>
                                        </p:tgtEl>
                                        <p:attrNameLst>
                                          <p:attrName>style.visibility</p:attrName>
                                        </p:attrNameLst>
                                      </p:cBhvr>
                                      <p:to>
                                        <p:strVal val="visible"/>
                                      </p:to>
                                    </p:set>
                                    <p:animEffect transition="in" filter="fade">
                                      <p:cBhvr>
                                        <p:cTn id="28" dur="500"/>
                                        <p:tgtEl>
                                          <p:spTgt spid="5"/>
                                        </p:tgtEl>
                                      </p:cBhvr>
                                    </p:animEffect>
                                  </p:childTnLst>
                                </p:cTn>
                              </p:par>
                              <p:par>
                                <p:cTn id="29" presetID="10" presetClass="entr" presetSubtype="0" fill="hold" grpId="0" nodeType="withEffect" nodePh="1">
                                  <p:stCondLst>
                                    <p:cond delay="0"/>
                                  </p:stCondLst>
                                  <p:endCondLst>
                                    <p:cond evt="begin" delay="0">
                                      <p:tn val="29"/>
                                    </p:cond>
                                  </p:endCondLst>
                                  <p:childTnLst>
                                    <p:set>
                                      <p:cBhvr>
                                        <p:cTn id="30" dur="1" fill="hold">
                                          <p:stCondLst>
                                            <p:cond delay="0"/>
                                          </p:stCondLst>
                                        </p:cTn>
                                        <p:tgtEl>
                                          <p:spTgt spid="9"/>
                                        </p:tgtEl>
                                        <p:attrNameLst>
                                          <p:attrName>style.visibility</p:attrName>
                                        </p:attrNameLst>
                                      </p:cBhvr>
                                      <p:to>
                                        <p:strVal val="visible"/>
                                      </p:to>
                                    </p:set>
                                    <p:animEffect transition="in" filter="fade">
                                      <p:cBhvr>
                                        <p:cTn id="31" dur="500"/>
                                        <p:tgtEl>
                                          <p:spTgt spid="9"/>
                                        </p:tgtEl>
                                      </p:cBhvr>
                                    </p:animEffect>
                                  </p:childTnLst>
                                </p:cTn>
                              </p:par>
                            </p:childTnLst>
                          </p:cTn>
                        </p:par>
                        <p:par>
                          <p:cTn id="32" fill="hold">
                            <p:stCondLst>
                              <p:cond delay="2000"/>
                            </p:stCondLst>
                            <p:childTnLst>
                              <p:par>
                                <p:cTn id="33" presetID="10" presetClass="entr" presetSubtype="0" fill="hold" grpId="0" nodeType="afterEffect" nodePh="1">
                                  <p:stCondLst>
                                    <p:cond delay="0"/>
                                  </p:stCondLst>
                                  <p:endCondLst>
                                    <p:cond evt="begin" delay="0">
                                      <p:tn val="33"/>
                                    </p:cond>
                                  </p:endCondLst>
                                  <p:childTnLst>
                                    <p:set>
                                      <p:cBhvr>
                                        <p:cTn id="34" dur="1" fill="hold">
                                          <p:stCondLst>
                                            <p:cond delay="0"/>
                                          </p:stCondLst>
                                        </p:cTn>
                                        <p:tgtEl>
                                          <p:spTgt spid="4"/>
                                        </p:tgtEl>
                                        <p:attrNameLst>
                                          <p:attrName>style.visibility</p:attrName>
                                        </p:attrNameLst>
                                      </p:cBhvr>
                                      <p:to>
                                        <p:strVal val="visible"/>
                                      </p:to>
                                    </p:set>
                                    <p:animEffect transition="in" filter="fade">
                                      <p:cBhvr>
                                        <p:cTn id="35" dur="500"/>
                                        <p:tgtEl>
                                          <p:spTgt spid="4"/>
                                        </p:tgtEl>
                                      </p:cBhvr>
                                    </p:animEffect>
                                  </p:childTnLst>
                                </p:cTn>
                              </p:par>
                              <p:par>
                                <p:cTn id="36" presetID="10" presetClass="entr" presetSubtype="0" fill="hold" grpId="0" nodeType="withEffect" nodePh="1">
                                  <p:stCondLst>
                                    <p:cond delay="0"/>
                                  </p:stCondLst>
                                  <p:endCondLst>
                                    <p:cond evt="begin" delay="0">
                                      <p:tn val="36"/>
                                    </p:cond>
                                  </p:endCondLst>
                                  <p:childTnLst>
                                    <p:set>
                                      <p:cBhvr>
                                        <p:cTn id="37" dur="1" fill="hold">
                                          <p:stCondLst>
                                            <p:cond delay="0"/>
                                          </p:stCondLst>
                                        </p:cTn>
                                        <p:tgtEl>
                                          <p:spTgt spid="10"/>
                                        </p:tgtEl>
                                        <p:attrNameLst>
                                          <p:attrName>style.visibility</p:attrName>
                                        </p:attrNameLst>
                                      </p:cBhvr>
                                      <p:to>
                                        <p:strVal val="visible"/>
                                      </p:to>
                                    </p:set>
                                    <p:animEffect transition="in" filter="fade">
                                      <p:cBhvr>
                                        <p:cTn id="38" dur="500"/>
                                        <p:tgtEl>
                                          <p:spTgt spid="10"/>
                                        </p:tgtEl>
                                      </p:cBhvr>
                                    </p:animEffect>
                                  </p:childTnLst>
                                </p:cTn>
                              </p:par>
                            </p:childTnLst>
                          </p:cTn>
                        </p:par>
                        <p:par>
                          <p:cTn id="39" fill="hold">
                            <p:stCondLst>
                              <p:cond delay="2500"/>
                            </p:stCondLst>
                            <p:childTnLst>
                              <p:par>
                                <p:cTn id="40" presetID="10" presetClass="entr" presetSubtype="0" fill="hold" nodeType="after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fade">
                                      <p:cBhvr>
                                        <p:cTn id="42" dur="500"/>
                                        <p:tgtEl>
                                          <p:spTgt spid="16"/>
                                        </p:tgtEl>
                                      </p:cBhvr>
                                    </p:animEffect>
                                  </p:childTnLst>
                                </p:cTn>
                              </p:par>
                            </p:childTnLst>
                          </p:cTn>
                        </p:par>
                        <p:par>
                          <p:cTn id="43" fill="hold">
                            <p:stCondLst>
                              <p:cond delay="3000"/>
                            </p:stCondLst>
                            <p:childTnLst>
                              <p:par>
                                <p:cTn id="44" presetID="10" presetClass="entr" presetSubtype="0" fill="hold" grpId="0" nodeType="afterEffect">
                                  <p:stCondLst>
                                    <p:cond delay="0"/>
                                  </p:stCondLst>
                                  <p:childTnLst>
                                    <p:set>
                                      <p:cBhvr>
                                        <p:cTn id="45" dur="1" fill="hold">
                                          <p:stCondLst>
                                            <p:cond delay="0"/>
                                          </p:stCondLst>
                                        </p:cTn>
                                        <p:tgtEl>
                                          <p:spTgt spid="20"/>
                                        </p:tgtEl>
                                        <p:attrNameLst>
                                          <p:attrName>style.visibility</p:attrName>
                                        </p:attrNameLst>
                                      </p:cBhvr>
                                      <p:to>
                                        <p:strVal val="visible"/>
                                      </p:to>
                                    </p:set>
                                    <p:animEffect transition="in" filter="fade">
                                      <p:cBhvr>
                                        <p:cTn id="46" dur="500"/>
                                        <p:tgtEl>
                                          <p:spTgt spid="20"/>
                                        </p:tgtEl>
                                      </p:cBhvr>
                                    </p:animEffect>
                                  </p:childTnLst>
                                </p:cTn>
                              </p:par>
                            </p:childTnLst>
                          </p:cTn>
                        </p:par>
                        <p:par>
                          <p:cTn id="47" fill="hold">
                            <p:stCondLst>
                              <p:cond delay="3500"/>
                            </p:stCondLst>
                            <p:childTnLst>
                              <p:par>
                                <p:cTn id="48" presetID="10" presetClass="entr" presetSubtype="0" fill="hold" grpId="0" nodeType="afterEffect">
                                  <p:stCondLst>
                                    <p:cond delay="0"/>
                                  </p:stCondLst>
                                  <p:childTnLst>
                                    <p:set>
                                      <p:cBhvr>
                                        <p:cTn id="49" dur="1" fill="hold">
                                          <p:stCondLst>
                                            <p:cond delay="0"/>
                                          </p:stCondLst>
                                        </p:cTn>
                                        <p:tgtEl>
                                          <p:spTgt spid="19"/>
                                        </p:tgtEl>
                                        <p:attrNameLst>
                                          <p:attrName>style.visibility</p:attrName>
                                        </p:attrNameLst>
                                      </p:cBhvr>
                                      <p:to>
                                        <p:strVal val="visible"/>
                                      </p:to>
                                    </p:set>
                                    <p:animEffect transition="in" filter="fade">
                                      <p:cBhvr>
                                        <p:cTn id="50" dur="500"/>
                                        <p:tgtEl>
                                          <p:spTgt spid="19"/>
                                        </p:tgtEl>
                                      </p:cBhvr>
                                    </p:animEffect>
                                  </p:childTnLst>
                                </p:cTn>
                              </p:par>
                            </p:childTnLst>
                          </p:cTn>
                        </p:par>
                        <p:par>
                          <p:cTn id="51" fill="hold">
                            <p:stCondLst>
                              <p:cond delay="4000"/>
                            </p:stCondLst>
                            <p:childTnLst>
                              <p:par>
                                <p:cTn id="52" presetID="22" presetClass="entr" presetSubtype="1" fill="hold" grpId="0" nodeType="afterEffect">
                                  <p:stCondLst>
                                    <p:cond delay="0"/>
                                  </p:stCondLst>
                                  <p:childTnLst>
                                    <p:set>
                                      <p:cBhvr>
                                        <p:cTn id="53" dur="1" fill="hold">
                                          <p:stCondLst>
                                            <p:cond delay="0"/>
                                          </p:stCondLst>
                                        </p:cTn>
                                        <p:tgtEl>
                                          <p:spTgt spid="3"/>
                                        </p:tgtEl>
                                        <p:attrNameLst>
                                          <p:attrName>style.visibility</p:attrName>
                                        </p:attrNameLst>
                                      </p:cBhvr>
                                      <p:to>
                                        <p:strVal val="visible"/>
                                      </p:to>
                                    </p:set>
                                    <p:animEffect transition="in" filter="wipe(up)">
                                      <p:cBhvr>
                                        <p:cTn id="54" dur="500"/>
                                        <p:tgtEl>
                                          <p:spTgt spid="3"/>
                                        </p:tgtEl>
                                      </p:cBhvr>
                                    </p:animEffect>
                                  </p:childTnLst>
                                </p:cTn>
                              </p:par>
                              <p:par>
                                <p:cTn id="55" presetID="22" presetClass="entr" presetSubtype="1" fill="hold" grpId="0" nodeType="withEffect">
                                  <p:stCondLst>
                                    <p:cond delay="0"/>
                                  </p:stCondLst>
                                  <p:childTnLst>
                                    <p:set>
                                      <p:cBhvr>
                                        <p:cTn id="56" dur="1" fill="hold">
                                          <p:stCondLst>
                                            <p:cond delay="0"/>
                                          </p:stCondLst>
                                        </p:cTn>
                                        <p:tgtEl>
                                          <p:spTgt spid="17"/>
                                        </p:tgtEl>
                                        <p:attrNameLst>
                                          <p:attrName>style.visibility</p:attrName>
                                        </p:attrNameLst>
                                      </p:cBhvr>
                                      <p:to>
                                        <p:strVal val="visible"/>
                                      </p:to>
                                    </p:set>
                                    <p:animEffect transition="in" filter="wipe(up)">
                                      <p:cBhvr>
                                        <p:cTn id="57" dur="500"/>
                                        <p:tgtEl>
                                          <p:spTgt spid="17"/>
                                        </p:tgtEl>
                                      </p:cBhvr>
                                    </p:animEffect>
                                  </p:childTnLst>
                                </p:cTn>
                              </p:par>
                              <p:par>
                                <p:cTn id="58" presetID="22" presetClass="entr" presetSubtype="1" fill="hold" grpId="0" nodeType="withEffect">
                                  <p:stCondLst>
                                    <p:cond delay="0"/>
                                  </p:stCondLst>
                                  <p:childTnLst>
                                    <p:set>
                                      <p:cBhvr>
                                        <p:cTn id="59" dur="1" fill="hold">
                                          <p:stCondLst>
                                            <p:cond delay="0"/>
                                          </p:stCondLst>
                                        </p:cTn>
                                        <p:tgtEl>
                                          <p:spTgt spid="18"/>
                                        </p:tgtEl>
                                        <p:attrNameLst>
                                          <p:attrName>style.visibility</p:attrName>
                                        </p:attrNameLst>
                                      </p:cBhvr>
                                      <p:to>
                                        <p:strVal val="visible"/>
                                      </p:to>
                                    </p:set>
                                    <p:animEffect transition="in" filter="wipe(up)">
                                      <p:cBhvr>
                                        <p:cTn id="60" dur="500"/>
                                        <p:tgtEl>
                                          <p:spTgt spid="18"/>
                                        </p:tgtEl>
                                      </p:cBhvr>
                                    </p:animEffect>
                                  </p:childTnLst>
                                </p:cTn>
                              </p:par>
                              <p:par>
                                <p:cTn id="61" presetID="22" presetClass="entr" presetSubtype="1" fill="hold" grpId="0" nodeType="withEffect">
                                  <p:stCondLst>
                                    <p:cond delay="0"/>
                                  </p:stCondLst>
                                  <p:childTnLst>
                                    <p:set>
                                      <p:cBhvr>
                                        <p:cTn id="62" dur="1" fill="hold">
                                          <p:stCondLst>
                                            <p:cond delay="0"/>
                                          </p:stCondLst>
                                        </p:cTn>
                                        <p:tgtEl>
                                          <p:spTgt spid="21"/>
                                        </p:tgtEl>
                                        <p:attrNameLst>
                                          <p:attrName>style.visibility</p:attrName>
                                        </p:attrNameLst>
                                      </p:cBhvr>
                                      <p:to>
                                        <p:strVal val="visible"/>
                                      </p:to>
                                    </p:set>
                                    <p:animEffect transition="in" filter="wipe(up)">
                                      <p:cBhvr>
                                        <p:cTn id="63" dur="500"/>
                                        <p:tgtEl>
                                          <p:spTgt spid="21"/>
                                        </p:tgtEl>
                                      </p:cBhvr>
                                    </p:animEffect>
                                  </p:childTnLst>
                                </p:cTn>
                              </p:par>
                              <p:par>
                                <p:cTn id="64" presetID="22" presetClass="entr" presetSubtype="1" fill="hold" grpId="0" nodeType="withEffect">
                                  <p:stCondLst>
                                    <p:cond delay="0"/>
                                  </p:stCondLst>
                                  <p:childTnLst>
                                    <p:set>
                                      <p:cBhvr>
                                        <p:cTn id="65" dur="1" fill="hold">
                                          <p:stCondLst>
                                            <p:cond delay="0"/>
                                          </p:stCondLst>
                                        </p:cTn>
                                        <p:tgtEl>
                                          <p:spTgt spid="22"/>
                                        </p:tgtEl>
                                        <p:attrNameLst>
                                          <p:attrName>style.visibility</p:attrName>
                                        </p:attrNameLst>
                                      </p:cBhvr>
                                      <p:to>
                                        <p:strVal val="visible"/>
                                      </p:to>
                                    </p:set>
                                    <p:animEffect transition="in" filter="wipe(up)">
                                      <p:cBhvr>
                                        <p:cTn id="66" dur="500"/>
                                        <p:tgtEl>
                                          <p:spTgt spid="22"/>
                                        </p:tgtEl>
                                      </p:cBhvr>
                                    </p:animEffect>
                                  </p:childTnLst>
                                </p:cTn>
                              </p:par>
                              <p:par>
                                <p:cTn id="67" presetID="22" presetClass="entr" presetSubtype="1" fill="hold" grpId="0" nodeType="withEffect">
                                  <p:stCondLst>
                                    <p:cond delay="0"/>
                                  </p:stCondLst>
                                  <p:childTnLst>
                                    <p:set>
                                      <p:cBhvr>
                                        <p:cTn id="68" dur="1" fill="hold">
                                          <p:stCondLst>
                                            <p:cond delay="0"/>
                                          </p:stCondLst>
                                        </p:cTn>
                                        <p:tgtEl>
                                          <p:spTgt spid="23"/>
                                        </p:tgtEl>
                                        <p:attrNameLst>
                                          <p:attrName>style.visibility</p:attrName>
                                        </p:attrNameLst>
                                      </p:cBhvr>
                                      <p:to>
                                        <p:strVal val="visible"/>
                                      </p:to>
                                    </p:set>
                                    <p:animEffect transition="in" filter="wipe(up)">
                                      <p:cBhvr>
                                        <p:cTn id="69" dur="500"/>
                                        <p:tgtEl>
                                          <p:spTgt spid="23"/>
                                        </p:tgtEl>
                                      </p:cBhvr>
                                    </p:animEffect>
                                  </p:childTnLst>
                                </p:cTn>
                              </p:par>
                              <p:par>
                                <p:cTn id="70" presetID="22" presetClass="entr" presetSubtype="1" fill="hold" grpId="0" nodeType="withEffect">
                                  <p:stCondLst>
                                    <p:cond delay="0"/>
                                  </p:stCondLst>
                                  <p:childTnLst>
                                    <p:set>
                                      <p:cBhvr>
                                        <p:cTn id="71" dur="1" fill="hold">
                                          <p:stCondLst>
                                            <p:cond delay="0"/>
                                          </p:stCondLst>
                                        </p:cTn>
                                        <p:tgtEl>
                                          <p:spTgt spid="24"/>
                                        </p:tgtEl>
                                        <p:attrNameLst>
                                          <p:attrName>style.visibility</p:attrName>
                                        </p:attrNameLst>
                                      </p:cBhvr>
                                      <p:to>
                                        <p:strVal val="visible"/>
                                      </p:to>
                                    </p:set>
                                    <p:animEffect transition="in" filter="wipe(up)">
                                      <p:cBhvr>
                                        <p:cTn id="72" dur="500"/>
                                        <p:tgtEl>
                                          <p:spTgt spid="24"/>
                                        </p:tgtEl>
                                      </p:cBhvr>
                                    </p:animEffect>
                                  </p:childTnLst>
                                </p:cTn>
                              </p:par>
                            </p:childTnLst>
                          </p:cTn>
                        </p:par>
                        <p:par>
                          <p:cTn id="73" fill="hold">
                            <p:stCondLst>
                              <p:cond delay="4500"/>
                            </p:stCondLst>
                            <p:childTnLst>
                              <p:par>
                                <p:cTn id="74" presetID="22" presetClass="entr" presetSubtype="4" fill="hold" grpId="0" nodeType="afterEffect">
                                  <p:stCondLst>
                                    <p:cond delay="0"/>
                                  </p:stCondLst>
                                  <p:childTnLst>
                                    <p:set>
                                      <p:cBhvr>
                                        <p:cTn id="75" dur="1" fill="hold">
                                          <p:stCondLst>
                                            <p:cond delay="0"/>
                                          </p:stCondLst>
                                        </p:cTn>
                                        <p:tgtEl>
                                          <p:spTgt spid="15"/>
                                        </p:tgtEl>
                                        <p:attrNameLst>
                                          <p:attrName>style.visibility</p:attrName>
                                        </p:attrNameLst>
                                      </p:cBhvr>
                                      <p:to>
                                        <p:strVal val="visible"/>
                                      </p:to>
                                    </p:set>
                                    <p:animEffect transition="in" filter="wipe(down)">
                                      <p:cBhvr>
                                        <p:cTn id="76" dur="500"/>
                                        <p:tgtEl>
                                          <p:spTgt spid="15"/>
                                        </p:tgtEl>
                                      </p:cBhvr>
                                    </p:animEffect>
                                  </p:childTnLst>
                                </p:cTn>
                              </p:par>
                              <p:par>
                                <p:cTn id="77" presetID="22" presetClass="entr" presetSubtype="4" fill="hold" grpId="0" nodeType="withEffect">
                                  <p:stCondLst>
                                    <p:cond delay="0"/>
                                  </p:stCondLst>
                                  <p:childTnLst>
                                    <p:set>
                                      <p:cBhvr>
                                        <p:cTn id="78" dur="1" fill="hold">
                                          <p:stCondLst>
                                            <p:cond delay="0"/>
                                          </p:stCondLst>
                                        </p:cTn>
                                        <p:tgtEl>
                                          <p:spTgt spid="25"/>
                                        </p:tgtEl>
                                        <p:attrNameLst>
                                          <p:attrName>style.visibility</p:attrName>
                                        </p:attrNameLst>
                                      </p:cBhvr>
                                      <p:to>
                                        <p:strVal val="visible"/>
                                      </p:to>
                                    </p:set>
                                    <p:animEffect transition="in" filter="wipe(down)">
                                      <p:cBhvr>
                                        <p:cTn id="79" dur="500"/>
                                        <p:tgtEl>
                                          <p:spTgt spid="25"/>
                                        </p:tgtEl>
                                      </p:cBhvr>
                                    </p:animEffect>
                                  </p:childTnLst>
                                </p:cTn>
                              </p:par>
                              <p:par>
                                <p:cTn id="80" presetID="22" presetClass="entr" presetSubtype="4" fill="hold" grpId="0" nodeType="withEffect">
                                  <p:stCondLst>
                                    <p:cond delay="0"/>
                                  </p:stCondLst>
                                  <p:childTnLst>
                                    <p:set>
                                      <p:cBhvr>
                                        <p:cTn id="81" dur="1" fill="hold">
                                          <p:stCondLst>
                                            <p:cond delay="0"/>
                                          </p:stCondLst>
                                        </p:cTn>
                                        <p:tgtEl>
                                          <p:spTgt spid="26"/>
                                        </p:tgtEl>
                                        <p:attrNameLst>
                                          <p:attrName>style.visibility</p:attrName>
                                        </p:attrNameLst>
                                      </p:cBhvr>
                                      <p:to>
                                        <p:strVal val="visible"/>
                                      </p:to>
                                    </p:set>
                                    <p:animEffect transition="in" filter="wipe(down)">
                                      <p:cBhvr>
                                        <p:cTn id="82" dur="500"/>
                                        <p:tgtEl>
                                          <p:spTgt spid="26"/>
                                        </p:tgtEl>
                                      </p:cBhvr>
                                    </p:animEffect>
                                  </p:childTnLst>
                                </p:cTn>
                              </p:par>
                              <p:par>
                                <p:cTn id="83" presetID="22" presetClass="entr" presetSubtype="4" fill="hold" grpId="0" nodeType="withEffect">
                                  <p:stCondLst>
                                    <p:cond delay="0"/>
                                  </p:stCondLst>
                                  <p:childTnLst>
                                    <p:set>
                                      <p:cBhvr>
                                        <p:cTn id="84" dur="1" fill="hold">
                                          <p:stCondLst>
                                            <p:cond delay="0"/>
                                          </p:stCondLst>
                                        </p:cTn>
                                        <p:tgtEl>
                                          <p:spTgt spid="27"/>
                                        </p:tgtEl>
                                        <p:attrNameLst>
                                          <p:attrName>style.visibility</p:attrName>
                                        </p:attrNameLst>
                                      </p:cBhvr>
                                      <p:to>
                                        <p:strVal val="visible"/>
                                      </p:to>
                                    </p:set>
                                    <p:animEffect transition="in" filter="wipe(down)">
                                      <p:cBhvr>
                                        <p:cTn id="85" dur="500"/>
                                        <p:tgtEl>
                                          <p:spTgt spid="27"/>
                                        </p:tgtEl>
                                      </p:cBhvr>
                                    </p:animEffect>
                                  </p:childTnLst>
                                </p:cTn>
                              </p:par>
                              <p:par>
                                <p:cTn id="86" presetID="22" presetClass="entr" presetSubtype="4" fill="hold" grpId="0" nodeType="withEffect">
                                  <p:stCondLst>
                                    <p:cond delay="0"/>
                                  </p:stCondLst>
                                  <p:childTnLst>
                                    <p:set>
                                      <p:cBhvr>
                                        <p:cTn id="87" dur="1" fill="hold">
                                          <p:stCondLst>
                                            <p:cond delay="0"/>
                                          </p:stCondLst>
                                        </p:cTn>
                                        <p:tgtEl>
                                          <p:spTgt spid="28"/>
                                        </p:tgtEl>
                                        <p:attrNameLst>
                                          <p:attrName>style.visibility</p:attrName>
                                        </p:attrNameLst>
                                      </p:cBhvr>
                                      <p:to>
                                        <p:strVal val="visible"/>
                                      </p:to>
                                    </p:set>
                                    <p:animEffect transition="in" filter="wipe(down)">
                                      <p:cBhvr>
                                        <p:cTn id="88" dur="500"/>
                                        <p:tgtEl>
                                          <p:spTgt spid="28"/>
                                        </p:tgtEl>
                                      </p:cBhvr>
                                    </p:animEffect>
                                  </p:childTnLst>
                                </p:cTn>
                              </p:par>
                              <p:par>
                                <p:cTn id="89" presetID="22" presetClass="entr" presetSubtype="4" fill="hold" grpId="0" nodeType="withEffect">
                                  <p:stCondLst>
                                    <p:cond delay="0"/>
                                  </p:stCondLst>
                                  <p:childTnLst>
                                    <p:set>
                                      <p:cBhvr>
                                        <p:cTn id="90" dur="1" fill="hold">
                                          <p:stCondLst>
                                            <p:cond delay="0"/>
                                          </p:stCondLst>
                                        </p:cTn>
                                        <p:tgtEl>
                                          <p:spTgt spid="29"/>
                                        </p:tgtEl>
                                        <p:attrNameLst>
                                          <p:attrName>style.visibility</p:attrName>
                                        </p:attrNameLst>
                                      </p:cBhvr>
                                      <p:to>
                                        <p:strVal val="visible"/>
                                      </p:to>
                                    </p:set>
                                    <p:animEffect transition="in" filter="wipe(down)">
                                      <p:cBhvr>
                                        <p:cTn id="91" dur="500"/>
                                        <p:tgtEl>
                                          <p:spTgt spid="29"/>
                                        </p:tgtEl>
                                      </p:cBhvr>
                                    </p:animEffect>
                                  </p:childTnLst>
                                </p:cTn>
                              </p:par>
                              <p:par>
                                <p:cTn id="92" presetID="22" presetClass="entr" presetSubtype="4" fill="hold" grpId="0" nodeType="withEffect">
                                  <p:stCondLst>
                                    <p:cond delay="0"/>
                                  </p:stCondLst>
                                  <p:childTnLst>
                                    <p:set>
                                      <p:cBhvr>
                                        <p:cTn id="93" dur="1" fill="hold">
                                          <p:stCondLst>
                                            <p:cond delay="0"/>
                                          </p:stCondLst>
                                        </p:cTn>
                                        <p:tgtEl>
                                          <p:spTgt spid="30"/>
                                        </p:tgtEl>
                                        <p:attrNameLst>
                                          <p:attrName>style.visibility</p:attrName>
                                        </p:attrNameLst>
                                      </p:cBhvr>
                                      <p:to>
                                        <p:strVal val="visible"/>
                                      </p:to>
                                    </p:set>
                                    <p:animEffect transition="in" filter="wipe(down)">
                                      <p:cBhvr>
                                        <p:cTn id="94" dur="500"/>
                                        <p:tgtEl>
                                          <p:spTgt spid="30"/>
                                        </p:tgtEl>
                                      </p:cBhvr>
                                    </p:animEffect>
                                  </p:childTnLst>
                                </p:cTn>
                              </p:par>
                            </p:childTnLst>
                          </p:cTn>
                        </p:par>
                        <p:par>
                          <p:cTn id="95" fill="hold">
                            <p:stCondLst>
                              <p:cond delay="5000"/>
                            </p:stCondLst>
                            <p:childTnLst>
                              <p:par>
                                <p:cTn id="96" presetID="10" presetClass="entr" presetSubtype="0" fill="hold" grpId="0" nodeType="afterEffect">
                                  <p:stCondLst>
                                    <p:cond delay="0"/>
                                  </p:stCondLst>
                                  <p:childTnLst>
                                    <p:set>
                                      <p:cBhvr>
                                        <p:cTn id="97" dur="1" fill="hold">
                                          <p:stCondLst>
                                            <p:cond delay="0"/>
                                          </p:stCondLst>
                                        </p:cTn>
                                        <p:tgtEl>
                                          <p:spTgt spid="31"/>
                                        </p:tgtEl>
                                        <p:attrNameLst>
                                          <p:attrName>style.visibility</p:attrName>
                                        </p:attrNameLst>
                                      </p:cBhvr>
                                      <p:to>
                                        <p:strVal val="visible"/>
                                      </p:to>
                                    </p:set>
                                    <p:animEffect transition="in" filter="fade">
                                      <p:cBhvr>
                                        <p:cTn id="98"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12" grpId="0"/>
      <p:bldP spid="13" grpId="0"/>
      <p:bldP spid="19" grpId="0" animBg="1"/>
      <p:bldP spid="20" grpId="0"/>
      <p:bldP spid="3" grpId="0" animBg="1"/>
      <p:bldP spid="17" grpId="0" animBg="1"/>
      <p:bldP spid="18" grpId="0" animBg="1"/>
      <p:bldP spid="21" grpId="0" animBg="1"/>
      <p:bldP spid="22" grpId="0" animBg="1"/>
      <p:bldP spid="23" grpId="0" animBg="1"/>
      <p:bldP spid="24" grpId="0" animBg="1"/>
      <p:bldP spid="15" grpId="0" animBg="1"/>
      <p:bldP spid="25" grpId="0" animBg="1"/>
      <p:bldP spid="26" grpId="0" animBg="1"/>
      <p:bldP spid="27" grpId="0" animBg="1"/>
      <p:bldP spid="28" grpId="0" animBg="1"/>
      <p:bldP spid="29" grpId="0" animBg="1"/>
      <p:bldP spid="30" grpId="0" animBg="1"/>
      <p:bldP spid="3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 name="Flowchart: Process 91">
            <a:extLst/>
          </p:cNvPr>
          <p:cNvSpPr/>
          <p:nvPr/>
        </p:nvSpPr>
        <p:spPr bwMode="auto">
          <a:xfrm>
            <a:off x="171414" y="4218026"/>
            <a:ext cx="10969688" cy="2660326"/>
          </a:xfrm>
          <a:prstGeom prst="flowChartProcess">
            <a:avLst/>
          </a:prstGeom>
          <a:solidFill>
            <a:schemeClr val="tx2">
              <a:alpha val="7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marL="0" marR="0" lvl="0" indent="0" algn="ctr" defTabSz="932186"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57" name="Trapezoid 156"/>
          <p:cNvSpPr/>
          <p:nvPr/>
        </p:nvSpPr>
        <p:spPr bwMode="auto">
          <a:xfrm>
            <a:off x="7923666" y="4369568"/>
            <a:ext cx="819071" cy="265361"/>
          </a:xfrm>
          <a:prstGeom prst="trapezoid">
            <a:avLst>
              <a:gd name="adj" fmla="val 54958"/>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marL="0" marR="0" lvl="0" indent="0" algn="ctr" defTabSz="932186"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 name="Title 1">
            <a:extLst>
              <a:ext uri="{FF2B5EF4-FFF2-40B4-BE49-F238E27FC236}">
                <a16:creationId xmlns:a16="http://schemas.microsoft.com/office/drawing/2014/main" id="{9024671A-0155-4CA7-AE5D-D583BC45DE81}"/>
              </a:ext>
            </a:extLst>
          </p:cNvPr>
          <p:cNvSpPr>
            <a:spLocks noGrp="1"/>
          </p:cNvSpPr>
          <p:nvPr>
            <p:ph type="title"/>
          </p:nvPr>
        </p:nvSpPr>
        <p:spPr>
          <a:xfrm>
            <a:off x="4078186" y="-18710"/>
            <a:ext cx="7533656" cy="1351952"/>
          </a:xfrm>
        </p:spPr>
        <p:txBody>
          <a:bodyPr>
            <a:normAutofit/>
          </a:bodyPr>
          <a:lstStyle/>
          <a:p>
            <a:r>
              <a:rPr lang="en-GB" sz="4080" dirty="0"/>
              <a:t>Next Generation Architecture</a:t>
            </a:r>
            <a:br>
              <a:rPr lang="en-GB" sz="4080" dirty="0"/>
            </a:br>
            <a:r>
              <a:rPr lang="en-GB" sz="2448" i="1" dirty="0"/>
              <a:t>bottomless storage</a:t>
            </a:r>
          </a:p>
        </p:txBody>
      </p:sp>
      <p:grpSp>
        <p:nvGrpSpPr>
          <p:cNvPr id="57" name="Group 56">
            <a:extLst>
              <a:ext uri="{FF2B5EF4-FFF2-40B4-BE49-F238E27FC236}">
                <a16:creationId xmlns:a16="http://schemas.microsoft.com/office/drawing/2014/main" id="{AE657D77-7CD2-4BC2-9EC4-9869D207196E}"/>
              </a:ext>
            </a:extLst>
          </p:cNvPr>
          <p:cNvGrpSpPr/>
          <p:nvPr/>
        </p:nvGrpSpPr>
        <p:grpSpPr>
          <a:xfrm>
            <a:off x="9050560" y="4659766"/>
            <a:ext cx="639898" cy="653519"/>
            <a:chOff x="993735" y="4900958"/>
            <a:chExt cx="640080" cy="653703"/>
          </a:xfrm>
          <a:solidFill>
            <a:schemeClr val="tx2"/>
          </a:solidFill>
        </p:grpSpPr>
        <p:sp>
          <p:nvSpPr>
            <p:cNvPr id="58" name="Rectangle: Rounded Corners 57">
              <a:extLst>
                <a:ext uri="{FF2B5EF4-FFF2-40B4-BE49-F238E27FC236}">
                  <a16:creationId xmlns:a16="http://schemas.microsoft.com/office/drawing/2014/main" id="{224F0414-BB2C-45B3-890E-76D24D8B9A86}"/>
                </a:ext>
              </a:extLst>
            </p:cNvPr>
            <p:cNvSpPr/>
            <p:nvPr/>
          </p:nvSpPr>
          <p:spPr bwMode="auto">
            <a:xfrm>
              <a:off x="993735" y="5478461"/>
              <a:ext cx="640080" cy="76200"/>
            </a:xfrm>
            <a:prstGeom prst="round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marL="0" marR="0" lvl="0" indent="0" algn="ctr" defTabSz="932186"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9" name="Rectangle: Rounded Corners 58">
              <a:extLst>
                <a:ext uri="{FF2B5EF4-FFF2-40B4-BE49-F238E27FC236}">
                  <a16:creationId xmlns:a16="http://schemas.microsoft.com/office/drawing/2014/main" id="{6017FBD8-F63D-4F43-8851-A6B78B1A74CE}"/>
                </a:ext>
              </a:extLst>
            </p:cNvPr>
            <p:cNvSpPr/>
            <p:nvPr/>
          </p:nvSpPr>
          <p:spPr bwMode="auto">
            <a:xfrm>
              <a:off x="993735" y="5362960"/>
              <a:ext cx="640080" cy="76200"/>
            </a:xfrm>
            <a:prstGeom prst="round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marL="0" marR="0" lvl="0" indent="0" algn="ctr" defTabSz="932186"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60" name="Rectangle: Rounded Corners 59">
              <a:extLst>
                <a:ext uri="{FF2B5EF4-FFF2-40B4-BE49-F238E27FC236}">
                  <a16:creationId xmlns:a16="http://schemas.microsoft.com/office/drawing/2014/main" id="{90020E70-8979-4A1D-B8D1-E54354E1CFCB}"/>
                </a:ext>
              </a:extLst>
            </p:cNvPr>
            <p:cNvSpPr/>
            <p:nvPr/>
          </p:nvSpPr>
          <p:spPr bwMode="auto">
            <a:xfrm>
              <a:off x="993735" y="5247459"/>
              <a:ext cx="640080" cy="76200"/>
            </a:xfrm>
            <a:prstGeom prst="round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marL="0" marR="0" lvl="0" indent="0" algn="ctr" defTabSz="932186"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61" name="Rectangle: Rounded Corners 60">
              <a:extLst>
                <a:ext uri="{FF2B5EF4-FFF2-40B4-BE49-F238E27FC236}">
                  <a16:creationId xmlns:a16="http://schemas.microsoft.com/office/drawing/2014/main" id="{011AB3D0-8EFD-4A03-AD05-E886DF8E2A5C}"/>
                </a:ext>
              </a:extLst>
            </p:cNvPr>
            <p:cNvSpPr/>
            <p:nvPr/>
          </p:nvSpPr>
          <p:spPr bwMode="auto">
            <a:xfrm>
              <a:off x="993735" y="5131958"/>
              <a:ext cx="640080" cy="76200"/>
            </a:xfrm>
            <a:prstGeom prst="round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marL="0" marR="0" lvl="0" indent="0" algn="ctr" defTabSz="932186"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62" name="Rectangle: Rounded Corners 61">
              <a:extLst>
                <a:ext uri="{FF2B5EF4-FFF2-40B4-BE49-F238E27FC236}">
                  <a16:creationId xmlns:a16="http://schemas.microsoft.com/office/drawing/2014/main" id="{09C7D5E0-9C0A-439C-991F-3A16D02C701F}"/>
                </a:ext>
              </a:extLst>
            </p:cNvPr>
            <p:cNvSpPr/>
            <p:nvPr/>
          </p:nvSpPr>
          <p:spPr bwMode="auto">
            <a:xfrm>
              <a:off x="993735" y="5016457"/>
              <a:ext cx="640080" cy="76200"/>
            </a:xfrm>
            <a:prstGeom prst="round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marL="0" marR="0" lvl="0" indent="0" algn="ctr" defTabSz="932186"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63" name="Rectangle: Rounded Corners 62">
              <a:extLst>
                <a:ext uri="{FF2B5EF4-FFF2-40B4-BE49-F238E27FC236}">
                  <a16:creationId xmlns:a16="http://schemas.microsoft.com/office/drawing/2014/main" id="{1008C548-0AC8-429D-96F6-126F6D1C8EC8}"/>
                </a:ext>
              </a:extLst>
            </p:cNvPr>
            <p:cNvSpPr/>
            <p:nvPr/>
          </p:nvSpPr>
          <p:spPr bwMode="auto">
            <a:xfrm>
              <a:off x="993735" y="4900958"/>
              <a:ext cx="640080" cy="76200"/>
            </a:xfrm>
            <a:prstGeom prst="round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marL="0" marR="0" lvl="0" indent="0" algn="ctr" defTabSz="932186"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grpSp>
        <p:nvGrpSpPr>
          <p:cNvPr id="19" name="Group 18">
            <a:extLst>
              <a:ext uri="{FF2B5EF4-FFF2-40B4-BE49-F238E27FC236}">
                <a16:creationId xmlns:a16="http://schemas.microsoft.com/office/drawing/2014/main" id="{A777FC3E-7FA9-48CF-AC97-5E1B8638D4E0}"/>
              </a:ext>
            </a:extLst>
          </p:cNvPr>
          <p:cNvGrpSpPr/>
          <p:nvPr/>
        </p:nvGrpSpPr>
        <p:grpSpPr>
          <a:xfrm>
            <a:off x="1002775" y="3760141"/>
            <a:ext cx="10678356" cy="670370"/>
            <a:chOff x="895582" y="4124280"/>
            <a:chExt cx="10681385" cy="670560"/>
          </a:xfrm>
        </p:grpSpPr>
        <p:sp>
          <p:nvSpPr>
            <p:cNvPr id="95" name="Cylinder 94"/>
            <p:cNvSpPr/>
            <p:nvPr/>
          </p:nvSpPr>
          <p:spPr bwMode="auto">
            <a:xfrm>
              <a:off x="895582" y="41242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marL="0" marR="0" lvl="0" indent="0" algn="ctr" defTabSz="932186"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96" name="Cylinder 95"/>
            <p:cNvSpPr/>
            <p:nvPr/>
          </p:nvSpPr>
          <p:spPr bwMode="auto">
            <a:xfrm>
              <a:off x="1420105" y="41242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marL="0" marR="0" lvl="0" indent="0" algn="ctr" defTabSz="932186"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97" name="Cylinder 96"/>
            <p:cNvSpPr/>
            <p:nvPr/>
          </p:nvSpPr>
          <p:spPr bwMode="auto">
            <a:xfrm>
              <a:off x="1944628" y="41242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marL="0" marR="0" lvl="0" indent="0" algn="ctr" defTabSz="932186"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98" name="Cylinder 97"/>
            <p:cNvSpPr/>
            <p:nvPr/>
          </p:nvSpPr>
          <p:spPr bwMode="auto">
            <a:xfrm>
              <a:off x="2469151" y="41242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marL="0" marR="0" lvl="0" indent="0" algn="ctr" defTabSz="932186"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99" name="Cylinder 98"/>
            <p:cNvSpPr/>
            <p:nvPr/>
          </p:nvSpPr>
          <p:spPr bwMode="auto">
            <a:xfrm>
              <a:off x="3518197" y="41242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marL="0" marR="0" lvl="0" indent="0" algn="ctr" defTabSz="932186"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00" name="Cylinder 99"/>
            <p:cNvSpPr/>
            <p:nvPr/>
          </p:nvSpPr>
          <p:spPr bwMode="auto">
            <a:xfrm>
              <a:off x="2993674" y="41242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marL="0" marR="0" lvl="0" indent="0" algn="ctr" defTabSz="932186"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01" name="Cylinder 100"/>
            <p:cNvSpPr/>
            <p:nvPr/>
          </p:nvSpPr>
          <p:spPr bwMode="auto">
            <a:xfrm>
              <a:off x="4042720" y="41242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marL="0" marR="0" lvl="0" indent="0" algn="ctr" defTabSz="932186"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02" name="Cylinder 101"/>
            <p:cNvSpPr/>
            <p:nvPr/>
          </p:nvSpPr>
          <p:spPr bwMode="auto">
            <a:xfrm>
              <a:off x="4567243" y="41242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marL="0" marR="0" lvl="0" indent="0" algn="ctr" defTabSz="932186"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03" name="Cylinder 102"/>
            <p:cNvSpPr/>
            <p:nvPr/>
          </p:nvSpPr>
          <p:spPr bwMode="auto">
            <a:xfrm>
              <a:off x="5616289" y="41242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marL="0" marR="0" lvl="0" indent="0" algn="ctr" defTabSz="932186"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04" name="Cylinder 103"/>
            <p:cNvSpPr/>
            <p:nvPr/>
          </p:nvSpPr>
          <p:spPr bwMode="auto">
            <a:xfrm>
              <a:off x="5091766" y="41242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marL="0" marR="0" lvl="0" indent="0" algn="ctr" defTabSz="932186"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05" name="Cylinder 104"/>
            <p:cNvSpPr/>
            <p:nvPr/>
          </p:nvSpPr>
          <p:spPr bwMode="auto">
            <a:xfrm>
              <a:off x="6140812" y="41242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marL="0" marR="0" lvl="0" indent="0" algn="ctr" defTabSz="932186"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06" name="Cylinder 105"/>
            <p:cNvSpPr/>
            <p:nvPr/>
          </p:nvSpPr>
          <p:spPr bwMode="auto">
            <a:xfrm>
              <a:off x="6665335" y="41242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marL="0" marR="0" lvl="0" indent="0" algn="ctr" defTabSz="932186"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07" name="Cylinder 106"/>
            <p:cNvSpPr/>
            <p:nvPr/>
          </p:nvSpPr>
          <p:spPr bwMode="auto">
            <a:xfrm>
              <a:off x="7189858" y="41242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marL="0" marR="0" lvl="0" indent="0" algn="ctr" defTabSz="932186"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08" name="Cylinder 107"/>
            <p:cNvSpPr/>
            <p:nvPr/>
          </p:nvSpPr>
          <p:spPr bwMode="auto">
            <a:xfrm>
              <a:off x="7714381" y="41242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marL="0" marR="0" lvl="0" indent="0" algn="ctr" defTabSz="932186"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09" name="Cylinder 108"/>
            <p:cNvSpPr/>
            <p:nvPr/>
          </p:nvSpPr>
          <p:spPr bwMode="auto">
            <a:xfrm>
              <a:off x="8763427" y="41242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marL="0" marR="0" lvl="0" indent="0" algn="ctr" defTabSz="932186"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10" name="Cylinder 109"/>
            <p:cNvSpPr/>
            <p:nvPr/>
          </p:nvSpPr>
          <p:spPr bwMode="auto">
            <a:xfrm>
              <a:off x="8238904" y="41242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marL="0" marR="0" lvl="0" indent="0" algn="ctr" defTabSz="932186"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11" name="Cylinder 110"/>
            <p:cNvSpPr/>
            <p:nvPr/>
          </p:nvSpPr>
          <p:spPr bwMode="auto">
            <a:xfrm>
              <a:off x="9287950" y="41242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marL="0" marR="0" lvl="0" indent="0" algn="ctr" defTabSz="932186"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12" name="Cylinder 111"/>
            <p:cNvSpPr/>
            <p:nvPr/>
          </p:nvSpPr>
          <p:spPr bwMode="auto">
            <a:xfrm>
              <a:off x="9812473" y="41242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marL="0" marR="0" lvl="0" indent="0" algn="ctr" defTabSz="932186"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13" name="Cylinder 112"/>
            <p:cNvSpPr/>
            <p:nvPr/>
          </p:nvSpPr>
          <p:spPr bwMode="auto">
            <a:xfrm>
              <a:off x="10861519" y="41242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marL="0" marR="0" lvl="0" indent="0" algn="ctr" defTabSz="932186"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14" name="Cylinder 113"/>
            <p:cNvSpPr/>
            <p:nvPr/>
          </p:nvSpPr>
          <p:spPr bwMode="auto">
            <a:xfrm>
              <a:off x="10336996" y="41242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marL="0" marR="0" lvl="0" indent="0" algn="ctr" defTabSz="932186"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15" name="Cylinder 114"/>
            <p:cNvSpPr/>
            <p:nvPr/>
          </p:nvSpPr>
          <p:spPr bwMode="auto">
            <a:xfrm>
              <a:off x="1070423" y="42766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marL="0" marR="0" lvl="0" indent="0" algn="ctr" defTabSz="932186"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16" name="Cylinder 115"/>
            <p:cNvSpPr/>
            <p:nvPr/>
          </p:nvSpPr>
          <p:spPr bwMode="auto">
            <a:xfrm>
              <a:off x="1594946" y="42766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marL="0" marR="0" lvl="0" indent="0" algn="ctr" defTabSz="932186"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17" name="Cylinder 116"/>
            <p:cNvSpPr/>
            <p:nvPr/>
          </p:nvSpPr>
          <p:spPr bwMode="auto">
            <a:xfrm>
              <a:off x="2119469" y="42766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marL="0" marR="0" lvl="0" indent="0" algn="ctr" defTabSz="932186"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18" name="Cylinder 117"/>
            <p:cNvSpPr/>
            <p:nvPr/>
          </p:nvSpPr>
          <p:spPr bwMode="auto">
            <a:xfrm>
              <a:off x="2643992" y="42766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marL="0" marR="0" lvl="0" indent="0" algn="ctr" defTabSz="932186"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19" name="Cylinder 118"/>
            <p:cNvSpPr/>
            <p:nvPr/>
          </p:nvSpPr>
          <p:spPr bwMode="auto">
            <a:xfrm>
              <a:off x="3693038" y="42766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marL="0" marR="0" lvl="0" indent="0" algn="ctr" defTabSz="932186"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0" name="Cylinder 119"/>
            <p:cNvSpPr/>
            <p:nvPr/>
          </p:nvSpPr>
          <p:spPr bwMode="auto">
            <a:xfrm>
              <a:off x="3168515" y="42766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marL="0" marR="0" lvl="0" indent="0" algn="ctr" defTabSz="932186"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1" name="Cylinder 120"/>
            <p:cNvSpPr/>
            <p:nvPr/>
          </p:nvSpPr>
          <p:spPr bwMode="auto">
            <a:xfrm>
              <a:off x="4217561" y="42766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marL="0" marR="0" lvl="0" indent="0" algn="ctr" defTabSz="932186"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2" name="Cylinder 121"/>
            <p:cNvSpPr/>
            <p:nvPr/>
          </p:nvSpPr>
          <p:spPr bwMode="auto">
            <a:xfrm>
              <a:off x="4742084" y="42766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marL="0" marR="0" lvl="0" indent="0" algn="ctr" defTabSz="932186"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3" name="Cylinder 122"/>
            <p:cNvSpPr/>
            <p:nvPr/>
          </p:nvSpPr>
          <p:spPr bwMode="auto">
            <a:xfrm>
              <a:off x="5791130" y="42766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marL="0" marR="0" lvl="0" indent="0" algn="ctr" defTabSz="932186"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4" name="Cylinder 123"/>
            <p:cNvSpPr/>
            <p:nvPr/>
          </p:nvSpPr>
          <p:spPr bwMode="auto">
            <a:xfrm>
              <a:off x="5266607" y="42766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marL="0" marR="0" lvl="0" indent="0" algn="ctr" defTabSz="932186"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5" name="Cylinder 124"/>
            <p:cNvSpPr/>
            <p:nvPr/>
          </p:nvSpPr>
          <p:spPr bwMode="auto">
            <a:xfrm>
              <a:off x="6315653" y="42766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marL="0" marR="0" lvl="0" indent="0" algn="ctr" defTabSz="932186"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6" name="Cylinder 125"/>
            <p:cNvSpPr/>
            <p:nvPr/>
          </p:nvSpPr>
          <p:spPr bwMode="auto">
            <a:xfrm>
              <a:off x="6840176" y="42766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marL="0" marR="0" lvl="0" indent="0" algn="ctr" defTabSz="932186"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7" name="Cylinder 126"/>
            <p:cNvSpPr/>
            <p:nvPr/>
          </p:nvSpPr>
          <p:spPr bwMode="auto">
            <a:xfrm>
              <a:off x="7364699" y="42766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marL="0" marR="0" lvl="0" indent="0" algn="ctr" defTabSz="932186"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8" name="Cylinder 127"/>
            <p:cNvSpPr/>
            <p:nvPr/>
          </p:nvSpPr>
          <p:spPr bwMode="auto">
            <a:xfrm>
              <a:off x="7889222" y="42766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marL="0" marR="0" lvl="0" indent="0" algn="ctr" defTabSz="932186"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9" name="Cylinder 128"/>
            <p:cNvSpPr/>
            <p:nvPr/>
          </p:nvSpPr>
          <p:spPr bwMode="auto">
            <a:xfrm>
              <a:off x="8938268" y="42766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marL="0" marR="0" lvl="0" indent="0" algn="ctr" defTabSz="932186"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30" name="Cylinder 129"/>
            <p:cNvSpPr/>
            <p:nvPr/>
          </p:nvSpPr>
          <p:spPr bwMode="auto">
            <a:xfrm>
              <a:off x="8413745" y="42766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marL="0" marR="0" lvl="0" indent="0" algn="ctr" defTabSz="932186"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31" name="Cylinder 130"/>
            <p:cNvSpPr/>
            <p:nvPr/>
          </p:nvSpPr>
          <p:spPr bwMode="auto">
            <a:xfrm>
              <a:off x="9462791" y="42766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marL="0" marR="0" lvl="0" indent="0" algn="ctr" defTabSz="932186"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32" name="Cylinder 131"/>
            <p:cNvSpPr/>
            <p:nvPr/>
          </p:nvSpPr>
          <p:spPr bwMode="auto">
            <a:xfrm>
              <a:off x="9987314" y="42766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marL="0" marR="0" lvl="0" indent="0" algn="ctr" defTabSz="932186"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33" name="Cylinder 132"/>
            <p:cNvSpPr/>
            <p:nvPr/>
          </p:nvSpPr>
          <p:spPr bwMode="auto">
            <a:xfrm>
              <a:off x="11036360" y="42766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marL="0" marR="0" lvl="0" indent="0" algn="ctr" defTabSz="932186"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34" name="Cylinder 133"/>
            <p:cNvSpPr/>
            <p:nvPr/>
          </p:nvSpPr>
          <p:spPr bwMode="auto">
            <a:xfrm>
              <a:off x="10511837" y="42766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marL="0" marR="0" lvl="0" indent="0" algn="ctr" defTabSz="932186"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35" name="Cylinder 134"/>
            <p:cNvSpPr/>
            <p:nvPr/>
          </p:nvSpPr>
          <p:spPr bwMode="auto">
            <a:xfrm>
              <a:off x="1245264" y="44290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marL="0" marR="0" lvl="0" indent="0" algn="ctr" defTabSz="932186"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36" name="Cylinder 135"/>
            <p:cNvSpPr/>
            <p:nvPr/>
          </p:nvSpPr>
          <p:spPr bwMode="auto">
            <a:xfrm>
              <a:off x="1769787" y="44290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marL="0" marR="0" lvl="0" indent="0" algn="ctr" defTabSz="932186"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37" name="Cylinder 136"/>
            <p:cNvSpPr/>
            <p:nvPr/>
          </p:nvSpPr>
          <p:spPr bwMode="auto">
            <a:xfrm>
              <a:off x="2294310" y="44290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marL="0" marR="0" lvl="0" indent="0" algn="ctr" defTabSz="932186"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38" name="Cylinder 137"/>
            <p:cNvSpPr/>
            <p:nvPr/>
          </p:nvSpPr>
          <p:spPr bwMode="auto">
            <a:xfrm>
              <a:off x="2818833" y="44290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marL="0" marR="0" lvl="0" indent="0" algn="ctr" defTabSz="932186"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39" name="Cylinder 138"/>
            <p:cNvSpPr/>
            <p:nvPr/>
          </p:nvSpPr>
          <p:spPr bwMode="auto">
            <a:xfrm>
              <a:off x="3867879" y="44290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marL="0" marR="0" lvl="0" indent="0" algn="ctr" defTabSz="932186"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40" name="Cylinder 139"/>
            <p:cNvSpPr/>
            <p:nvPr/>
          </p:nvSpPr>
          <p:spPr bwMode="auto">
            <a:xfrm>
              <a:off x="3343356" y="44290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marL="0" marR="0" lvl="0" indent="0" algn="ctr" defTabSz="932186"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41" name="Cylinder 140"/>
            <p:cNvSpPr/>
            <p:nvPr/>
          </p:nvSpPr>
          <p:spPr bwMode="auto">
            <a:xfrm>
              <a:off x="4392402" y="44290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marL="0" marR="0" lvl="0" indent="0" algn="ctr" defTabSz="932186"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42" name="Cylinder 141"/>
            <p:cNvSpPr/>
            <p:nvPr/>
          </p:nvSpPr>
          <p:spPr bwMode="auto">
            <a:xfrm>
              <a:off x="4916925" y="44290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marL="0" marR="0" lvl="0" indent="0" algn="ctr" defTabSz="932186"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43" name="Cylinder 142"/>
            <p:cNvSpPr/>
            <p:nvPr/>
          </p:nvSpPr>
          <p:spPr bwMode="auto">
            <a:xfrm>
              <a:off x="5965971" y="44290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marL="0" marR="0" lvl="0" indent="0" algn="ctr" defTabSz="932186"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44" name="Cylinder 143"/>
            <p:cNvSpPr/>
            <p:nvPr/>
          </p:nvSpPr>
          <p:spPr bwMode="auto">
            <a:xfrm>
              <a:off x="5441448" y="44290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marL="0" marR="0" lvl="0" indent="0" algn="ctr" defTabSz="932186"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45" name="Cylinder 144"/>
            <p:cNvSpPr/>
            <p:nvPr/>
          </p:nvSpPr>
          <p:spPr bwMode="auto">
            <a:xfrm>
              <a:off x="6490494" y="44290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marL="0" marR="0" lvl="0" indent="0" algn="ctr" defTabSz="932186"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46" name="Cylinder 145"/>
            <p:cNvSpPr/>
            <p:nvPr/>
          </p:nvSpPr>
          <p:spPr bwMode="auto">
            <a:xfrm>
              <a:off x="7015017" y="44290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marL="0" marR="0" lvl="0" indent="0" algn="ctr" defTabSz="932186"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47" name="Cylinder 146"/>
            <p:cNvSpPr/>
            <p:nvPr/>
          </p:nvSpPr>
          <p:spPr bwMode="auto">
            <a:xfrm>
              <a:off x="7539540" y="44290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marL="0" marR="0" lvl="0" indent="0" algn="ctr" defTabSz="932186"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48" name="Cylinder 147"/>
            <p:cNvSpPr/>
            <p:nvPr/>
          </p:nvSpPr>
          <p:spPr bwMode="auto">
            <a:xfrm>
              <a:off x="8064063" y="44290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marL="0" marR="0" lvl="0" indent="0" algn="ctr" defTabSz="932186"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49" name="Cylinder 148"/>
            <p:cNvSpPr/>
            <p:nvPr/>
          </p:nvSpPr>
          <p:spPr bwMode="auto">
            <a:xfrm>
              <a:off x="9113109" y="44290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marL="0" marR="0" lvl="0" indent="0" algn="ctr" defTabSz="932186"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50" name="Cylinder 149"/>
            <p:cNvSpPr/>
            <p:nvPr/>
          </p:nvSpPr>
          <p:spPr bwMode="auto">
            <a:xfrm>
              <a:off x="8588586" y="44290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marL="0" marR="0" lvl="0" indent="0" algn="ctr" defTabSz="932186"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51" name="Cylinder 150"/>
            <p:cNvSpPr/>
            <p:nvPr/>
          </p:nvSpPr>
          <p:spPr bwMode="auto">
            <a:xfrm>
              <a:off x="9637632" y="44290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marL="0" marR="0" lvl="0" indent="0" algn="ctr" defTabSz="932186"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52" name="Cylinder 151"/>
            <p:cNvSpPr/>
            <p:nvPr/>
          </p:nvSpPr>
          <p:spPr bwMode="auto">
            <a:xfrm>
              <a:off x="10162155" y="44290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marL="0" marR="0" lvl="0" indent="0" algn="ctr" defTabSz="932186"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53" name="Cylinder 152"/>
            <p:cNvSpPr/>
            <p:nvPr/>
          </p:nvSpPr>
          <p:spPr bwMode="auto">
            <a:xfrm>
              <a:off x="11211207" y="44290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marL="0" marR="0" lvl="0" indent="0" algn="ctr" defTabSz="932186"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54" name="Cylinder 153"/>
            <p:cNvSpPr/>
            <p:nvPr/>
          </p:nvSpPr>
          <p:spPr bwMode="auto">
            <a:xfrm>
              <a:off x="10686678" y="44290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marL="0" marR="0" lvl="0" indent="0" algn="ctr" defTabSz="932186"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sp>
        <p:nvSpPr>
          <p:cNvPr id="201" name="Rectangle: Rounded Corners 200">
            <a:extLst/>
          </p:cNvPr>
          <p:cNvSpPr/>
          <p:nvPr/>
        </p:nvSpPr>
        <p:spPr bwMode="auto">
          <a:xfrm rot="5400000">
            <a:off x="913476" y="592471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marL="0" marR="0" lvl="0" indent="0" algn="ctr" defTabSz="932186"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02" name="Rectangle: Rounded Corners 201">
            <a:extLst/>
          </p:cNvPr>
          <p:cNvSpPr/>
          <p:nvPr/>
        </p:nvSpPr>
        <p:spPr bwMode="auto">
          <a:xfrm rot="5400000">
            <a:off x="1008856" y="592471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marL="0" marR="0" lvl="0" indent="0" algn="ctr" defTabSz="932186"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03" name="Rectangle: Rounded Corners 202">
            <a:extLst/>
          </p:cNvPr>
          <p:cNvSpPr/>
          <p:nvPr/>
        </p:nvSpPr>
        <p:spPr bwMode="auto">
          <a:xfrm rot="5400000">
            <a:off x="1104235" y="592471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marL="0" marR="0" lvl="0" indent="0" algn="ctr" defTabSz="932186"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04" name="Rectangle: Rounded Corners 203">
            <a:extLst/>
          </p:cNvPr>
          <p:cNvSpPr/>
          <p:nvPr/>
        </p:nvSpPr>
        <p:spPr bwMode="auto">
          <a:xfrm rot="5400000">
            <a:off x="1199616" y="592471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marL="0" marR="0" lvl="0" indent="0" algn="ctr" defTabSz="932186"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05" name="Rectangle: Rounded Corners 204">
            <a:extLst/>
          </p:cNvPr>
          <p:cNvSpPr/>
          <p:nvPr/>
        </p:nvSpPr>
        <p:spPr bwMode="auto">
          <a:xfrm rot="5400000">
            <a:off x="1294995" y="592471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marL="0" marR="0" lvl="0" indent="0" algn="ctr" defTabSz="932186"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06" name="Rectangle: Rounded Corners 205">
            <a:extLst/>
          </p:cNvPr>
          <p:cNvSpPr/>
          <p:nvPr/>
        </p:nvSpPr>
        <p:spPr bwMode="auto">
          <a:xfrm rot="5400000">
            <a:off x="1390376" y="592471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marL="0" marR="0" lvl="0" indent="0" algn="ctr" defTabSz="932186"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07" name="Rectangle: Rounded Corners 206">
            <a:extLst/>
          </p:cNvPr>
          <p:cNvSpPr/>
          <p:nvPr/>
        </p:nvSpPr>
        <p:spPr bwMode="auto">
          <a:xfrm rot="5400000">
            <a:off x="1485755" y="592471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marL="0" marR="0" lvl="0" indent="0" algn="ctr" defTabSz="932186"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08" name="Rectangle: Rounded Corners 207">
            <a:extLst/>
          </p:cNvPr>
          <p:cNvSpPr/>
          <p:nvPr/>
        </p:nvSpPr>
        <p:spPr bwMode="auto">
          <a:xfrm rot="5400000">
            <a:off x="1581136" y="592471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marL="0" marR="0" lvl="0" indent="0" algn="ctr" defTabSz="932186"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09" name="Rectangle: Rounded Corners 208">
            <a:extLst/>
          </p:cNvPr>
          <p:cNvSpPr/>
          <p:nvPr/>
        </p:nvSpPr>
        <p:spPr bwMode="auto">
          <a:xfrm rot="5400000">
            <a:off x="1676514" y="592471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marL="0" marR="0" lvl="0" indent="0" algn="ctr" defTabSz="932186"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10" name="Rectangle: Rounded Corners 209">
            <a:extLst/>
          </p:cNvPr>
          <p:cNvSpPr/>
          <p:nvPr/>
        </p:nvSpPr>
        <p:spPr bwMode="auto">
          <a:xfrm rot="5400000">
            <a:off x="1771895" y="592471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marL="0" marR="0" lvl="0" indent="0" algn="ctr" defTabSz="932186"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11" name="Rectangle: Rounded Corners 210">
            <a:extLst/>
          </p:cNvPr>
          <p:cNvSpPr/>
          <p:nvPr/>
        </p:nvSpPr>
        <p:spPr bwMode="auto">
          <a:xfrm rot="5400000">
            <a:off x="1867276" y="592471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marL="0" marR="0" lvl="0" indent="0" algn="ctr" defTabSz="932186"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12" name="Rectangle: Rounded Corners 211">
            <a:extLst/>
          </p:cNvPr>
          <p:cNvSpPr/>
          <p:nvPr/>
        </p:nvSpPr>
        <p:spPr bwMode="auto">
          <a:xfrm rot="5400000">
            <a:off x="1962654" y="592471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marL="0" marR="0" lvl="0" indent="0" algn="ctr" defTabSz="932186"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13" name="Rectangle: Rounded Corners 212">
            <a:extLst/>
          </p:cNvPr>
          <p:cNvSpPr/>
          <p:nvPr/>
        </p:nvSpPr>
        <p:spPr bwMode="auto">
          <a:xfrm rot="5400000">
            <a:off x="2058033" y="592471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marL="0" marR="0" lvl="0" indent="0" algn="ctr" defTabSz="932186"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14" name="Rectangle: Rounded Corners 213">
            <a:extLst/>
          </p:cNvPr>
          <p:cNvSpPr/>
          <p:nvPr/>
        </p:nvSpPr>
        <p:spPr bwMode="auto">
          <a:xfrm rot="5400000">
            <a:off x="2153415" y="592471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marL="0" marR="0" lvl="0" indent="0" algn="ctr" defTabSz="932186"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15" name="Rectangle: Rounded Corners 214">
            <a:extLst/>
          </p:cNvPr>
          <p:cNvSpPr/>
          <p:nvPr/>
        </p:nvSpPr>
        <p:spPr bwMode="auto">
          <a:xfrm rot="5400000">
            <a:off x="2248795" y="592471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marL="0" marR="0" lvl="0" indent="0" algn="ctr" defTabSz="932186"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16" name="Rectangle: Rounded Corners 215">
            <a:extLst/>
          </p:cNvPr>
          <p:cNvSpPr/>
          <p:nvPr/>
        </p:nvSpPr>
        <p:spPr bwMode="auto">
          <a:xfrm rot="5400000">
            <a:off x="2344174" y="592471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marL="0" marR="0" lvl="0" indent="0" algn="ctr" defTabSz="932186"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17" name="Rectangle: Rounded Corners 216">
            <a:extLst/>
          </p:cNvPr>
          <p:cNvSpPr/>
          <p:nvPr/>
        </p:nvSpPr>
        <p:spPr bwMode="auto">
          <a:xfrm rot="5400000">
            <a:off x="2439554" y="592471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marL="0" marR="0" lvl="0" indent="0" algn="ctr" defTabSz="932186"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18" name="Rectangle: Rounded Corners 217">
            <a:extLst/>
          </p:cNvPr>
          <p:cNvSpPr/>
          <p:nvPr/>
        </p:nvSpPr>
        <p:spPr bwMode="auto">
          <a:xfrm rot="5400000">
            <a:off x="2534934" y="592471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marL="0" marR="0" lvl="0" indent="0" algn="ctr" defTabSz="932186"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19" name="Rectangle: Rounded Corners 218">
            <a:extLst/>
          </p:cNvPr>
          <p:cNvSpPr/>
          <p:nvPr/>
        </p:nvSpPr>
        <p:spPr bwMode="auto">
          <a:xfrm rot="5400000">
            <a:off x="2630314" y="592471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marL="0" marR="0" lvl="0" indent="0" algn="ctr" defTabSz="932186"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20" name="Rectangle: Rounded Corners 219">
            <a:extLst/>
          </p:cNvPr>
          <p:cNvSpPr/>
          <p:nvPr/>
        </p:nvSpPr>
        <p:spPr bwMode="auto">
          <a:xfrm rot="5400000">
            <a:off x="2725695" y="592471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marL="0" marR="0" lvl="0" indent="0" algn="ctr" defTabSz="932186"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21" name="Rectangle: Rounded Corners 220">
            <a:extLst/>
          </p:cNvPr>
          <p:cNvSpPr/>
          <p:nvPr/>
        </p:nvSpPr>
        <p:spPr bwMode="auto">
          <a:xfrm rot="5400000">
            <a:off x="2821074" y="592471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marL="0" marR="0" lvl="0" indent="0" algn="ctr" defTabSz="932186"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22" name="Rectangle: Rounded Corners 221">
            <a:extLst/>
          </p:cNvPr>
          <p:cNvSpPr/>
          <p:nvPr/>
        </p:nvSpPr>
        <p:spPr bwMode="auto">
          <a:xfrm rot="5400000">
            <a:off x="2916454" y="592471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marL="0" marR="0" lvl="0" indent="0" algn="ctr" defTabSz="932186"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23" name="Rectangle: Rounded Corners 222">
            <a:extLst/>
          </p:cNvPr>
          <p:cNvSpPr/>
          <p:nvPr/>
        </p:nvSpPr>
        <p:spPr bwMode="auto">
          <a:xfrm rot="5400000">
            <a:off x="3011833" y="592471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marL="0" marR="0" lvl="0" indent="0" algn="ctr" defTabSz="932186"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24" name="Rectangle: Rounded Corners 223">
            <a:extLst/>
          </p:cNvPr>
          <p:cNvSpPr/>
          <p:nvPr/>
        </p:nvSpPr>
        <p:spPr bwMode="auto">
          <a:xfrm rot="5400000">
            <a:off x="3107214" y="592471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marL="0" marR="0" lvl="0" indent="0" algn="ctr" defTabSz="932186"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25" name="Rectangle: Rounded Corners 224">
            <a:extLst/>
          </p:cNvPr>
          <p:cNvSpPr/>
          <p:nvPr/>
        </p:nvSpPr>
        <p:spPr bwMode="auto">
          <a:xfrm rot="5400000">
            <a:off x="3202594" y="592471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marL="0" marR="0" lvl="0" indent="0" algn="ctr" defTabSz="932186"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26" name="Rectangle: Rounded Corners 225">
            <a:extLst/>
          </p:cNvPr>
          <p:cNvSpPr/>
          <p:nvPr/>
        </p:nvSpPr>
        <p:spPr bwMode="auto">
          <a:xfrm rot="5400000">
            <a:off x="3297974" y="592471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marL="0" marR="0" lvl="0" indent="0" algn="ctr" defTabSz="932186"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27" name="Rectangle: Rounded Corners 226">
            <a:extLst/>
          </p:cNvPr>
          <p:cNvSpPr/>
          <p:nvPr/>
        </p:nvSpPr>
        <p:spPr bwMode="auto">
          <a:xfrm rot="5400000">
            <a:off x="3393353" y="592471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marL="0" marR="0" lvl="0" indent="0" algn="ctr" defTabSz="932186"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28" name="Rectangle: Rounded Corners 227">
            <a:extLst/>
          </p:cNvPr>
          <p:cNvSpPr/>
          <p:nvPr/>
        </p:nvSpPr>
        <p:spPr bwMode="auto">
          <a:xfrm rot="5400000">
            <a:off x="3488734" y="592471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marL="0" marR="0" lvl="0" indent="0" algn="ctr" defTabSz="932186"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29" name="Rectangle: Rounded Corners 228">
            <a:extLst/>
          </p:cNvPr>
          <p:cNvSpPr/>
          <p:nvPr/>
        </p:nvSpPr>
        <p:spPr bwMode="auto">
          <a:xfrm rot="5400000">
            <a:off x="3584114" y="592471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marL="0" marR="0" lvl="0" indent="0" algn="ctr" defTabSz="932186"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30" name="Rectangle: Rounded Corners 229">
            <a:extLst/>
          </p:cNvPr>
          <p:cNvSpPr/>
          <p:nvPr/>
        </p:nvSpPr>
        <p:spPr bwMode="auto">
          <a:xfrm rot="5400000">
            <a:off x="3679494" y="592471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marL="0" marR="0" lvl="0" indent="0" algn="ctr" defTabSz="932186"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31" name="Rectangle: Rounded Corners 230">
            <a:extLst/>
          </p:cNvPr>
          <p:cNvSpPr/>
          <p:nvPr/>
        </p:nvSpPr>
        <p:spPr bwMode="auto">
          <a:xfrm rot="5400000">
            <a:off x="3774874" y="592471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marL="0" marR="0" lvl="0" indent="0" algn="ctr" defTabSz="932186"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32" name="Rectangle: Rounded Corners 231">
            <a:extLst/>
          </p:cNvPr>
          <p:cNvSpPr/>
          <p:nvPr/>
        </p:nvSpPr>
        <p:spPr bwMode="auto">
          <a:xfrm rot="5400000">
            <a:off x="3870254" y="592471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marL="0" marR="0" lvl="0" indent="0" algn="ctr" defTabSz="932186"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33" name="Rectangle: Rounded Corners 232">
            <a:extLst/>
          </p:cNvPr>
          <p:cNvSpPr/>
          <p:nvPr/>
        </p:nvSpPr>
        <p:spPr bwMode="auto">
          <a:xfrm rot="5400000">
            <a:off x="3965633" y="592471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marL="0" marR="0" lvl="0" indent="0" algn="ctr" defTabSz="932186"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34" name="Rectangle: Rounded Corners 233">
            <a:extLst/>
          </p:cNvPr>
          <p:cNvSpPr/>
          <p:nvPr/>
        </p:nvSpPr>
        <p:spPr bwMode="auto">
          <a:xfrm rot="5400000">
            <a:off x="4061013" y="592471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marL="0" marR="0" lvl="0" indent="0" algn="ctr" defTabSz="932186"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35" name="Rectangle: Rounded Corners 234">
            <a:extLst/>
          </p:cNvPr>
          <p:cNvSpPr/>
          <p:nvPr/>
        </p:nvSpPr>
        <p:spPr bwMode="auto">
          <a:xfrm rot="5400000">
            <a:off x="4156394" y="592471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marL="0" marR="0" lvl="0" indent="0" algn="ctr" defTabSz="932186"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36" name="Rectangle: Rounded Corners 235">
            <a:extLst/>
          </p:cNvPr>
          <p:cNvSpPr/>
          <p:nvPr/>
        </p:nvSpPr>
        <p:spPr bwMode="auto">
          <a:xfrm rot="5400000">
            <a:off x="4251774" y="592471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marL="0" marR="0" lvl="0" indent="0" algn="ctr" defTabSz="932186"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37" name="Rectangle: Rounded Corners 236">
            <a:extLst/>
          </p:cNvPr>
          <p:cNvSpPr/>
          <p:nvPr/>
        </p:nvSpPr>
        <p:spPr bwMode="auto">
          <a:xfrm rot="5400000">
            <a:off x="4347153" y="592471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marL="0" marR="0" lvl="0" indent="0" algn="ctr" defTabSz="932186"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38" name="Rectangle: Rounded Corners 237">
            <a:extLst/>
          </p:cNvPr>
          <p:cNvSpPr/>
          <p:nvPr/>
        </p:nvSpPr>
        <p:spPr bwMode="auto">
          <a:xfrm rot="5400000">
            <a:off x="4442534" y="592471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marL="0" marR="0" lvl="0" indent="0" algn="ctr" defTabSz="932186"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39" name="Rectangle: Rounded Corners 238">
            <a:extLst/>
          </p:cNvPr>
          <p:cNvSpPr/>
          <p:nvPr/>
        </p:nvSpPr>
        <p:spPr bwMode="auto">
          <a:xfrm rot="5400000">
            <a:off x="4537913" y="592471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marL="0" marR="0" lvl="0" indent="0" algn="ctr" defTabSz="932186"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40" name="Rectangle: Rounded Corners 239">
            <a:extLst/>
          </p:cNvPr>
          <p:cNvSpPr/>
          <p:nvPr/>
        </p:nvSpPr>
        <p:spPr bwMode="auto">
          <a:xfrm rot="5400000">
            <a:off x="4633294" y="592471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marL="0" marR="0" lvl="0" indent="0" algn="ctr" defTabSz="932186"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41" name="Rectangle: Rounded Corners 240">
            <a:extLst/>
          </p:cNvPr>
          <p:cNvSpPr/>
          <p:nvPr/>
        </p:nvSpPr>
        <p:spPr bwMode="auto">
          <a:xfrm rot="5400000">
            <a:off x="4728673" y="592471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marL="0" marR="0" lvl="0" indent="0" algn="ctr" defTabSz="932186"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42" name="Rectangle: Rounded Corners 241">
            <a:extLst/>
          </p:cNvPr>
          <p:cNvSpPr/>
          <p:nvPr/>
        </p:nvSpPr>
        <p:spPr bwMode="auto">
          <a:xfrm rot="5400000">
            <a:off x="4824054" y="592471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marL="0" marR="0" lvl="0" indent="0" algn="ctr" defTabSz="932186"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43" name="Rectangle: Rounded Corners 242">
            <a:extLst/>
          </p:cNvPr>
          <p:cNvSpPr/>
          <p:nvPr/>
        </p:nvSpPr>
        <p:spPr bwMode="auto">
          <a:xfrm rot="5400000">
            <a:off x="4919432" y="592471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marL="0" marR="0" lvl="0" indent="0" algn="ctr" defTabSz="932186"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44" name="Rectangle: Rounded Corners 243">
            <a:extLst/>
          </p:cNvPr>
          <p:cNvSpPr/>
          <p:nvPr/>
        </p:nvSpPr>
        <p:spPr bwMode="auto">
          <a:xfrm rot="5400000">
            <a:off x="5014813" y="592471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marL="0" marR="0" lvl="0" indent="0" algn="ctr" defTabSz="932186"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45" name="Rectangle: Rounded Corners 244">
            <a:extLst/>
          </p:cNvPr>
          <p:cNvSpPr/>
          <p:nvPr/>
        </p:nvSpPr>
        <p:spPr bwMode="auto">
          <a:xfrm rot="5400000">
            <a:off x="5110192" y="592471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marL="0" marR="0" lvl="0" indent="0" algn="ctr" defTabSz="932186"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46" name="Rectangle: Rounded Corners 245">
            <a:extLst/>
          </p:cNvPr>
          <p:cNvSpPr/>
          <p:nvPr/>
        </p:nvSpPr>
        <p:spPr bwMode="auto">
          <a:xfrm rot="5400000">
            <a:off x="5205572" y="592471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marL="0" marR="0" lvl="0" indent="0" algn="ctr" defTabSz="932186"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47" name="Rectangle: Rounded Corners 246">
            <a:extLst/>
          </p:cNvPr>
          <p:cNvSpPr/>
          <p:nvPr/>
        </p:nvSpPr>
        <p:spPr bwMode="auto">
          <a:xfrm rot="5400000">
            <a:off x="5300951" y="592471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marL="0" marR="0" lvl="0" indent="0" algn="ctr" defTabSz="932186"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48" name="Rectangle: Rounded Corners 247">
            <a:extLst/>
          </p:cNvPr>
          <p:cNvSpPr/>
          <p:nvPr/>
        </p:nvSpPr>
        <p:spPr bwMode="auto">
          <a:xfrm rot="5400000">
            <a:off x="5396333" y="592471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marL="0" marR="0" lvl="0" indent="0" algn="ctr" defTabSz="932186"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49" name="Rectangle: Rounded Corners 248">
            <a:extLst/>
          </p:cNvPr>
          <p:cNvSpPr/>
          <p:nvPr/>
        </p:nvSpPr>
        <p:spPr bwMode="auto">
          <a:xfrm rot="5400000">
            <a:off x="5491713" y="592471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marL="0" marR="0" lvl="0" indent="0" algn="ctr" defTabSz="932186"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50" name="Rectangle: Rounded Corners 249">
            <a:extLst/>
          </p:cNvPr>
          <p:cNvSpPr/>
          <p:nvPr/>
        </p:nvSpPr>
        <p:spPr bwMode="auto">
          <a:xfrm rot="5400000">
            <a:off x="5587092" y="592471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marL="0" marR="0" lvl="0" indent="0" algn="ctr" defTabSz="932186"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51" name="Rectangle: Rounded Corners 250">
            <a:extLst/>
          </p:cNvPr>
          <p:cNvSpPr/>
          <p:nvPr/>
        </p:nvSpPr>
        <p:spPr bwMode="auto">
          <a:xfrm rot="5400000">
            <a:off x="5682472" y="592471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marL="0" marR="0" lvl="0" indent="0" algn="ctr" defTabSz="932186"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52" name="Rectangle: Rounded Corners 251">
            <a:extLst/>
          </p:cNvPr>
          <p:cNvSpPr/>
          <p:nvPr/>
        </p:nvSpPr>
        <p:spPr bwMode="auto">
          <a:xfrm rot="5400000">
            <a:off x="5777852" y="592471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marL="0" marR="0" lvl="0" indent="0" algn="ctr" defTabSz="932186"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53" name="Rectangle: Rounded Corners 252">
            <a:extLst/>
          </p:cNvPr>
          <p:cNvSpPr/>
          <p:nvPr/>
        </p:nvSpPr>
        <p:spPr bwMode="auto">
          <a:xfrm rot="5400000">
            <a:off x="5873232" y="592471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marL="0" marR="0" lvl="0" indent="0" algn="ctr" defTabSz="932186"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54" name="Rectangle: Rounded Corners 253">
            <a:extLst/>
          </p:cNvPr>
          <p:cNvSpPr/>
          <p:nvPr/>
        </p:nvSpPr>
        <p:spPr bwMode="auto">
          <a:xfrm rot="5400000">
            <a:off x="5968613" y="592471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marL="0" marR="0" lvl="0" indent="0" algn="ctr" defTabSz="932186"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55" name="Rectangle: Rounded Corners 254">
            <a:extLst/>
          </p:cNvPr>
          <p:cNvSpPr/>
          <p:nvPr/>
        </p:nvSpPr>
        <p:spPr bwMode="auto">
          <a:xfrm rot="5400000">
            <a:off x="6063992" y="592471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marL="0" marR="0" lvl="0" indent="0" algn="ctr" defTabSz="932186"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56" name="Rectangle: Rounded Corners 255">
            <a:extLst/>
          </p:cNvPr>
          <p:cNvSpPr/>
          <p:nvPr/>
        </p:nvSpPr>
        <p:spPr bwMode="auto">
          <a:xfrm rot="5400000">
            <a:off x="6159375" y="592471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marL="0" marR="0" lvl="0" indent="0" algn="ctr" defTabSz="932186"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58" name="Rectangle: Rounded Corners 257">
            <a:extLst/>
          </p:cNvPr>
          <p:cNvSpPr/>
          <p:nvPr/>
        </p:nvSpPr>
        <p:spPr bwMode="auto">
          <a:xfrm rot="5400000">
            <a:off x="9378911" y="5925699"/>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marL="0" marR="0" lvl="0" indent="0" algn="ctr" defTabSz="932186"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59" name="Rectangle: Rounded Corners 258">
            <a:extLst/>
          </p:cNvPr>
          <p:cNvSpPr/>
          <p:nvPr/>
        </p:nvSpPr>
        <p:spPr bwMode="auto">
          <a:xfrm rot="5400000">
            <a:off x="9474292" y="5925699"/>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marL="0" marR="0" lvl="0" indent="0" algn="ctr" defTabSz="932186"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60" name="Rectangle: Rounded Corners 259">
            <a:extLst/>
          </p:cNvPr>
          <p:cNvSpPr/>
          <p:nvPr/>
        </p:nvSpPr>
        <p:spPr bwMode="auto">
          <a:xfrm rot="5400000">
            <a:off x="9569671" y="5925699"/>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marL="0" marR="0" lvl="0" indent="0" algn="ctr" defTabSz="932186"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61" name="Rectangle: Rounded Corners 260">
            <a:extLst/>
          </p:cNvPr>
          <p:cNvSpPr/>
          <p:nvPr/>
        </p:nvSpPr>
        <p:spPr bwMode="auto">
          <a:xfrm rot="5400000">
            <a:off x="9665051" y="5925699"/>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marL="0" marR="0" lvl="0" indent="0" algn="ctr" defTabSz="932186"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62" name="Rectangle: Rounded Corners 261">
            <a:extLst/>
          </p:cNvPr>
          <p:cNvSpPr/>
          <p:nvPr/>
        </p:nvSpPr>
        <p:spPr bwMode="auto">
          <a:xfrm rot="5400000">
            <a:off x="9760430" y="5925699"/>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marL="0" marR="0" lvl="0" indent="0" algn="ctr" defTabSz="932186"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63" name="Rectangle: Rounded Corners 262">
            <a:extLst/>
          </p:cNvPr>
          <p:cNvSpPr/>
          <p:nvPr/>
        </p:nvSpPr>
        <p:spPr bwMode="auto">
          <a:xfrm rot="5400000">
            <a:off x="9855811" y="5925699"/>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marL="0" marR="0" lvl="0" indent="0" algn="ctr" defTabSz="932186"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64" name="Rectangle: Rounded Corners 263">
            <a:extLst/>
          </p:cNvPr>
          <p:cNvSpPr/>
          <p:nvPr/>
        </p:nvSpPr>
        <p:spPr bwMode="auto">
          <a:xfrm rot="5400000">
            <a:off x="9951190" y="5925699"/>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marL="0" marR="0" lvl="0" indent="0" algn="ctr" defTabSz="932186"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65" name="Rectangle: Rounded Corners 264">
            <a:extLst/>
          </p:cNvPr>
          <p:cNvSpPr/>
          <p:nvPr/>
        </p:nvSpPr>
        <p:spPr bwMode="auto">
          <a:xfrm rot="5400000">
            <a:off x="10046572" y="5925699"/>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marL="0" marR="0" lvl="0" indent="0" algn="ctr" defTabSz="932186"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66" name="Rectangle: Rounded Corners 265">
            <a:extLst/>
          </p:cNvPr>
          <p:cNvSpPr/>
          <p:nvPr/>
        </p:nvSpPr>
        <p:spPr bwMode="auto">
          <a:xfrm rot="5400000">
            <a:off x="10144216" y="592471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marL="0" marR="0" lvl="0" indent="0" algn="ctr" defTabSz="932186"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67" name="Rectangle: Rounded Corners 266">
            <a:extLst/>
          </p:cNvPr>
          <p:cNvSpPr/>
          <p:nvPr/>
        </p:nvSpPr>
        <p:spPr bwMode="auto">
          <a:xfrm rot="5400000">
            <a:off x="10239596" y="592471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marL="0" marR="0" lvl="0" indent="0" algn="ctr" defTabSz="932186"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68" name="Rectangle: Rounded Corners 267">
            <a:extLst/>
          </p:cNvPr>
          <p:cNvSpPr/>
          <p:nvPr/>
        </p:nvSpPr>
        <p:spPr bwMode="auto">
          <a:xfrm rot="5400000">
            <a:off x="10334976" y="592471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marL="0" marR="0" lvl="0" indent="0" algn="ctr" defTabSz="932186"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69" name="Rectangle: Rounded Corners 268">
            <a:extLst/>
          </p:cNvPr>
          <p:cNvSpPr/>
          <p:nvPr/>
        </p:nvSpPr>
        <p:spPr bwMode="auto">
          <a:xfrm rot="5400000">
            <a:off x="10430355" y="592471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marL="0" marR="0" lvl="0" indent="0" algn="ctr" defTabSz="932186"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70" name="Rectangle: Rounded Corners 269">
            <a:extLst/>
          </p:cNvPr>
          <p:cNvSpPr/>
          <p:nvPr/>
        </p:nvSpPr>
        <p:spPr bwMode="auto">
          <a:xfrm rot="5400000">
            <a:off x="10525736" y="592471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marL="0" marR="0" lvl="0" indent="0" algn="ctr" defTabSz="932186"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71" name="Rectangle: Rounded Corners 270">
            <a:extLst/>
          </p:cNvPr>
          <p:cNvSpPr/>
          <p:nvPr/>
        </p:nvSpPr>
        <p:spPr bwMode="auto">
          <a:xfrm rot="5400000">
            <a:off x="10621114" y="592471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marL="0" marR="0" lvl="0" indent="0" algn="ctr" defTabSz="932186"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72" name="Rectangle: Rounded Corners 271">
            <a:extLst/>
          </p:cNvPr>
          <p:cNvSpPr/>
          <p:nvPr/>
        </p:nvSpPr>
        <p:spPr bwMode="auto">
          <a:xfrm rot="5400000">
            <a:off x="10716495" y="592471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marL="0" marR="0" lvl="0" indent="0" algn="ctr" defTabSz="932186"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73" name="Rectangle: Rounded Corners 272">
            <a:extLst/>
          </p:cNvPr>
          <p:cNvSpPr/>
          <p:nvPr/>
        </p:nvSpPr>
        <p:spPr bwMode="auto">
          <a:xfrm rot="5400000">
            <a:off x="10811877" y="592471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marL="0" marR="0" lvl="0" indent="0" algn="ctr" defTabSz="932186"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83" name="TextBox 182">
            <a:extLst>
              <a:ext uri="{FF2B5EF4-FFF2-40B4-BE49-F238E27FC236}">
                <a16:creationId xmlns:a16="http://schemas.microsoft.com/office/drawing/2014/main" id="{E66B6EFD-A3D0-46F3-9AA7-5394DE4BBAD9}"/>
              </a:ext>
            </a:extLst>
          </p:cNvPr>
          <p:cNvSpPr txBox="1"/>
          <p:nvPr/>
        </p:nvSpPr>
        <p:spPr>
          <a:xfrm rot="16200000">
            <a:off x="87601" y="2624109"/>
            <a:ext cx="1008480" cy="464760"/>
          </a:xfrm>
          <a:prstGeom prst="rect">
            <a:avLst/>
          </a:prstGeom>
          <a:noFill/>
        </p:spPr>
        <p:txBody>
          <a:bodyPr wrap="none" lIns="182829" tIns="146263" rIns="182829" bIns="146263" rtlCol="0">
            <a:spAutoFit/>
          </a:bodyPr>
          <a:lstStyle/>
          <a:p>
            <a:pPr marL="0" marR="0" lvl="0" indent="0" algn="l" defTabSz="932456" rtl="0" eaLnBrk="1" fontAlgn="auto" latinLnBrk="0" hangingPunct="1">
              <a:lnSpc>
                <a:spcPct val="90000"/>
              </a:lnSpc>
              <a:spcBef>
                <a:spcPts val="0"/>
              </a:spcBef>
              <a:spcAft>
                <a:spcPts val="600"/>
              </a:spcAft>
              <a:buClrTx/>
              <a:buSzTx/>
              <a:buFontTx/>
              <a:buNone/>
              <a:tabLst/>
              <a:defRPr/>
            </a:pPr>
            <a:r>
              <a:rPr kumimoji="0" lang="en-US" sz="1199" b="0" i="0" u="none" strike="noStrike" kern="1200" cap="none" spc="0" normalizeH="0" baseline="0" noProof="0">
                <a:ln>
                  <a:noFill/>
                </a:ln>
                <a:solidFill>
                  <a:srgbClr val="002050"/>
                </a:solidFill>
                <a:effectLst/>
                <a:uLnTx/>
                <a:uFillTx/>
                <a:latin typeface="Segoe UI" panose="020B0502040204020203" pitchFamily="34" charset="0"/>
                <a:ea typeface="+mn-ea"/>
                <a:cs typeface="Segoe UI" panose="020B0502040204020203" pitchFamily="34" charset="0"/>
              </a:rPr>
              <a:t>Compute</a:t>
            </a:r>
            <a:endParaRPr kumimoji="0" lang="en-GB" sz="1199" b="0" i="0" u="none" strike="noStrike" kern="1200" cap="none" spc="0" normalizeH="0" baseline="0" noProof="0">
              <a:ln>
                <a:noFill/>
              </a:ln>
              <a:solidFill>
                <a:srgbClr val="002050"/>
              </a:solidFill>
              <a:effectLst/>
              <a:uLnTx/>
              <a:uFillTx/>
              <a:latin typeface="Segoe UI" panose="020B0502040204020203" pitchFamily="34" charset="0"/>
              <a:ea typeface="+mn-ea"/>
              <a:cs typeface="Segoe UI" panose="020B0502040204020203" pitchFamily="34" charset="0"/>
            </a:endParaRPr>
          </a:p>
        </p:txBody>
      </p:sp>
      <p:sp>
        <p:nvSpPr>
          <p:cNvPr id="184" name="TextBox 183">
            <a:extLst>
              <a:ext uri="{FF2B5EF4-FFF2-40B4-BE49-F238E27FC236}">
                <a16:creationId xmlns:a16="http://schemas.microsoft.com/office/drawing/2014/main" id="{21485E57-C8CD-4189-9567-CB43C50B61C5}"/>
              </a:ext>
            </a:extLst>
          </p:cNvPr>
          <p:cNvSpPr txBox="1"/>
          <p:nvPr/>
        </p:nvSpPr>
        <p:spPr>
          <a:xfrm rot="16200000">
            <a:off x="-578738" y="4868502"/>
            <a:ext cx="2341165" cy="461490"/>
          </a:xfrm>
          <a:prstGeom prst="rect">
            <a:avLst/>
          </a:prstGeom>
          <a:noFill/>
        </p:spPr>
        <p:txBody>
          <a:bodyPr wrap="square" lIns="182829" tIns="146263" rIns="182829" bIns="146263" rtlCol="0">
            <a:spAutoFit/>
          </a:bodyPr>
          <a:lstStyle/>
          <a:p>
            <a:pPr marL="0" marR="0" lvl="0" indent="0" algn="ctr" defTabSz="950863" rtl="0" eaLnBrk="1" fontAlgn="base" latinLnBrk="0" hangingPunct="1">
              <a:lnSpc>
                <a:spcPct val="90000"/>
              </a:lnSpc>
              <a:spcBef>
                <a:spcPct val="0"/>
              </a:spcBef>
              <a:spcAft>
                <a:spcPts val="612"/>
              </a:spcAft>
              <a:buClrTx/>
              <a:buSzTx/>
              <a:buFontTx/>
              <a:buNone/>
              <a:tabLst/>
              <a:defRPr/>
            </a:pPr>
            <a:r>
              <a:rPr kumimoji="0" lang="en-US" sz="1199" b="0" i="0" u="none" strike="noStrike" kern="1200" cap="none" spc="0" normalizeH="0" baseline="0" noProof="0">
                <a:ln>
                  <a:noFill/>
                </a:ln>
                <a:solidFill>
                  <a:srgbClr val="002050"/>
                </a:solidFill>
                <a:effectLst/>
                <a:uLnTx/>
                <a:uFillTx/>
                <a:latin typeface="Segoe UI" panose="020B0502040204020203" pitchFamily="34" charset="0"/>
                <a:ea typeface="+mn-ea"/>
                <a:cs typeface="Segoe UI" panose="020B0502040204020203" pitchFamily="34" charset="0"/>
              </a:rPr>
              <a:t>Remote storage</a:t>
            </a:r>
            <a:endParaRPr kumimoji="0" lang="en-GB" sz="1199" b="0" i="0" u="none" strike="noStrike" kern="1200" cap="none" spc="0" normalizeH="0" baseline="0" noProof="0">
              <a:ln>
                <a:noFill/>
              </a:ln>
              <a:solidFill>
                <a:srgbClr val="002050"/>
              </a:solidFill>
              <a:effectLst/>
              <a:uLnTx/>
              <a:uFillTx/>
              <a:latin typeface="Segoe UI" panose="020B0502040204020203" pitchFamily="34" charset="0"/>
              <a:ea typeface="+mn-ea"/>
              <a:cs typeface="Segoe UI" panose="020B0502040204020203" pitchFamily="34" charset="0"/>
            </a:endParaRPr>
          </a:p>
        </p:txBody>
      </p:sp>
      <p:cxnSp>
        <p:nvCxnSpPr>
          <p:cNvPr id="192" name="Straight Connector 191">
            <a:extLst>
              <a:ext uri="{FF2B5EF4-FFF2-40B4-BE49-F238E27FC236}">
                <a16:creationId xmlns:a16="http://schemas.microsoft.com/office/drawing/2014/main" id="{6FF23621-FB74-4BB3-9FDD-C3FD0531FC33}"/>
              </a:ext>
            </a:extLst>
          </p:cNvPr>
          <p:cNvCxnSpPr/>
          <p:nvPr/>
        </p:nvCxnSpPr>
        <p:spPr>
          <a:xfrm>
            <a:off x="839073" y="3494666"/>
            <a:ext cx="10969688" cy="0"/>
          </a:xfrm>
          <a:prstGeom prst="line">
            <a:avLst/>
          </a:prstGeom>
          <a:ln w="12700">
            <a:solidFill>
              <a:schemeClr val="tx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18" name="Group 17">
            <a:extLst>
              <a:ext uri="{FF2B5EF4-FFF2-40B4-BE49-F238E27FC236}">
                <a16:creationId xmlns:a16="http://schemas.microsoft.com/office/drawing/2014/main" id="{37E250F3-4CF0-4AF0-8930-1BE2D082A0BC}"/>
              </a:ext>
            </a:extLst>
          </p:cNvPr>
          <p:cNvGrpSpPr/>
          <p:nvPr/>
        </p:nvGrpSpPr>
        <p:grpSpPr>
          <a:xfrm>
            <a:off x="1202748" y="1781193"/>
            <a:ext cx="2186633" cy="1488315"/>
            <a:chOff x="0" y="753357"/>
            <a:chExt cx="2187253" cy="1488737"/>
          </a:xfrm>
        </p:grpSpPr>
        <p:sp>
          <p:nvSpPr>
            <p:cNvPr id="179" name="Rectangle 178">
              <a:extLst>
                <a:ext uri="{FF2B5EF4-FFF2-40B4-BE49-F238E27FC236}">
                  <a16:creationId xmlns:a16="http://schemas.microsoft.com/office/drawing/2014/main" id="{21C76EA5-7372-4864-8140-195115878644}"/>
                </a:ext>
              </a:extLst>
            </p:cNvPr>
            <p:cNvSpPr/>
            <p:nvPr/>
          </p:nvSpPr>
          <p:spPr bwMode="auto">
            <a:xfrm>
              <a:off x="3543" y="753357"/>
              <a:ext cx="2180166" cy="928876"/>
            </a:xfrm>
            <a:prstGeom prst="rect">
              <a:avLst/>
            </a:prstGeom>
            <a:noFill/>
            <a:ln w="12700">
              <a:solidFill>
                <a:schemeClr val="accent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noAutofit/>
            </a:bodyPr>
            <a:lstStyle/>
            <a:p>
              <a:pPr marL="0" marR="0" lvl="0" indent="0" algn="ctr" defTabSz="932186" rtl="0" eaLnBrk="1" fontAlgn="base" latinLnBrk="0" hangingPunct="1">
                <a:lnSpc>
                  <a:spcPct val="100000"/>
                </a:lnSpc>
                <a:spcBef>
                  <a:spcPct val="0"/>
                </a:spcBef>
                <a:spcAft>
                  <a:spcPct val="0"/>
                </a:spcAft>
                <a:buClrTx/>
                <a:buSzTx/>
                <a:buFontTx/>
                <a:buNone/>
                <a:tabLst/>
                <a:defRPr/>
              </a:pPr>
              <a:endParaRPr kumimoji="0" lang="en-GB" sz="1399" b="0" i="0" u="none" strike="noStrike" kern="1200" cap="none" spc="0" normalizeH="0" baseline="0" noProof="0">
                <a:ln>
                  <a:noFill/>
                </a:ln>
                <a:solidFill>
                  <a:srgbClr val="002050"/>
                </a:solidFill>
                <a:effectLst/>
                <a:uLnTx/>
                <a:uFillTx/>
                <a:latin typeface="Segoe UI Semilight"/>
                <a:ea typeface="+mn-ea"/>
                <a:cs typeface="+mn-cs"/>
              </a:endParaRPr>
            </a:p>
          </p:txBody>
        </p:sp>
        <p:grpSp>
          <p:nvGrpSpPr>
            <p:cNvPr id="9" name="Group 8">
              <a:extLst>
                <a:ext uri="{FF2B5EF4-FFF2-40B4-BE49-F238E27FC236}">
                  <a16:creationId xmlns:a16="http://schemas.microsoft.com/office/drawing/2014/main" id="{7422BA49-0F91-4B36-99DD-F3E0302FDA7C}"/>
                </a:ext>
              </a:extLst>
            </p:cNvPr>
            <p:cNvGrpSpPr/>
            <p:nvPr/>
          </p:nvGrpSpPr>
          <p:grpSpPr>
            <a:xfrm>
              <a:off x="1" y="1932466"/>
              <a:ext cx="2187252" cy="309628"/>
              <a:chOff x="120338" y="1858315"/>
              <a:chExt cx="1946577" cy="309628"/>
            </a:xfrm>
            <a:solidFill>
              <a:srgbClr val="DCECF9"/>
            </a:solidFill>
          </p:grpSpPr>
          <p:sp>
            <p:nvSpPr>
              <p:cNvPr id="180" name="Rectangle 179">
                <a:extLst>
                  <a:ext uri="{FF2B5EF4-FFF2-40B4-BE49-F238E27FC236}">
                    <a16:creationId xmlns:a16="http://schemas.microsoft.com/office/drawing/2014/main" id="{069EC854-F532-441D-BB13-58568869AAE5}"/>
                  </a:ext>
                </a:extLst>
              </p:cNvPr>
              <p:cNvSpPr/>
              <p:nvPr/>
            </p:nvSpPr>
            <p:spPr bwMode="auto">
              <a:xfrm>
                <a:off x="120338" y="1858315"/>
                <a:ext cx="934357" cy="309628"/>
              </a:xfrm>
              <a:prstGeom prst="rect">
                <a:avLst/>
              </a:prstGeom>
              <a:noFill/>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noAutofit/>
              </a:bodyPr>
              <a:lstStyle/>
              <a:p>
                <a:pPr marL="0" marR="0" lvl="0" indent="0" algn="ctr" defTabSz="932186" rtl="0" eaLnBrk="1" fontAlgn="base" latinLnBrk="0" hangingPunct="1">
                  <a:lnSpc>
                    <a:spcPct val="100000"/>
                  </a:lnSpc>
                  <a:spcBef>
                    <a:spcPct val="0"/>
                  </a:spcBef>
                  <a:spcAft>
                    <a:spcPct val="0"/>
                  </a:spcAft>
                  <a:buClrTx/>
                  <a:buSzTx/>
                  <a:buFontTx/>
                  <a:buNone/>
                  <a:tabLst/>
                  <a:defRPr/>
                </a:pPr>
                <a:r>
                  <a:rPr kumimoji="0" lang="en-US" sz="1399" b="0" i="0" u="none" strike="noStrike" kern="1200" cap="none" spc="0" normalizeH="0" baseline="0" noProof="0">
                    <a:ln>
                      <a:noFill/>
                    </a:ln>
                    <a:solidFill>
                      <a:srgbClr val="002050"/>
                    </a:solidFill>
                    <a:effectLst/>
                    <a:uLnTx/>
                    <a:uFillTx/>
                    <a:latin typeface="Segoe UI Semilight"/>
                    <a:ea typeface="+mn-ea"/>
                    <a:cs typeface="+mn-cs"/>
                  </a:rPr>
                  <a:t>Cache</a:t>
                </a:r>
                <a:endParaRPr kumimoji="0" lang="en-GB" sz="1399" b="0" i="0" u="none" strike="noStrike" kern="1200" cap="none" spc="0" normalizeH="0" baseline="0" noProof="0">
                  <a:ln>
                    <a:noFill/>
                  </a:ln>
                  <a:solidFill>
                    <a:srgbClr val="002050"/>
                  </a:solidFill>
                  <a:effectLst/>
                  <a:uLnTx/>
                  <a:uFillTx/>
                  <a:latin typeface="Segoe UI Semilight"/>
                  <a:ea typeface="+mn-ea"/>
                  <a:cs typeface="+mn-cs"/>
                </a:endParaRPr>
              </a:p>
            </p:txBody>
          </p:sp>
          <p:sp>
            <p:nvSpPr>
              <p:cNvPr id="181" name="Rectangle 180">
                <a:extLst>
                  <a:ext uri="{FF2B5EF4-FFF2-40B4-BE49-F238E27FC236}">
                    <a16:creationId xmlns:a16="http://schemas.microsoft.com/office/drawing/2014/main" id="{47C9E6EF-D9C7-40E6-8043-870E0ECFC340}"/>
                  </a:ext>
                </a:extLst>
              </p:cNvPr>
              <p:cNvSpPr/>
              <p:nvPr/>
            </p:nvSpPr>
            <p:spPr bwMode="auto">
              <a:xfrm>
                <a:off x="1132558" y="1858315"/>
                <a:ext cx="934357" cy="309628"/>
              </a:xfrm>
              <a:prstGeom prst="rect">
                <a:avLst/>
              </a:prstGeom>
              <a:noFill/>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noAutofit/>
              </a:bodyPr>
              <a:lstStyle/>
              <a:p>
                <a:pPr marL="0" marR="0" lvl="0" indent="0" algn="ctr" defTabSz="932186" rtl="0" eaLnBrk="1" fontAlgn="base" latinLnBrk="0" hangingPunct="1">
                  <a:lnSpc>
                    <a:spcPct val="100000"/>
                  </a:lnSpc>
                  <a:spcBef>
                    <a:spcPct val="0"/>
                  </a:spcBef>
                  <a:spcAft>
                    <a:spcPct val="0"/>
                  </a:spcAft>
                  <a:buClrTx/>
                  <a:buSzTx/>
                  <a:buFontTx/>
                  <a:buNone/>
                  <a:tabLst/>
                  <a:defRPr/>
                </a:pPr>
                <a:r>
                  <a:rPr kumimoji="0" lang="en-US" sz="1399" b="0" i="0" u="none" strike="noStrike" kern="1200" cap="none" spc="0" normalizeH="0" baseline="0" noProof="0">
                    <a:ln>
                      <a:noFill/>
                    </a:ln>
                    <a:solidFill>
                      <a:srgbClr val="002050"/>
                    </a:solidFill>
                    <a:effectLst/>
                    <a:uLnTx/>
                    <a:uFillTx/>
                    <a:latin typeface="Segoe UI Semilight"/>
                    <a:ea typeface="+mn-ea"/>
                    <a:cs typeface="+mn-cs"/>
                  </a:rPr>
                  <a:t>TempDB</a:t>
                </a:r>
                <a:endParaRPr kumimoji="0" lang="en-GB" sz="1399" b="0" i="0" u="none" strike="noStrike" kern="1200" cap="none" spc="0" normalizeH="0" baseline="0" noProof="0">
                  <a:ln>
                    <a:noFill/>
                  </a:ln>
                  <a:solidFill>
                    <a:srgbClr val="002050"/>
                  </a:solidFill>
                  <a:effectLst/>
                  <a:uLnTx/>
                  <a:uFillTx/>
                  <a:latin typeface="Segoe UI Semilight"/>
                  <a:ea typeface="+mn-ea"/>
                  <a:cs typeface="+mn-cs"/>
                </a:endParaRPr>
              </a:p>
            </p:txBody>
          </p:sp>
        </p:grpSp>
        <p:sp>
          <p:nvSpPr>
            <p:cNvPr id="182" name="Rectangle 181">
              <a:extLst>
                <a:ext uri="{FF2B5EF4-FFF2-40B4-BE49-F238E27FC236}">
                  <a16:creationId xmlns:a16="http://schemas.microsoft.com/office/drawing/2014/main" id="{355D1DEF-39BB-4C0B-BA5A-33C05818ED6C}"/>
                </a:ext>
              </a:extLst>
            </p:cNvPr>
            <p:cNvSpPr/>
            <p:nvPr/>
          </p:nvSpPr>
          <p:spPr bwMode="auto">
            <a:xfrm>
              <a:off x="120338" y="1264818"/>
              <a:ext cx="1946577" cy="309628"/>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noAutofit/>
            </a:bodyPr>
            <a:lstStyle/>
            <a:p>
              <a:pPr marL="0" marR="0" lvl="0" indent="0" algn="ctr" defTabSz="932186" rtl="0" eaLnBrk="1" fontAlgn="base" latinLnBrk="0" hangingPunct="1">
                <a:lnSpc>
                  <a:spcPct val="100000"/>
                </a:lnSpc>
                <a:spcBef>
                  <a:spcPct val="0"/>
                </a:spcBef>
                <a:spcAft>
                  <a:spcPct val="0"/>
                </a:spcAft>
                <a:buClrTx/>
                <a:buSzTx/>
                <a:buFontTx/>
                <a:buNone/>
                <a:tabLst/>
                <a:defRPr/>
              </a:pPr>
              <a:r>
                <a:rPr kumimoji="0" lang="en-US" sz="1399" b="0" i="0" u="none" strike="noStrike" kern="1200" cap="none" spc="0" normalizeH="0" baseline="0" noProof="0">
                  <a:ln>
                    <a:noFill/>
                  </a:ln>
                  <a:solidFill>
                    <a:srgbClr val="FFFFFF"/>
                  </a:solidFill>
                  <a:effectLst/>
                  <a:uLnTx/>
                  <a:uFillTx/>
                  <a:latin typeface="Segoe UI Semilight"/>
                  <a:ea typeface="+mn-ea"/>
                  <a:cs typeface="+mn-cs"/>
                </a:rPr>
                <a:t>NVMe SSD</a:t>
              </a:r>
              <a:endParaRPr kumimoji="0" lang="en-GB" sz="1399"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3" name="Trapezoid 12">
              <a:extLst>
                <a:ext uri="{FF2B5EF4-FFF2-40B4-BE49-F238E27FC236}">
                  <a16:creationId xmlns:a16="http://schemas.microsoft.com/office/drawing/2014/main" id="{F92FA90B-6D83-4677-9BA6-2342B898570D}"/>
                </a:ext>
              </a:extLst>
            </p:cNvPr>
            <p:cNvSpPr/>
            <p:nvPr/>
          </p:nvSpPr>
          <p:spPr bwMode="auto">
            <a:xfrm>
              <a:off x="0" y="1656454"/>
              <a:ext cx="2180166" cy="172505"/>
            </a:xfrm>
            <a:prstGeom prst="trapezoid">
              <a:avLst>
                <a:gd name="adj" fmla="val 61212"/>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9" tIns="146263" rIns="182829" bIns="146263" numCol="1" spcCol="0" rtlCol="0" fromWordArt="0" anchor="t" anchorCtr="0" forceAA="0" compatLnSpc="1">
              <a:prstTxWarp prst="textNoShape">
                <a:avLst/>
              </a:prstTxWarp>
              <a:noAutofit/>
            </a:bodyPr>
            <a:lstStyle/>
            <a:p>
              <a:pPr marL="0" marR="0" lvl="0" indent="0" algn="ctr" defTabSz="932186"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Semilight"/>
                <a:ea typeface="Segoe UI" pitchFamily="34" charset="0"/>
                <a:cs typeface="Segoe UI" pitchFamily="34" charset="0"/>
              </a:endParaRPr>
            </a:p>
          </p:txBody>
        </p:sp>
        <p:sp>
          <p:nvSpPr>
            <p:cNvPr id="275" name="Rectangle 274">
              <a:extLst>
                <a:ext uri="{FF2B5EF4-FFF2-40B4-BE49-F238E27FC236}">
                  <a16:creationId xmlns:a16="http://schemas.microsoft.com/office/drawing/2014/main" id="{2BAA43BC-81CE-4D00-85A9-E9B36B92E7FB}"/>
                </a:ext>
              </a:extLst>
            </p:cNvPr>
            <p:cNvSpPr/>
            <p:nvPr/>
          </p:nvSpPr>
          <p:spPr bwMode="auto">
            <a:xfrm>
              <a:off x="120338" y="873182"/>
              <a:ext cx="934357" cy="309628"/>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noAutofit/>
            </a:bodyPr>
            <a:lstStyle/>
            <a:p>
              <a:pPr marL="0" marR="0" lvl="0" indent="0" algn="ctr" defTabSz="932186" rtl="0" eaLnBrk="1" fontAlgn="base" latinLnBrk="0" hangingPunct="1">
                <a:lnSpc>
                  <a:spcPct val="100000"/>
                </a:lnSpc>
                <a:spcBef>
                  <a:spcPct val="0"/>
                </a:spcBef>
                <a:spcAft>
                  <a:spcPct val="0"/>
                </a:spcAft>
                <a:buClrTx/>
                <a:buSzTx/>
                <a:buFontTx/>
                <a:buNone/>
                <a:tabLst/>
                <a:defRPr/>
              </a:pPr>
              <a:r>
                <a:rPr kumimoji="0" lang="en-US" sz="1399" b="0" i="0" u="none" strike="noStrike" kern="1200" cap="none" spc="0" normalizeH="0" baseline="0" noProof="0">
                  <a:ln>
                    <a:noFill/>
                  </a:ln>
                  <a:solidFill>
                    <a:srgbClr val="FFFFFF"/>
                  </a:solidFill>
                  <a:effectLst/>
                  <a:uLnTx/>
                  <a:uFillTx/>
                  <a:latin typeface="Segoe UI Semilight"/>
                  <a:ea typeface="+mn-ea"/>
                  <a:cs typeface="+mn-cs"/>
                </a:rPr>
                <a:t>Cores</a:t>
              </a:r>
              <a:endParaRPr kumimoji="0" lang="en-GB" sz="1399"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76" name="Rectangle 275">
              <a:extLst>
                <a:ext uri="{FF2B5EF4-FFF2-40B4-BE49-F238E27FC236}">
                  <a16:creationId xmlns:a16="http://schemas.microsoft.com/office/drawing/2014/main" id="{7FF22072-C873-446A-9049-3E32BC218D7D}"/>
                </a:ext>
              </a:extLst>
            </p:cNvPr>
            <p:cNvSpPr/>
            <p:nvPr/>
          </p:nvSpPr>
          <p:spPr bwMode="auto">
            <a:xfrm>
              <a:off x="1132558" y="873182"/>
              <a:ext cx="934357" cy="309628"/>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noAutofit/>
            </a:bodyPr>
            <a:lstStyle/>
            <a:p>
              <a:pPr marL="0" marR="0" lvl="0" indent="0" algn="ctr" defTabSz="932186" rtl="0" eaLnBrk="1" fontAlgn="base" latinLnBrk="0" hangingPunct="1">
                <a:lnSpc>
                  <a:spcPct val="100000"/>
                </a:lnSpc>
                <a:spcBef>
                  <a:spcPct val="0"/>
                </a:spcBef>
                <a:spcAft>
                  <a:spcPct val="0"/>
                </a:spcAft>
                <a:buClrTx/>
                <a:buSzTx/>
                <a:buFontTx/>
                <a:buNone/>
                <a:tabLst/>
                <a:defRPr/>
              </a:pPr>
              <a:r>
                <a:rPr kumimoji="0" lang="en-US" sz="1399" b="0" i="0" u="none" strike="noStrike" kern="1200" cap="none" spc="0" normalizeH="0" baseline="0" noProof="0">
                  <a:ln>
                    <a:noFill/>
                  </a:ln>
                  <a:solidFill>
                    <a:srgbClr val="FFFFFF"/>
                  </a:solidFill>
                  <a:effectLst/>
                  <a:uLnTx/>
                  <a:uFillTx/>
                  <a:latin typeface="Segoe UI Semilight"/>
                  <a:ea typeface="+mn-ea"/>
                  <a:cs typeface="+mn-cs"/>
                </a:rPr>
                <a:t>Memory</a:t>
              </a:r>
              <a:endParaRPr kumimoji="0" lang="en-GB" sz="1399" b="0" i="0" u="none" strike="noStrike" kern="1200" cap="none" spc="0" normalizeH="0" baseline="0" noProof="0">
                <a:ln>
                  <a:noFill/>
                </a:ln>
                <a:solidFill>
                  <a:srgbClr val="FFFFFF"/>
                </a:solidFill>
                <a:effectLst/>
                <a:uLnTx/>
                <a:uFillTx/>
                <a:latin typeface="Segoe UI Semilight"/>
                <a:ea typeface="+mn-ea"/>
                <a:cs typeface="+mn-cs"/>
              </a:endParaRPr>
            </a:p>
          </p:txBody>
        </p:sp>
      </p:grpSp>
      <p:sp>
        <p:nvSpPr>
          <p:cNvPr id="313" name="Rectangle 312">
            <a:extLst>
              <a:ext uri="{FF2B5EF4-FFF2-40B4-BE49-F238E27FC236}">
                <a16:creationId xmlns:a16="http://schemas.microsoft.com/office/drawing/2014/main" id="{16F1B168-09A4-4801-9E08-4B5BAB9DF509}"/>
              </a:ext>
            </a:extLst>
          </p:cNvPr>
          <p:cNvSpPr/>
          <p:nvPr/>
        </p:nvSpPr>
        <p:spPr bwMode="auto">
          <a:xfrm>
            <a:off x="7756334" y="4673866"/>
            <a:ext cx="1175355" cy="316882"/>
          </a:xfrm>
          <a:prstGeom prst="rect">
            <a:avLst/>
          </a:prstGeom>
          <a:solidFill>
            <a:schemeClr val="bg1"/>
          </a:solidFill>
          <a:ln w="12700">
            <a:solidFill>
              <a:schemeClr val="accent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marL="0" marR="0" lvl="0" indent="0" algn="ctr" defTabSz="932186" rtl="0" eaLnBrk="1" fontAlgn="base" latinLnBrk="0" hangingPunct="1">
              <a:lnSpc>
                <a:spcPct val="100000"/>
              </a:lnSpc>
              <a:spcBef>
                <a:spcPct val="0"/>
              </a:spcBef>
              <a:spcAft>
                <a:spcPct val="0"/>
              </a:spcAft>
              <a:buClrTx/>
              <a:buSzTx/>
              <a:buFontTx/>
              <a:buNone/>
              <a:tabLst/>
              <a:defRPr/>
            </a:pPr>
            <a:r>
              <a:rPr kumimoji="0" lang="en-US" sz="1399" b="0" i="0" u="none" strike="noStrike" kern="1200" cap="none" spc="0" normalizeH="0" baseline="0" noProof="0">
                <a:ln>
                  <a:noFill/>
                </a:ln>
                <a:solidFill>
                  <a:srgbClr val="002050"/>
                </a:solidFill>
                <a:effectLst/>
                <a:uLnTx/>
                <a:uFillTx/>
                <a:latin typeface="Segoe UI Semilight"/>
                <a:ea typeface="+mn-ea"/>
                <a:cs typeface="+mn-cs"/>
              </a:rPr>
              <a:t>Data</a:t>
            </a:r>
          </a:p>
        </p:txBody>
      </p:sp>
      <p:sp>
        <p:nvSpPr>
          <p:cNvPr id="314" name="Rectangle 313">
            <a:extLst>
              <a:ext uri="{FF2B5EF4-FFF2-40B4-BE49-F238E27FC236}">
                <a16:creationId xmlns:a16="http://schemas.microsoft.com/office/drawing/2014/main" id="{2C194EF0-F8C9-4FAB-8078-BC702A106243}"/>
              </a:ext>
            </a:extLst>
          </p:cNvPr>
          <p:cNvSpPr/>
          <p:nvPr/>
        </p:nvSpPr>
        <p:spPr bwMode="auto">
          <a:xfrm>
            <a:off x="7756334" y="5054757"/>
            <a:ext cx="1175355" cy="316882"/>
          </a:xfrm>
          <a:prstGeom prst="rect">
            <a:avLst/>
          </a:prstGeom>
          <a:solidFill>
            <a:schemeClr val="bg1"/>
          </a:solidFill>
          <a:ln w="12700">
            <a:solidFill>
              <a:schemeClr val="accent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marL="0" marR="0" lvl="0" indent="0" algn="ctr" defTabSz="932186" rtl="0" eaLnBrk="1" fontAlgn="base" latinLnBrk="0" hangingPunct="1">
              <a:lnSpc>
                <a:spcPct val="100000"/>
              </a:lnSpc>
              <a:spcBef>
                <a:spcPct val="0"/>
              </a:spcBef>
              <a:spcAft>
                <a:spcPct val="0"/>
              </a:spcAft>
              <a:buClrTx/>
              <a:buSzTx/>
              <a:buFontTx/>
              <a:buNone/>
              <a:tabLst/>
              <a:defRPr/>
            </a:pPr>
            <a:r>
              <a:rPr kumimoji="0" lang="en-US" sz="1399" b="0" i="0" u="none" strike="noStrike" kern="1200" cap="none" spc="0" normalizeH="0" baseline="0" noProof="0">
                <a:ln>
                  <a:noFill/>
                </a:ln>
                <a:solidFill>
                  <a:srgbClr val="002050"/>
                </a:solidFill>
                <a:effectLst/>
                <a:uLnTx/>
                <a:uFillTx/>
                <a:latin typeface="Segoe UI Semilight"/>
                <a:ea typeface="+mn-ea"/>
                <a:cs typeface="+mn-cs"/>
              </a:rPr>
              <a:t>Log</a:t>
            </a:r>
          </a:p>
        </p:txBody>
      </p:sp>
      <p:grpSp>
        <p:nvGrpSpPr>
          <p:cNvPr id="185" name="Group 184">
            <a:extLst>
              <a:ext uri="{FF2B5EF4-FFF2-40B4-BE49-F238E27FC236}">
                <a16:creationId xmlns:a16="http://schemas.microsoft.com/office/drawing/2014/main" id="{AB0847F2-DC3E-49E1-B147-06F45003C19C}"/>
              </a:ext>
            </a:extLst>
          </p:cNvPr>
          <p:cNvGrpSpPr/>
          <p:nvPr/>
        </p:nvGrpSpPr>
        <p:grpSpPr>
          <a:xfrm>
            <a:off x="5086874" y="1781193"/>
            <a:ext cx="2186633" cy="1488315"/>
            <a:chOff x="0" y="753357"/>
            <a:chExt cx="2187253" cy="1488737"/>
          </a:xfrm>
        </p:grpSpPr>
        <p:sp>
          <p:nvSpPr>
            <p:cNvPr id="186" name="Rectangle 185">
              <a:extLst>
                <a:ext uri="{FF2B5EF4-FFF2-40B4-BE49-F238E27FC236}">
                  <a16:creationId xmlns:a16="http://schemas.microsoft.com/office/drawing/2014/main" id="{86879E69-C4DB-42C4-BE46-8DAE06FA29ED}"/>
                </a:ext>
              </a:extLst>
            </p:cNvPr>
            <p:cNvSpPr/>
            <p:nvPr/>
          </p:nvSpPr>
          <p:spPr bwMode="auto">
            <a:xfrm>
              <a:off x="3543" y="753357"/>
              <a:ext cx="2180166" cy="928876"/>
            </a:xfrm>
            <a:prstGeom prst="rect">
              <a:avLst/>
            </a:prstGeom>
            <a:noFill/>
            <a:ln w="12700">
              <a:solidFill>
                <a:schemeClr val="accent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noAutofit/>
            </a:bodyPr>
            <a:lstStyle/>
            <a:p>
              <a:pPr marL="0" marR="0" lvl="0" indent="0" algn="ctr" defTabSz="932186" rtl="0" eaLnBrk="1" fontAlgn="base" latinLnBrk="0" hangingPunct="1">
                <a:lnSpc>
                  <a:spcPct val="100000"/>
                </a:lnSpc>
                <a:spcBef>
                  <a:spcPct val="0"/>
                </a:spcBef>
                <a:spcAft>
                  <a:spcPct val="0"/>
                </a:spcAft>
                <a:buClrTx/>
                <a:buSzTx/>
                <a:buFontTx/>
                <a:buNone/>
                <a:tabLst/>
                <a:defRPr/>
              </a:pPr>
              <a:endParaRPr kumimoji="0" lang="en-GB" sz="1399" b="0" i="0" u="none" strike="noStrike" kern="1200" cap="none" spc="0" normalizeH="0" baseline="0" noProof="0">
                <a:ln>
                  <a:noFill/>
                </a:ln>
                <a:solidFill>
                  <a:srgbClr val="002050"/>
                </a:solidFill>
                <a:effectLst/>
                <a:uLnTx/>
                <a:uFillTx/>
                <a:latin typeface="Segoe UI Semilight"/>
                <a:ea typeface="+mn-ea"/>
                <a:cs typeface="+mn-cs"/>
              </a:endParaRPr>
            </a:p>
          </p:txBody>
        </p:sp>
        <p:grpSp>
          <p:nvGrpSpPr>
            <p:cNvPr id="187" name="Group 186">
              <a:extLst>
                <a:ext uri="{FF2B5EF4-FFF2-40B4-BE49-F238E27FC236}">
                  <a16:creationId xmlns:a16="http://schemas.microsoft.com/office/drawing/2014/main" id="{B46634B1-94DE-4584-9591-821ABA107A2B}"/>
                </a:ext>
              </a:extLst>
            </p:cNvPr>
            <p:cNvGrpSpPr/>
            <p:nvPr/>
          </p:nvGrpSpPr>
          <p:grpSpPr>
            <a:xfrm>
              <a:off x="1" y="1932466"/>
              <a:ext cx="2187252" cy="309628"/>
              <a:chOff x="120338" y="1858315"/>
              <a:chExt cx="1946577" cy="309628"/>
            </a:xfrm>
            <a:solidFill>
              <a:srgbClr val="DCECF9"/>
            </a:solidFill>
          </p:grpSpPr>
          <p:sp>
            <p:nvSpPr>
              <p:cNvPr id="193" name="Rectangle 192">
                <a:extLst>
                  <a:ext uri="{FF2B5EF4-FFF2-40B4-BE49-F238E27FC236}">
                    <a16:creationId xmlns:a16="http://schemas.microsoft.com/office/drawing/2014/main" id="{932D2128-4649-4FFA-AB07-C3835FF0D229}"/>
                  </a:ext>
                </a:extLst>
              </p:cNvPr>
              <p:cNvSpPr/>
              <p:nvPr/>
            </p:nvSpPr>
            <p:spPr bwMode="auto">
              <a:xfrm>
                <a:off x="120338" y="1858315"/>
                <a:ext cx="934357" cy="309628"/>
              </a:xfrm>
              <a:prstGeom prst="rect">
                <a:avLst/>
              </a:prstGeom>
              <a:noFill/>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noAutofit/>
              </a:bodyPr>
              <a:lstStyle/>
              <a:p>
                <a:pPr marL="0" marR="0" lvl="0" indent="0" algn="ctr" defTabSz="932186" rtl="0" eaLnBrk="1" fontAlgn="base" latinLnBrk="0" hangingPunct="1">
                  <a:lnSpc>
                    <a:spcPct val="100000"/>
                  </a:lnSpc>
                  <a:spcBef>
                    <a:spcPct val="0"/>
                  </a:spcBef>
                  <a:spcAft>
                    <a:spcPct val="0"/>
                  </a:spcAft>
                  <a:buClrTx/>
                  <a:buSzTx/>
                  <a:buFontTx/>
                  <a:buNone/>
                  <a:tabLst/>
                  <a:defRPr/>
                </a:pPr>
                <a:r>
                  <a:rPr kumimoji="0" lang="en-US" sz="1399" b="0" i="0" u="none" strike="noStrike" kern="1200" cap="none" spc="0" normalizeH="0" baseline="0" noProof="0">
                    <a:ln>
                      <a:noFill/>
                    </a:ln>
                    <a:solidFill>
                      <a:srgbClr val="002050"/>
                    </a:solidFill>
                    <a:effectLst/>
                    <a:uLnTx/>
                    <a:uFillTx/>
                    <a:latin typeface="Segoe UI Semilight"/>
                    <a:ea typeface="+mn-ea"/>
                    <a:cs typeface="+mn-cs"/>
                  </a:rPr>
                  <a:t>Cache</a:t>
                </a:r>
                <a:endParaRPr kumimoji="0" lang="en-GB" sz="1399" b="0" i="0" u="none" strike="noStrike" kern="1200" cap="none" spc="0" normalizeH="0" baseline="0" noProof="0">
                  <a:ln>
                    <a:noFill/>
                  </a:ln>
                  <a:solidFill>
                    <a:srgbClr val="002050"/>
                  </a:solidFill>
                  <a:effectLst/>
                  <a:uLnTx/>
                  <a:uFillTx/>
                  <a:latin typeface="Segoe UI Semilight"/>
                  <a:ea typeface="+mn-ea"/>
                  <a:cs typeface="+mn-cs"/>
                </a:endParaRPr>
              </a:p>
            </p:txBody>
          </p:sp>
          <p:sp>
            <p:nvSpPr>
              <p:cNvPr id="194" name="Rectangle 193">
                <a:extLst>
                  <a:ext uri="{FF2B5EF4-FFF2-40B4-BE49-F238E27FC236}">
                    <a16:creationId xmlns:a16="http://schemas.microsoft.com/office/drawing/2014/main" id="{9A414A63-7719-4803-B8BA-E0B048EC35BA}"/>
                  </a:ext>
                </a:extLst>
              </p:cNvPr>
              <p:cNvSpPr/>
              <p:nvPr/>
            </p:nvSpPr>
            <p:spPr bwMode="auto">
              <a:xfrm>
                <a:off x="1132558" y="1858315"/>
                <a:ext cx="934357" cy="309628"/>
              </a:xfrm>
              <a:prstGeom prst="rect">
                <a:avLst/>
              </a:prstGeom>
              <a:noFill/>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noAutofit/>
              </a:bodyPr>
              <a:lstStyle/>
              <a:p>
                <a:pPr marL="0" marR="0" lvl="0" indent="0" algn="ctr" defTabSz="932186" rtl="0" eaLnBrk="1" fontAlgn="base" latinLnBrk="0" hangingPunct="1">
                  <a:lnSpc>
                    <a:spcPct val="100000"/>
                  </a:lnSpc>
                  <a:spcBef>
                    <a:spcPct val="0"/>
                  </a:spcBef>
                  <a:spcAft>
                    <a:spcPct val="0"/>
                  </a:spcAft>
                  <a:buClrTx/>
                  <a:buSzTx/>
                  <a:buFontTx/>
                  <a:buNone/>
                  <a:tabLst/>
                  <a:defRPr/>
                </a:pPr>
                <a:r>
                  <a:rPr kumimoji="0" lang="en-US" sz="1399" b="0" i="0" u="none" strike="noStrike" kern="1200" cap="none" spc="0" normalizeH="0" baseline="0" noProof="0">
                    <a:ln>
                      <a:noFill/>
                    </a:ln>
                    <a:solidFill>
                      <a:srgbClr val="002050"/>
                    </a:solidFill>
                    <a:effectLst/>
                    <a:uLnTx/>
                    <a:uFillTx/>
                    <a:latin typeface="Segoe UI Semilight"/>
                    <a:ea typeface="+mn-ea"/>
                    <a:cs typeface="+mn-cs"/>
                  </a:rPr>
                  <a:t>TempDB</a:t>
                </a:r>
                <a:endParaRPr kumimoji="0" lang="en-GB" sz="1399" b="0" i="0" u="none" strike="noStrike" kern="1200" cap="none" spc="0" normalizeH="0" baseline="0" noProof="0">
                  <a:ln>
                    <a:noFill/>
                  </a:ln>
                  <a:solidFill>
                    <a:srgbClr val="002050"/>
                  </a:solidFill>
                  <a:effectLst/>
                  <a:uLnTx/>
                  <a:uFillTx/>
                  <a:latin typeface="Segoe UI Semilight"/>
                  <a:ea typeface="+mn-ea"/>
                  <a:cs typeface="+mn-cs"/>
                </a:endParaRPr>
              </a:p>
            </p:txBody>
          </p:sp>
        </p:grpSp>
        <p:sp>
          <p:nvSpPr>
            <p:cNvPr id="188" name="Rectangle 187">
              <a:extLst>
                <a:ext uri="{FF2B5EF4-FFF2-40B4-BE49-F238E27FC236}">
                  <a16:creationId xmlns:a16="http://schemas.microsoft.com/office/drawing/2014/main" id="{6867DB5B-F066-4F4D-9AB7-12923864FE99}"/>
                </a:ext>
              </a:extLst>
            </p:cNvPr>
            <p:cNvSpPr/>
            <p:nvPr/>
          </p:nvSpPr>
          <p:spPr bwMode="auto">
            <a:xfrm>
              <a:off x="120338" y="1264818"/>
              <a:ext cx="1946577" cy="309628"/>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noAutofit/>
            </a:bodyPr>
            <a:lstStyle/>
            <a:p>
              <a:pPr marL="0" marR="0" lvl="0" indent="0" algn="ctr" defTabSz="932186" rtl="0" eaLnBrk="1" fontAlgn="base" latinLnBrk="0" hangingPunct="1">
                <a:lnSpc>
                  <a:spcPct val="100000"/>
                </a:lnSpc>
                <a:spcBef>
                  <a:spcPct val="0"/>
                </a:spcBef>
                <a:spcAft>
                  <a:spcPct val="0"/>
                </a:spcAft>
                <a:buClrTx/>
                <a:buSzTx/>
                <a:buFontTx/>
                <a:buNone/>
                <a:tabLst/>
                <a:defRPr/>
              </a:pPr>
              <a:r>
                <a:rPr kumimoji="0" lang="en-US" sz="1399" b="0" i="0" u="none" strike="noStrike" kern="1200" cap="none" spc="0" normalizeH="0" baseline="0" noProof="0">
                  <a:ln>
                    <a:noFill/>
                  </a:ln>
                  <a:solidFill>
                    <a:srgbClr val="FFFFFF"/>
                  </a:solidFill>
                  <a:effectLst/>
                  <a:uLnTx/>
                  <a:uFillTx/>
                  <a:latin typeface="Segoe UI Semilight"/>
                  <a:ea typeface="+mn-ea"/>
                  <a:cs typeface="+mn-cs"/>
                </a:rPr>
                <a:t>NVMe SSD</a:t>
              </a:r>
              <a:endParaRPr kumimoji="0" lang="en-GB" sz="1399"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89" name="Trapezoid 188">
              <a:extLst>
                <a:ext uri="{FF2B5EF4-FFF2-40B4-BE49-F238E27FC236}">
                  <a16:creationId xmlns:a16="http://schemas.microsoft.com/office/drawing/2014/main" id="{34576900-AC38-4ED6-AE6D-22505AC4768E}"/>
                </a:ext>
              </a:extLst>
            </p:cNvPr>
            <p:cNvSpPr/>
            <p:nvPr/>
          </p:nvSpPr>
          <p:spPr bwMode="auto">
            <a:xfrm>
              <a:off x="0" y="1656454"/>
              <a:ext cx="2180166" cy="172505"/>
            </a:xfrm>
            <a:prstGeom prst="trapezoid">
              <a:avLst>
                <a:gd name="adj" fmla="val 61212"/>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9" tIns="146263" rIns="182829" bIns="146263" numCol="1" spcCol="0" rtlCol="0" fromWordArt="0" anchor="t" anchorCtr="0" forceAA="0" compatLnSpc="1">
              <a:prstTxWarp prst="textNoShape">
                <a:avLst/>
              </a:prstTxWarp>
              <a:noAutofit/>
            </a:bodyPr>
            <a:lstStyle/>
            <a:p>
              <a:pPr marL="0" marR="0" lvl="0" indent="0" algn="ctr" defTabSz="932186"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Semilight"/>
                <a:ea typeface="Segoe UI" pitchFamily="34" charset="0"/>
                <a:cs typeface="Segoe UI" pitchFamily="34" charset="0"/>
              </a:endParaRPr>
            </a:p>
          </p:txBody>
        </p:sp>
        <p:sp>
          <p:nvSpPr>
            <p:cNvPr id="190" name="Rectangle 189">
              <a:extLst>
                <a:ext uri="{FF2B5EF4-FFF2-40B4-BE49-F238E27FC236}">
                  <a16:creationId xmlns:a16="http://schemas.microsoft.com/office/drawing/2014/main" id="{ADF7A0B9-B1F8-421B-A935-527DC518253B}"/>
                </a:ext>
              </a:extLst>
            </p:cNvPr>
            <p:cNvSpPr/>
            <p:nvPr/>
          </p:nvSpPr>
          <p:spPr bwMode="auto">
            <a:xfrm>
              <a:off x="120338" y="873182"/>
              <a:ext cx="934357" cy="309628"/>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noAutofit/>
            </a:bodyPr>
            <a:lstStyle/>
            <a:p>
              <a:pPr marL="0" marR="0" lvl="0" indent="0" algn="ctr" defTabSz="932186" rtl="0" eaLnBrk="1" fontAlgn="base" latinLnBrk="0" hangingPunct="1">
                <a:lnSpc>
                  <a:spcPct val="100000"/>
                </a:lnSpc>
                <a:spcBef>
                  <a:spcPct val="0"/>
                </a:spcBef>
                <a:spcAft>
                  <a:spcPct val="0"/>
                </a:spcAft>
                <a:buClrTx/>
                <a:buSzTx/>
                <a:buFontTx/>
                <a:buNone/>
                <a:tabLst/>
                <a:defRPr/>
              </a:pPr>
              <a:r>
                <a:rPr kumimoji="0" lang="en-US" sz="1399" b="0" i="0" u="none" strike="noStrike" kern="1200" cap="none" spc="0" normalizeH="0" baseline="0" noProof="0">
                  <a:ln>
                    <a:noFill/>
                  </a:ln>
                  <a:solidFill>
                    <a:srgbClr val="FFFFFF"/>
                  </a:solidFill>
                  <a:effectLst/>
                  <a:uLnTx/>
                  <a:uFillTx/>
                  <a:latin typeface="Segoe UI Semilight"/>
                  <a:ea typeface="+mn-ea"/>
                  <a:cs typeface="+mn-cs"/>
                </a:rPr>
                <a:t>Cores</a:t>
              </a:r>
              <a:endParaRPr kumimoji="0" lang="en-GB" sz="1399"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91" name="Rectangle 190">
              <a:extLst>
                <a:ext uri="{FF2B5EF4-FFF2-40B4-BE49-F238E27FC236}">
                  <a16:creationId xmlns:a16="http://schemas.microsoft.com/office/drawing/2014/main" id="{681DB066-6383-4891-AFA5-CF1D659F0FBD}"/>
                </a:ext>
              </a:extLst>
            </p:cNvPr>
            <p:cNvSpPr/>
            <p:nvPr/>
          </p:nvSpPr>
          <p:spPr bwMode="auto">
            <a:xfrm>
              <a:off x="1135858" y="862433"/>
              <a:ext cx="934357" cy="309628"/>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noAutofit/>
            </a:bodyPr>
            <a:lstStyle/>
            <a:p>
              <a:pPr marL="0" marR="0" lvl="0" indent="0" algn="ctr" defTabSz="932186" rtl="0" eaLnBrk="1" fontAlgn="base" latinLnBrk="0" hangingPunct="1">
                <a:lnSpc>
                  <a:spcPct val="100000"/>
                </a:lnSpc>
                <a:spcBef>
                  <a:spcPct val="0"/>
                </a:spcBef>
                <a:spcAft>
                  <a:spcPct val="0"/>
                </a:spcAft>
                <a:buClrTx/>
                <a:buSzTx/>
                <a:buFontTx/>
                <a:buNone/>
                <a:tabLst/>
                <a:defRPr/>
              </a:pPr>
              <a:r>
                <a:rPr kumimoji="0" lang="en-US" sz="1399" b="0" i="0" u="none" strike="noStrike" kern="1200" cap="none" spc="0" normalizeH="0" baseline="0" noProof="0" dirty="0">
                  <a:ln>
                    <a:noFill/>
                  </a:ln>
                  <a:solidFill>
                    <a:srgbClr val="FFFFFF"/>
                  </a:solidFill>
                  <a:effectLst/>
                  <a:uLnTx/>
                  <a:uFillTx/>
                  <a:latin typeface="Segoe UI Semilight"/>
                  <a:ea typeface="+mn-ea"/>
                  <a:cs typeface="+mn-cs"/>
                </a:rPr>
                <a:t>Memory</a:t>
              </a:r>
              <a:endParaRPr kumimoji="0" lang="en-GB" sz="1399" b="0" i="0" u="none" strike="noStrike" kern="1200" cap="none" spc="0" normalizeH="0" baseline="0" noProof="0" dirty="0">
                <a:ln>
                  <a:noFill/>
                </a:ln>
                <a:solidFill>
                  <a:srgbClr val="FFFFFF"/>
                </a:solidFill>
                <a:effectLst/>
                <a:uLnTx/>
                <a:uFillTx/>
                <a:latin typeface="Segoe UI Semilight"/>
                <a:ea typeface="+mn-ea"/>
                <a:cs typeface="+mn-cs"/>
              </a:endParaRPr>
            </a:p>
          </p:txBody>
        </p:sp>
      </p:grpSp>
      <p:grpSp>
        <p:nvGrpSpPr>
          <p:cNvPr id="195" name="Group 194">
            <a:extLst>
              <a:ext uri="{FF2B5EF4-FFF2-40B4-BE49-F238E27FC236}">
                <a16:creationId xmlns:a16="http://schemas.microsoft.com/office/drawing/2014/main" id="{B1736699-F120-48BA-9791-05D59E835055}"/>
              </a:ext>
            </a:extLst>
          </p:cNvPr>
          <p:cNvGrpSpPr/>
          <p:nvPr/>
        </p:nvGrpSpPr>
        <p:grpSpPr>
          <a:xfrm>
            <a:off x="8969534" y="1781193"/>
            <a:ext cx="2186633" cy="1488315"/>
            <a:chOff x="0" y="753357"/>
            <a:chExt cx="2187253" cy="1488737"/>
          </a:xfrm>
        </p:grpSpPr>
        <p:sp>
          <p:nvSpPr>
            <p:cNvPr id="196" name="Rectangle 195">
              <a:extLst>
                <a:ext uri="{FF2B5EF4-FFF2-40B4-BE49-F238E27FC236}">
                  <a16:creationId xmlns:a16="http://schemas.microsoft.com/office/drawing/2014/main" id="{CA8AFA40-EAEB-4877-BFAB-241CF78F2E9D}"/>
                </a:ext>
              </a:extLst>
            </p:cNvPr>
            <p:cNvSpPr/>
            <p:nvPr/>
          </p:nvSpPr>
          <p:spPr bwMode="auto">
            <a:xfrm>
              <a:off x="3543" y="753357"/>
              <a:ext cx="2180166" cy="928876"/>
            </a:xfrm>
            <a:prstGeom prst="rect">
              <a:avLst/>
            </a:prstGeom>
            <a:noFill/>
            <a:ln w="12700">
              <a:solidFill>
                <a:schemeClr val="accent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noAutofit/>
            </a:bodyPr>
            <a:lstStyle/>
            <a:p>
              <a:pPr marL="0" marR="0" lvl="0" indent="0" algn="ctr" defTabSz="932186" rtl="0" eaLnBrk="1" fontAlgn="base" latinLnBrk="0" hangingPunct="1">
                <a:lnSpc>
                  <a:spcPct val="100000"/>
                </a:lnSpc>
                <a:spcBef>
                  <a:spcPct val="0"/>
                </a:spcBef>
                <a:spcAft>
                  <a:spcPct val="0"/>
                </a:spcAft>
                <a:buClrTx/>
                <a:buSzTx/>
                <a:buFontTx/>
                <a:buNone/>
                <a:tabLst/>
                <a:defRPr/>
              </a:pPr>
              <a:endParaRPr kumimoji="0" lang="en-GB" sz="1399" b="0" i="0" u="none" strike="noStrike" kern="1200" cap="none" spc="0" normalizeH="0" baseline="0" noProof="0">
                <a:ln>
                  <a:noFill/>
                </a:ln>
                <a:solidFill>
                  <a:srgbClr val="002050"/>
                </a:solidFill>
                <a:effectLst/>
                <a:uLnTx/>
                <a:uFillTx/>
                <a:latin typeface="Segoe UI Semilight"/>
                <a:ea typeface="+mn-ea"/>
                <a:cs typeface="+mn-cs"/>
              </a:endParaRPr>
            </a:p>
          </p:txBody>
        </p:sp>
        <p:grpSp>
          <p:nvGrpSpPr>
            <p:cNvPr id="197" name="Group 196">
              <a:extLst>
                <a:ext uri="{FF2B5EF4-FFF2-40B4-BE49-F238E27FC236}">
                  <a16:creationId xmlns:a16="http://schemas.microsoft.com/office/drawing/2014/main" id="{26EA1916-4FA1-41A5-BECE-31AA3889BA61}"/>
                </a:ext>
              </a:extLst>
            </p:cNvPr>
            <p:cNvGrpSpPr/>
            <p:nvPr/>
          </p:nvGrpSpPr>
          <p:grpSpPr>
            <a:xfrm>
              <a:off x="1" y="1932466"/>
              <a:ext cx="2187252" cy="309628"/>
              <a:chOff x="120338" y="1858315"/>
              <a:chExt cx="1946577" cy="309628"/>
            </a:xfrm>
            <a:solidFill>
              <a:srgbClr val="DCECF9"/>
            </a:solidFill>
          </p:grpSpPr>
          <p:sp>
            <p:nvSpPr>
              <p:cNvPr id="274" name="Rectangle 273">
                <a:extLst>
                  <a:ext uri="{FF2B5EF4-FFF2-40B4-BE49-F238E27FC236}">
                    <a16:creationId xmlns:a16="http://schemas.microsoft.com/office/drawing/2014/main" id="{863A8216-F8EB-4040-BAE0-A6DB00A10F2A}"/>
                  </a:ext>
                </a:extLst>
              </p:cNvPr>
              <p:cNvSpPr/>
              <p:nvPr/>
            </p:nvSpPr>
            <p:spPr bwMode="auto">
              <a:xfrm>
                <a:off x="120338" y="1858315"/>
                <a:ext cx="934357" cy="309628"/>
              </a:xfrm>
              <a:prstGeom prst="rect">
                <a:avLst/>
              </a:prstGeom>
              <a:noFill/>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noAutofit/>
              </a:bodyPr>
              <a:lstStyle/>
              <a:p>
                <a:pPr marL="0" marR="0" lvl="0" indent="0" algn="ctr" defTabSz="932186" rtl="0" eaLnBrk="1" fontAlgn="base" latinLnBrk="0" hangingPunct="1">
                  <a:lnSpc>
                    <a:spcPct val="100000"/>
                  </a:lnSpc>
                  <a:spcBef>
                    <a:spcPct val="0"/>
                  </a:spcBef>
                  <a:spcAft>
                    <a:spcPct val="0"/>
                  </a:spcAft>
                  <a:buClrTx/>
                  <a:buSzTx/>
                  <a:buFontTx/>
                  <a:buNone/>
                  <a:tabLst/>
                  <a:defRPr/>
                </a:pPr>
                <a:r>
                  <a:rPr kumimoji="0" lang="en-US" sz="1399" b="0" i="0" u="none" strike="noStrike" kern="1200" cap="none" spc="0" normalizeH="0" baseline="0" noProof="0">
                    <a:ln>
                      <a:noFill/>
                    </a:ln>
                    <a:solidFill>
                      <a:srgbClr val="002050"/>
                    </a:solidFill>
                    <a:effectLst/>
                    <a:uLnTx/>
                    <a:uFillTx/>
                    <a:latin typeface="Segoe UI Semilight"/>
                    <a:ea typeface="+mn-ea"/>
                    <a:cs typeface="+mn-cs"/>
                  </a:rPr>
                  <a:t>Cache</a:t>
                </a:r>
                <a:endParaRPr kumimoji="0" lang="en-GB" sz="1399" b="0" i="0" u="none" strike="noStrike" kern="1200" cap="none" spc="0" normalizeH="0" baseline="0" noProof="0">
                  <a:ln>
                    <a:noFill/>
                  </a:ln>
                  <a:solidFill>
                    <a:srgbClr val="002050"/>
                  </a:solidFill>
                  <a:effectLst/>
                  <a:uLnTx/>
                  <a:uFillTx/>
                  <a:latin typeface="Segoe UI Semilight"/>
                  <a:ea typeface="+mn-ea"/>
                  <a:cs typeface="+mn-cs"/>
                </a:endParaRPr>
              </a:p>
            </p:txBody>
          </p:sp>
          <p:sp>
            <p:nvSpPr>
              <p:cNvPr id="286" name="Rectangle 285">
                <a:extLst>
                  <a:ext uri="{FF2B5EF4-FFF2-40B4-BE49-F238E27FC236}">
                    <a16:creationId xmlns:a16="http://schemas.microsoft.com/office/drawing/2014/main" id="{1C5927A5-7818-4712-A97E-269EBB6C926F}"/>
                  </a:ext>
                </a:extLst>
              </p:cNvPr>
              <p:cNvSpPr/>
              <p:nvPr/>
            </p:nvSpPr>
            <p:spPr bwMode="auto">
              <a:xfrm>
                <a:off x="1132558" y="1858315"/>
                <a:ext cx="934357" cy="309628"/>
              </a:xfrm>
              <a:prstGeom prst="rect">
                <a:avLst/>
              </a:prstGeom>
              <a:noFill/>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noAutofit/>
              </a:bodyPr>
              <a:lstStyle/>
              <a:p>
                <a:pPr marL="0" marR="0" lvl="0" indent="0" algn="ctr" defTabSz="932186" rtl="0" eaLnBrk="1" fontAlgn="base" latinLnBrk="0" hangingPunct="1">
                  <a:lnSpc>
                    <a:spcPct val="100000"/>
                  </a:lnSpc>
                  <a:spcBef>
                    <a:spcPct val="0"/>
                  </a:spcBef>
                  <a:spcAft>
                    <a:spcPct val="0"/>
                  </a:spcAft>
                  <a:buClrTx/>
                  <a:buSzTx/>
                  <a:buFontTx/>
                  <a:buNone/>
                  <a:tabLst/>
                  <a:defRPr/>
                </a:pPr>
                <a:r>
                  <a:rPr kumimoji="0" lang="en-US" sz="1399" b="0" i="0" u="none" strike="noStrike" kern="1200" cap="none" spc="0" normalizeH="0" baseline="0" noProof="0">
                    <a:ln>
                      <a:noFill/>
                    </a:ln>
                    <a:solidFill>
                      <a:srgbClr val="002050"/>
                    </a:solidFill>
                    <a:effectLst/>
                    <a:uLnTx/>
                    <a:uFillTx/>
                    <a:latin typeface="Segoe UI Semilight"/>
                    <a:ea typeface="+mn-ea"/>
                    <a:cs typeface="+mn-cs"/>
                  </a:rPr>
                  <a:t>TempDB</a:t>
                </a:r>
                <a:endParaRPr kumimoji="0" lang="en-GB" sz="1399" b="0" i="0" u="none" strike="noStrike" kern="1200" cap="none" spc="0" normalizeH="0" baseline="0" noProof="0">
                  <a:ln>
                    <a:noFill/>
                  </a:ln>
                  <a:solidFill>
                    <a:srgbClr val="002050"/>
                  </a:solidFill>
                  <a:effectLst/>
                  <a:uLnTx/>
                  <a:uFillTx/>
                  <a:latin typeface="Segoe UI Semilight"/>
                  <a:ea typeface="+mn-ea"/>
                  <a:cs typeface="+mn-cs"/>
                </a:endParaRPr>
              </a:p>
            </p:txBody>
          </p:sp>
        </p:grpSp>
        <p:sp>
          <p:nvSpPr>
            <p:cNvPr id="198" name="Rectangle 197">
              <a:extLst>
                <a:ext uri="{FF2B5EF4-FFF2-40B4-BE49-F238E27FC236}">
                  <a16:creationId xmlns:a16="http://schemas.microsoft.com/office/drawing/2014/main" id="{3A2A9072-BD69-41CF-94EC-2B2F412010C4}"/>
                </a:ext>
              </a:extLst>
            </p:cNvPr>
            <p:cNvSpPr/>
            <p:nvPr/>
          </p:nvSpPr>
          <p:spPr bwMode="auto">
            <a:xfrm>
              <a:off x="120338" y="1264818"/>
              <a:ext cx="1946577" cy="309628"/>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noAutofit/>
            </a:bodyPr>
            <a:lstStyle/>
            <a:p>
              <a:pPr marL="0" marR="0" lvl="0" indent="0" algn="ctr" defTabSz="932186" rtl="0" eaLnBrk="1" fontAlgn="base" latinLnBrk="0" hangingPunct="1">
                <a:lnSpc>
                  <a:spcPct val="100000"/>
                </a:lnSpc>
                <a:spcBef>
                  <a:spcPct val="0"/>
                </a:spcBef>
                <a:spcAft>
                  <a:spcPct val="0"/>
                </a:spcAft>
                <a:buClrTx/>
                <a:buSzTx/>
                <a:buFontTx/>
                <a:buNone/>
                <a:tabLst/>
                <a:defRPr/>
              </a:pPr>
              <a:r>
                <a:rPr kumimoji="0" lang="en-US" sz="1399" b="0" i="0" u="none" strike="noStrike" kern="1200" cap="none" spc="0" normalizeH="0" baseline="0" noProof="0">
                  <a:ln>
                    <a:noFill/>
                  </a:ln>
                  <a:solidFill>
                    <a:srgbClr val="FFFFFF"/>
                  </a:solidFill>
                  <a:effectLst/>
                  <a:uLnTx/>
                  <a:uFillTx/>
                  <a:latin typeface="Segoe UI Semilight"/>
                  <a:ea typeface="+mn-ea"/>
                  <a:cs typeface="+mn-cs"/>
                </a:rPr>
                <a:t>NVMe SSD</a:t>
              </a:r>
              <a:endParaRPr kumimoji="0" lang="en-GB" sz="1399"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99" name="Trapezoid 198">
              <a:extLst>
                <a:ext uri="{FF2B5EF4-FFF2-40B4-BE49-F238E27FC236}">
                  <a16:creationId xmlns:a16="http://schemas.microsoft.com/office/drawing/2014/main" id="{309C3E5F-6C19-4444-9EE0-3E43145861E2}"/>
                </a:ext>
              </a:extLst>
            </p:cNvPr>
            <p:cNvSpPr/>
            <p:nvPr/>
          </p:nvSpPr>
          <p:spPr bwMode="auto">
            <a:xfrm>
              <a:off x="0" y="1656454"/>
              <a:ext cx="2180166" cy="172505"/>
            </a:xfrm>
            <a:prstGeom prst="trapezoid">
              <a:avLst>
                <a:gd name="adj" fmla="val 61212"/>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9" tIns="146263" rIns="182829" bIns="146263" numCol="1" spcCol="0" rtlCol="0" fromWordArt="0" anchor="t" anchorCtr="0" forceAA="0" compatLnSpc="1">
              <a:prstTxWarp prst="textNoShape">
                <a:avLst/>
              </a:prstTxWarp>
              <a:noAutofit/>
            </a:bodyPr>
            <a:lstStyle/>
            <a:p>
              <a:pPr marL="0" marR="0" lvl="0" indent="0" algn="ctr" defTabSz="932186"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Semilight"/>
                <a:ea typeface="Segoe UI" pitchFamily="34" charset="0"/>
                <a:cs typeface="Segoe UI" pitchFamily="34" charset="0"/>
              </a:endParaRPr>
            </a:p>
          </p:txBody>
        </p:sp>
        <p:sp>
          <p:nvSpPr>
            <p:cNvPr id="200" name="Rectangle 199">
              <a:extLst>
                <a:ext uri="{FF2B5EF4-FFF2-40B4-BE49-F238E27FC236}">
                  <a16:creationId xmlns:a16="http://schemas.microsoft.com/office/drawing/2014/main" id="{9114C65B-D74D-4731-BCE4-E90F99FC4F99}"/>
                </a:ext>
              </a:extLst>
            </p:cNvPr>
            <p:cNvSpPr/>
            <p:nvPr/>
          </p:nvSpPr>
          <p:spPr bwMode="auto">
            <a:xfrm>
              <a:off x="120338" y="873182"/>
              <a:ext cx="934357" cy="309628"/>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noAutofit/>
            </a:bodyPr>
            <a:lstStyle/>
            <a:p>
              <a:pPr marL="0" marR="0" lvl="0" indent="0" algn="ctr" defTabSz="932186" rtl="0" eaLnBrk="1" fontAlgn="base" latinLnBrk="0" hangingPunct="1">
                <a:lnSpc>
                  <a:spcPct val="100000"/>
                </a:lnSpc>
                <a:spcBef>
                  <a:spcPct val="0"/>
                </a:spcBef>
                <a:spcAft>
                  <a:spcPct val="0"/>
                </a:spcAft>
                <a:buClrTx/>
                <a:buSzTx/>
                <a:buFontTx/>
                <a:buNone/>
                <a:tabLst/>
                <a:defRPr/>
              </a:pPr>
              <a:r>
                <a:rPr kumimoji="0" lang="en-US" sz="1399" b="0" i="0" u="none" strike="noStrike" kern="1200" cap="none" spc="0" normalizeH="0" baseline="0" noProof="0">
                  <a:ln>
                    <a:noFill/>
                  </a:ln>
                  <a:solidFill>
                    <a:srgbClr val="FFFFFF"/>
                  </a:solidFill>
                  <a:effectLst/>
                  <a:uLnTx/>
                  <a:uFillTx/>
                  <a:latin typeface="Segoe UI Semilight"/>
                  <a:ea typeface="+mn-ea"/>
                  <a:cs typeface="+mn-cs"/>
                </a:rPr>
                <a:t>Cores</a:t>
              </a:r>
              <a:endParaRPr kumimoji="0" lang="en-GB" sz="1399"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57" name="Rectangle 256">
              <a:extLst>
                <a:ext uri="{FF2B5EF4-FFF2-40B4-BE49-F238E27FC236}">
                  <a16:creationId xmlns:a16="http://schemas.microsoft.com/office/drawing/2014/main" id="{64A1C212-45CD-4AA0-AD4D-449B021C1BBF}"/>
                </a:ext>
              </a:extLst>
            </p:cNvPr>
            <p:cNvSpPr/>
            <p:nvPr/>
          </p:nvSpPr>
          <p:spPr bwMode="auto">
            <a:xfrm>
              <a:off x="1132558" y="873182"/>
              <a:ext cx="934357" cy="309628"/>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noAutofit/>
            </a:bodyPr>
            <a:lstStyle/>
            <a:p>
              <a:pPr marL="0" marR="0" lvl="0" indent="0" algn="ctr" defTabSz="932186" rtl="0" eaLnBrk="1" fontAlgn="base" latinLnBrk="0" hangingPunct="1">
                <a:lnSpc>
                  <a:spcPct val="100000"/>
                </a:lnSpc>
                <a:spcBef>
                  <a:spcPct val="0"/>
                </a:spcBef>
                <a:spcAft>
                  <a:spcPct val="0"/>
                </a:spcAft>
                <a:buClrTx/>
                <a:buSzTx/>
                <a:buFontTx/>
                <a:buNone/>
                <a:tabLst/>
                <a:defRPr/>
              </a:pPr>
              <a:r>
                <a:rPr kumimoji="0" lang="en-US" sz="1399" b="0" i="0" u="none" strike="noStrike" kern="1200" cap="none" spc="0" normalizeH="0" baseline="0" noProof="0">
                  <a:ln>
                    <a:noFill/>
                  </a:ln>
                  <a:solidFill>
                    <a:srgbClr val="FFFFFF"/>
                  </a:solidFill>
                  <a:effectLst/>
                  <a:uLnTx/>
                  <a:uFillTx/>
                  <a:latin typeface="Segoe UI Semilight"/>
                  <a:ea typeface="+mn-ea"/>
                  <a:cs typeface="+mn-cs"/>
                </a:rPr>
                <a:t>Memory</a:t>
              </a:r>
              <a:endParaRPr kumimoji="0" lang="en-GB" sz="1399" b="0" i="0" u="none" strike="noStrike" kern="1200" cap="none" spc="0" normalizeH="0" baseline="0" noProof="0">
                <a:ln>
                  <a:noFill/>
                </a:ln>
                <a:solidFill>
                  <a:srgbClr val="FFFFFF"/>
                </a:solidFill>
                <a:effectLst/>
                <a:uLnTx/>
                <a:uFillTx/>
                <a:latin typeface="Segoe UI Semilight"/>
                <a:ea typeface="+mn-ea"/>
                <a:cs typeface="+mn-cs"/>
              </a:endParaRPr>
            </a:p>
          </p:txBody>
        </p:sp>
      </p:grpSp>
      <p:sp>
        <p:nvSpPr>
          <p:cNvPr id="287" name="Rectangle 286">
            <a:extLst>
              <a:ext uri="{FF2B5EF4-FFF2-40B4-BE49-F238E27FC236}">
                <a16:creationId xmlns:a16="http://schemas.microsoft.com/office/drawing/2014/main" id="{BFBD9F2B-F505-4AB0-8992-C09A921B5D51}"/>
              </a:ext>
            </a:extLst>
          </p:cNvPr>
          <p:cNvSpPr/>
          <p:nvPr/>
        </p:nvSpPr>
        <p:spPr bwMode="auto">
          <a:xfrm>
            <a:off x="3510278" y="5130936"/>
            <a:ext cx="1777389" cy="457070"/>
          </a:xfrm>
          <a:prstGeom prst="rect">
            <a:avLst/>
          </a:prstGeom>
          <a:solidFill>
            <a:schemeClr val="bg1"/>
          </a:solidFill>
          <a:ln w="12700">
            <a:solidFill>
              <a:schemeClr val="accent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marL="0" marR="0" lvl="0" indent="0" algn="ctr" defTabSz="932186" rtl="0" eaLnBrk="1" fontAlgn="base" latinLnBrk="0" hangingPunct="1">
              <a:lnSpc>
                <a:spcPct val="100000"/>
              </a:lnSpc>
              <a:spcBef>
                <a:spcPct val="0"/>
              </a:spcBef>
              <a:spcAft>
                <a:spcPct val="0"/>
              </a:spcAft>
              <a:buClrTx/>
              <a:buSzTx/>
              <a:buFontTx/>
              <a:buNone/>
              <a:tabLst/>
              <a:defRPr/>
            </a:pPr>
            <a:endParaRPr kumimoji="0" lang="en-US" sz="1399" b="0" i="0" u="none" strike="noStrike" kern="1200" cap="none" spc="0" normalizeH="0" baseline="0" noProof="0">
              <a:ln>
                <a:noFill/>
              </a:ln>
              <a:solidFill>
                <a:srgbClr val="002050"/>
              </a:solidFill>
              <a:effectLst/>
              <a:uLnTx/>
              <a:uFillTx/>
              <a:latin typeface="Segoe UI Semilight"/>
              <a:ea typeface="+mn-ea"/>
              <a:cs typeface="+mn-cs"/>
            </a:endParaRPr>
          </a:p>
        </p:txBody>
      </p:sp>
      <p:sp>
        <p:nvSpPr>
          <p:cNvPr id="288" name="Rectangle 287">
            <a:extLst>
              <a:ext uri="{FF2B5EF4-FFF2-40B4-BE49-F238E27FC236}">
                <a16:creationId xmlns:a16="http://schemas.microsoft.com/office/drawing/2014/main" id="{349A60F6-084B-48FB-9AEF-D067F593FF7B}"/>
              </a:ext>
            </a:extLst>
          </p:cNvPr>
          <p:cNvSpPr/>
          <p:nvPr/>
        </p:nvSpPr>
        <p:spPr bwMode="auto">
          <a:xfrm>
            <a:off x="3357920" y="4978578"/>
            <a:ext cx="1777389" cy="457070"/>
          </a:xfrm>
          <a:prstGeom prst="rect">
            <a:avLst/>
          </a:prstGeom>
          <a:solidFill>
            <a:schemeClr val="bg1"/>
          </a:solidFill>
          <a:ln w="12700">
            <a:solidFill>
              <a:schemeClr val="accent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marL="0" marR="0" lvl="0" indent="0" algn="ctr" defTabSz="932186" rtl="0" eaLnBrk="1" fontAlgn="base" latinLnBrk="0" hangingPunct="1">
              <a:lnSpc>
                <a:spcPct val="100000"/>
              </a:lnSpc>
              <a:spcBef>
                <a:spcPct val="0"/>
              </a:spcBef>
              <a:spcAft>
                <a:spcPct val="0"/>
              </a:spcAft>
              <a:buClrTx/>
              <a:buSzTx/>
              <a:buFontTx/>
              <a:buNone/>
              <a:tabLst/>
              <a:defRPr/>
            </a:pPr>
            <a:endParaRPr kumimoji="0" lang="en-US" sz="1399" b="0" i="0" u="none" strike="noStrike" kern="1200" cap="none" spc="0" normalizeH="0" baseline="0" noProof="0">
              <a:ln>
                <a:noFill/>
              </a:ln>
              <a:solidFill>
                <a:srgbClr val="002050"/>
              </a:solidFill>
              <a:effectLst/>
              <a:uLnTx/>
              <a:uFillTx/>
              <a:latin typeface="Segoe UI Semilight"/>
              <a:ea typeface="+mn-ea"/>
              <a:cs typeface="+mn-cs"/>
            </a:endParaRPr>
          </a:p>
        </p:txBody>
      </p:sp>
      <p:sp>
        <p:nvSpPr>
          <p:cNvPr id="289" name="Rectangle 288">
            <a:extLst>
              <a:ext uri="{FF2B5EF4-FFF2-40B4-BE49-F238E27FC236}">
                <a16:creationId xmlns:a16="http://schemas.microsoft.com/office/drawing/2014/main" id="{679F3993-55F1-47DE-867B-99B2A5BCA482}"/>
              </a:ext>
            </a:extLst>
          </p:cNvPr>
          <p:cNvSpPr/>
          <p:nvPr/>
        </p:nvSpPr>
        <p:spPr bwMode="auto">
          <a:xfrm>
            <a:off x="3205564" y="4826220"/>
            <a:ext cx="1777389" cy="457070"/>
          </a:xfrm>
          <a:prstGeom prst="rect">
            <a:avLst/>
          </a:prstGeom>
          <a:solidFill>
            <a:schemeClr val="bg1"/>
          </a:solidFill>
          <a:ln w="12700">
            <a:solidFill>
              <a:schemeClr val="accent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marL="0" marR="0" lvl="0" indent="0" algn="ctr" defTabSz="932186" rtl="0" eaLnBrk="1" fontAlgn="base" latinLnBrk="0" hangingPunct="1">
              <a:lnSpc>
                <a:spcPct val="100000"/>
              </a:lnSpc>
              <a:spcBef>
                <a:spcPct val="0"/>
              </a:spcBef>
              <a:spcAft>
                <a:spcPct val="0"/>
              </a:spcAft>
              <a:buClrTx/>
              <a:buSzTx/>
              <a:buFontTx/>
              <a:buNone/>
              <a:tabLst/>
              <a:defRPr/>
            </a:pPr>
            <a:r>
              <a:rPr kumimoji="0" lang="en-US" sz="1399" b="0" i="0" u="none" strike="noStrike" kern="1200" cap="none" spc="0" normalizeH="0" baseline="0" noProof="0">
                <a:ln>
                  <a:noFill/>
                </a:ln>
                <a:solidFill>
                  <a:srgbClr val="002050"/>
                </a:solidFill>
                <a:effectLst/>
                <a:uLnTx/>
                <a:uFillTx/>
                <a:latin typeface="Segoe UI Semilight"/>
                <a:ea typeface="+mn-ea"/>
                <a:cs typeface="+mn-cs"/>
              </a:rPr>
              <a:t>Snapshot backups</a:t>
            </a:r>
          </a:p>
        </p:txBody>
      </p:sp>
      <p:cxnSp>
        <p:nvCxnSpPr>
          <p:cNvPr id="278" name="Straight Connector 277">
            <a:extLst>
              <a:ext uri="{FF2B5EF4-FFF2-40B4-BE49-F238E27FC236}">
                <a16:creationId xmlns:a16="http://schemas.microsoft.com/office/drawing/2014/main" id="{05EFA083-C400-4FB3-A796-F70683FA0713}"/>
              </a:ext>
            </a:extLst>
          </p:cNvPr>
          <p:cNvCxnSpPr/>
          <p:nvPr/>
        </p:nvCxnSpPr>
        <p:spPr>
          <a:xfrm>
            <a:off x="839073" y="1598431"/>
            <a:ext cx="10969688" cy="0"/>
          </a:xfrm>
          <a:prstGeom prst="line">
            <a:avLst/>
          </a:prstGeom>
          <a:ln w="12700">
            <a:solidFill>
              <a:schemeClr val="tx2">
                <a:alpha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79" name="TextBox 278">
            <a:extLst>
              <a:ext uri="{FF2B5EF4-FFF2-40B4-BE49-F238E27FC236}">
                <a16:creationId xmlns:a16="http://schemas.microsoft.com/office/drawing/2014/main" id="{EF0661CF-8E32-47CC-ACBE-71DB9C390DC0}"/>
              </a:ext>
            </a:extLst>
          </p:cNvPr>
          <p:cNvSpPr txBox="1"/>
          <p:nvPr/>
        </p:nvSpPr>
        <p:spPr>
          <a:xfrm rot="16200000">
            <a:off x="171098" y="717275"/>
            <a:ext cx="874418" cy="461490"/>
          </a:xfrm>
          <a:prstGeom prst="rect">
            <a:avLst/>
          </a:prstGeom>
          <a:noFill/>
        </p:spPr>
        <p:txBody>
          <a:bodyPr wrap="none" lIns="182829" tIns="146263" rIns="182829" bIns="146263" rtlCol="0">
            <a:spAutoFit/>
          </a:bodyPr>
          <a:lstStyle/>
          <a:p>
            <a:pPr marL="0" marR="0" lvl="0" indent="0" algn="ctr" defTabSz="950863" rtl="0" eaLnBrk="1" fontAlgn="base" latinLnBrk="0" hangingPunct="1">
              <a:lnSpc>
                <a:spcPct val="90000"/>
              </a:lnSpc>
              <a:spcBef>
                <a:spcPct val="0"/>
              </a:spcBef>
              <a:spcAft>
                <a:spcPts val="612"/>
              </a:spcAft>
              <a:buClrTx/>
              <a:buSzTx/>
              <a:buFontTx/>
              <a:buNone/>
              <a:tabLst/>
              <a:defRPr/>
            </a:pPr>
            <a:r>
              <a:rPr kumimoji="0" lang="en-US" sz="1199" b="0" i="0" u="none" strike="noStrike" kern="1200" cap="none" spc="0" normalizeH="0" baseline="0" noProof="0">
                <a:ln>
                  <a:noFill/>
                </a:ln>
                <a:solidFill>
                  <a:srgbClr val="002050"/>
                </a:solidFill>
                <a:effectLst/>
                <a:uLnTx/>
                <a:uFillTx/>
                <a:latin typeface="Segoe UI" panose="020B0502040204020203" pitchFamily="34" charset="0"/>
                <a:ea typeface="+mn-ea"/>
                <a:cs typeface="Segoe UI" panose="020B0502040204020203" pitchFamily="34" charset="0"/>
              </a:rPr>
              <a:t>Control</a:t>
            </a:r>
            <a:endParaRPr kumimoji="0" lang="en-GB" sz="1199" b="0" i="0" u="none" strike="noStrike" kern="1200" cap="none" spc="0" normalizeH="0" baseline="0" noProof="0">
              <a:ln>
                <a:noFill/>
              </a:ln>
              <a:solidFill>
                <a:srgbClr val="002050"/>
              </a:solidFill>
              <a:effectLst/>
              <a:uLnTx/>
              <a:uFillTx/>
              <a:latin typeface="Segoe UI" panose="020B0502040204020203" pitchFamily="34" charset="0"/>
              <a:ea typeface="+mn-ea"/>
              <a:cs typeface="Segoe UI" panose="020B0502040204020203" pitchFamily="34" charset="0"/>
            </a:endParaRPr>
          </a:p>
        </p:txBody>
      </p:sp>
      <p:grpSp>
        <p:nvGrpSpPr>
          <p:cNvPr id="280" name="Group 279">
            <a:extLst>
              <a:ext uri="{FF2B5EF4-FFF2-40B4-BE49-F238E27FC236}">
                <a16:creationId xmlns:a16="http://schemas.microsoft.com/office/drawing/2014/main" id="{A35E4C88-8776-47DF-8918-31523A2767D5}"/>
              </a:ext>
            </a:extLst>
          </p:cNvPr>
          <p:cNvGrpSpPr/>
          <p:nvPr/>
        </p:nvGrpSpPr>
        <p:grpSpPr>
          <a:xfrm>
            <a:off x="1202749" y="492260"/>
            <a:ext cx="2179547" cy="878268"/>
            <a:chOff x="1238204" y="1748518"/>
            <a:chExt cx="2180166" cy="878518"/>
          </a:xfrm>
        </p:grpSpPr>
        <p:sp>
          <p:nvSpPr>
            <p:cNvPr id="281" name="Rectangle 280">
              <a:extLst>
                <a:ext uri="{FF2B5EF4-FFF2-40B4-BE49-F238E27FC236}">
                  <a16:creationId xmlns:a16="http://schemas.microsoft.com/office/drawing/2014/main" id="{D12B897F-C80A-4F4B-8C06-C5E0CCFE61BA}"/>
                </a:ext>
              </a:extLst>
            </p:cNvPr>
            <p:cNvSpPr/>
            <p:nvPr/>
          </p:nvSpPr>
          <p:spPr bwMode="auto">
            <a:xfrm>
              <a:off x="1238204" y="1748518"/>
              <a:ext cx="2180166" cy="878518"/>
            </a:xfrm>
            <a:prstGeom prst="rect">
              <a:avLst/>
            </a:prstGeom>
            <a:noFill/>
            <a:ln w="12700">
              <a:solidFill>
                <a:schemeClr val="accent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noAutofit/>
            </a:bodyPr>
            <a:lstStyle/>
            <a:p>
              <a:pPr marL="0" marR="0" lvl="0" indent="0" algn="ctr" defTabSz="932186" rtl="0" eaLnBrk="1" fontAlgn="base" latinLnBrk="0" hangingPunct="1">
                <a:lnSpc>
                  <a:spcPct val="100000"/>
                </a:lnSpc>
                <a:spcBef>
                  <a:spcPct val="0"/>
                </a:spcBef>
                <a:spcAft>
                  <a:spcPct val="0"/>
                </a:spcAft>
                <a:buClrTx/>
                <a:buSzTx/>
                <a:buFontTx/>
                <a:buNone/>
                <a:tabLst/>
                <a:defRPr/>
              </a:pPr>
              <a:endParaRPr kumimoji="0" lang="en-GB" sz="1399" b="0" i="0" u="none" strike="noStrike" kern="1200" cap="none" spc="0" normalizeH="0" baseline="0" noProof="0">
                <a:ln>
                  <a:noFill/>
                </a:ln>
                <a:solidFill>
                  <a:srgbClr val="002050"/>
                </a:solidFill>
                <a:effectLst/>
                <a:uLnTx/>
                <a:uFillTx/>
                <a:latin typeface="Segoe UI Semilight"/>
                <a:ea typeface="+mn-ea"/>
                <a:cs typeface="+mn-cs"/>
              </a:endParaRPr>
            </a:p>
          </p:txBody>
        </p:sp>
        <p:sp>
          <p:nvSpPr>
            <p:cNvPr id="282" name="Rectangle 281">
              <a:extLst>
                <a:ext uri="{FF2B5EF4-FFF2-40B4-BE49-F238E27FC236}">
                  <a16:creationId xmlns:a16="http://schemas.microsoft.com/office/drawing/2014/main" id="{CCAC5E34-0B89-4E2D-9F3A-1BDE2CBE3CB8}"/>
                </a:ext>
              </a:extLst>
            </p:cNvPr>
            <p:cNvSpPr/>
            <p:nvPr/>
          </p:nvSpPr>
          <p:spPr bwMode="auto">
            <a:xfrm>
              <a:off x="1354999" y="1854515"/>
              <a:ext cx="934357" cy="309628"/>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noAutofit/>
            </a:bodyPr>
            <a:lstStyle/>
            <a:p>
              <a:pPr marL="0" marR="0" lvl="0" indent="0" algn="ctr" defTabSz="932186" rtl="0" eaLnBrk="1" fontAlgn="base" latinLnBrk="0" hangingPunct="1">
                <a:lnSpc>
                  <a:spcPct val="100000"/>
                </a:lnSpc>
                <a:spcBef>
                  <a:spcPct val="0"/>
                </a:spcBef>
                <a:spcAft>
                  <a:spcPct val="0"/>
                </a:spcAft>
                <a:buClrTx/>
                <a:buSzTx/>
                <a:buFontTx/>
                <a:buNone/>
                <a:tabLst/>
                <a:defRPr/>
              </a:pPr>
              <a:r>
                <a:rPr kumimoji="0" lang="en-US" sz="1399" b="0" i="0" u="none" strike="noStrike" kern="1200" cap="none" spc="0" normalizeH="0" baseline="0" noProof="0">
                  <a:ln>
                    <a:noFill/>
                  </a:ln>
                  <a:solidFill>
                    <a:srgbClr val="FFFFFF"/>
                  </a:solidFill>
                  <a:effectLst/>
                  <a:uLnTx/>
                  <a:uFillTx/>
                  <a:latin typeface="Segoe UI Semilight"/>
                  <a:ea typeface="+mn-ea"/>
                  <a:cs typeface="+mn-cs"/>
                </a:rPr>
                <a:t>Cores</a:t>
              </a:r>
              <a:endParaRPr kumimoji="0" lang="en-GB" sz="1399"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83" name="Rectangle 282">
              <a:extLst>
                <a:ext uri="{FF2B5EF4-FFF2-40B4-BE49-F238E27FC236}">
                  <a16:creationId xmlns:a16="http://schemas.microsoft.com/office/drawing/2014/main" id="{7F06C8BB-C8DF-4CE1-8BDC-330E84240366}"/>
                </a:ext>
              </a:extLst>
            </p:cNvPr>
            <p:cNvSpPr/>
            <p:nvPr/>
          </p:nvSpPr>
          <p:spPr bwMode="auto">
            <a:xfrm>
              <a:off x="2367219" y="1854515"/>
              <a:ext cx="934357" cy="309628"/>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noAutofit/>
            </a:bodyPr>
            <a:lstStyle/>
            <a:p>
              <a:pPr marL="0" marR="0" lvl="0" indent="0" algn="ctr" defTabSz="932186" rtl="0" eaLnBrk="1" fontAlgn="base" latinLnBrk="0" hangingPunct="1">
                <a:lnSpc>
                  <a:spcPct val="100000"/>
                </a:lnSpc>
                <a:spcBef>
                  <a:spcPct val="0"/>
                </a:spcBef>
                <a:spcAft>
                  <a:spcPct val="0"/>
                </a:spcAft>
                <a:buClrTx/>
                <a:buSzTx/>
                <a:buFontTx/>
                <a:buNone/>
                <a:tabLst/>
                <a:defRPr/>
              </a:pPr>
              <a:r>
                <a:rPr kumimoji="0" lang="en-US" sz="1399" b="0" i="0" u="none" strike="noStrike" kern="1200" cap="none" spc="0" normalizeH="0" baseline="0" noProof="0">
                  <a:ln>
                    <a:noFill/>
                  </a:ln>
                  <a:solidFill>
                    <a:srgbClr val="FFFFFF"/>
                  </a:solidFill>
                  <a:effectLst/>
                  <a:uLnTx/>
                  <a:uFillTx/>
                  <a:latin typeface="Segoe UI Semilight"/>
                  <a:ea typeface="+mn-ea"/>
                  <a:cs typeface="+mn-cs"/>
                </a:rPr>
                <a:t>Memory</a:t>
              </a:r>
              <a:endParaRPr kumimoji="0" lang="en-GB" sz="1399"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84" name="Rectangle 283">
              <a:extLst>
                <a:ext uri="{FF2B5EF4-FFF2-40B4-BE49-F238E27FC236}">
                  <a16:creationId xmlns:a16="http://schemas.microsoft.com/office/drawing/2014/main" id="{85EA35E4-A511-4A26-A527-DE1B97162D91}"/>
                </a:ext>
              </a:extLst>
            </p:cNvPr>
            <p:cNvSpPr/>
            <p:nvPr/>
          </p:nvSpPr>
          <p:spPr bwMode="auto">
            <a:xfrm>
              <a:off x="1354999" y="2205053"/>
              <a:ext cx="1946577" cy="309628"/>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noAutofit/>
            </a:bodyPr>
            <a:lstStyle/>
            <a:p>
              <a:pPr marL="0" marR="0" lvl="0" indent="0" algn="ctr" defTabSz="932186" rtl="0" eaLnBrk="1" fontAlgn="base" latinLnBrk="0" hangingPunct="1">
                <a:lnSpc>
                  <a:spcPct val="100000"/>
                </a:lnSpc>
                <a:spcBef>
                  <a:spcPct val="0"/>
                </a:spcBef>
                <a:spcAft>
                  <a:spcPct val="0"/>
                </a:spcAft>
                <a:buClrTx/>
                <a:buSzTx/>
                <a:buFontTx/>
                <a:buNone/>
                <a:tabLst/>
                <a:defRPr/>
              </a:pPr>
              <a:r>
                <a:rPr kumimoji="0" lang="en-US" sz="1399" b="0" i="0" u="none" strike="noStrike" kern="1200" cap="none" spc="0" normalizeH="0" baseline="0" noProof="0">
                  <a:ln>
                    <a:noFill/>
                  </a:ln>
                  <a:solidFill>
                    <a:srgbClr val="FFFFFF"/>
                  </a:solidFill>
                  <a:effectLst/>
                  <a:uLnTx/>
                  <a:uFillTx/>
                  <a:latin typeface="Segoe UI Semilight"/>
                  <a:ea typeface="+mn-ea"/>
                  <a:cs typeface="+mn-cs"/>
                </a:rPr>
                <a:t>SSD TempDB</a:t>
              </a:r>
              <a:endParaRPr kumimoji="0" lang="en-GB" sz="1399" b="0" i="0" u="none" strike="noStrike" kern="1200" cap="none" spc="0" normalizeH="0" baseline="0" noProof="0">
                <a:ln>
                  <a:noFill/>
                </a:ln>
                <a:solidFill>
                  <a:srgbClr val="FFFFFF"/>
                </a:solidFill>
                <a:effectLst/>
                <a:uLnTx/>
                <a:uFillTx/>
                <a:latin typeface="Segoe UI Semilight"/>
                <a:ea typeface="+mn-ea"/>
                <a:cs typeface="+mn-cs"/>
              </a:endParaRPr>
            </a:p>
          </p:txBody>
        </p:sp>
      </p:grpSp>
    </p:spTree>
    <p:extLst>
      <p:ext uri="{BB962C8B-B14F-4D97-AF65-F5344CB8AC3E}">
        <p14:creationId xmlns:p14="http://schemas.microsoft.com/office/powerpoint/2010/main" val="3280967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4" presetClass="path" presetSubtype="0" accel="50000" decel="50000" fill="hold" grpId="0" nodeType="clickEffect">
                                  <p:stCondLst>
                                    <p:cond delay="0"/>
                                  </p:stCondLst>
                                  <p:childTnLst>
                                    <p:animMotion origin="layout" path="M -0.01417 -0.03563 L 0.3167 -0.40604 " pathEditMode="relative" rAng="0" ptsTypes="AA">
                                      <p:cBhvr>
                                        <p:cTn id="6" dur="2000" fill="hold"/>
                                        <p:tgtEl>
                                          <p:spTgt spid="204"/>
                                        </p:tgtEl>
                                        <p:attrNameLst>
                                          <p:attrName>ppt_x</p:attrName>
                                          <p:attrName>ppt_y</p:attrName>
                                        </p:attrNameLst>
                                      </p:cBhvr>
                                      <p:rCtr x="16543" y="-18520"/>
                                    </p:animMotion>
                                  </p:childTnLst>
                                </p:cTn>
                              </p:par>
                              <p:par>
                                <p:cTn id="7" presetID="64" presetClass="path" presetSubtype="0" accel="50000" decel="50000" fill="hold" grpId="0" nodeType="withEffect">
                                  <p:stCondLst>
                                    <p:cond delay="0"/>
                                  </p:stCondLst>
                                  <p:childTnLst>
                                    <p:animMotion origin="layout" path="M 2.71381E-6 -2.11984E-6 L -0.03319 -0.40604 " pathEditMode="relative" rAng="0" ptsTypes="AA">
                                      <p:cBhvr>
                                        <p:cTn id="8" dur="2000" fill="hold"/>
                                        <p:tgtEl>
                                          <p:spTgt spid="216"/>
                                        </p:tgtEl>
                                        <p:attrNameLst>
                                          <p:attrName>ppt_x</p:attrName>
                                          <p:attrName>ppt_y</p:attrName>
                                        </p:attrNameLst>
                                      </p:cBhvr>
                                      <p:rCtr x="-1659" y="-20313"/>
                                    </p:animMotion>
                                  </p:childTnLst>
                                </p:cTn>
                              </p:par>
                              <p:par>
                                <p:cTn id="9" presetID="64" presetClass="path" presetSubtype="0" accel="50000" decel="50000" fill="hold" grpId="0" nodeType="withEffect">
                                  <p:stCondLst>
                                    <p:cond delay="0"/>
                                  </p:stCondLst>
                                  <p:childTnLst>
                                    <p:animMotion origin="layout" path="M -4.16135E-6 -2.11984E-6 L -0.10186 -0.40604 " pathEditMode="relative" rAng="0" ptsTypes="AA">
                                      <p:cBhvr>
                                        <p:cTn id="10" dur="2000" fill="hold"/>
                                        <p:tgtEl>
                                          <p:spTgt spid="226"/>
                                        </p:tgtEl>
                                        <p:attrNameLst>
                                          <p:attrName>ppt_x</p:attrName>
                                          <p:attrName>ppt_y</p:attrName>
                                        </p:attrNameLst>
                                      </p:cBhvr>
                                      <p:rCtr x="-5093" y="-20313"/>
                                    </p:animMotion>
                                  </p:childTnLst>
                                </p:cTn>
                              </p:par>
                              <p:par>
                                <p:cTn id="11" presetID="64" presetClass="path" presetSubtype="0" accel="50000" decel="50000" fill="hold" grpId="0" nodeType="withEffect">
                                  <p:stCondLst>
                                    <p:cond delay="0"/>
                                  </p:stCondLst>
                                  <p:childTnLst>
                                    <p:animMotion origin="layout" path="M -1.03651E-6 -2.11984E-6 L -0.24496 -0.40604 " pathEditMode="relative" rAng="0" ptsTypes="AA">
                                      <p:cBhvr>
                                        <p:cTn id="12" dur="2000" fill="hold"/>
                                        <p:tgtEl>
                                          <p:spTgt spid="236"/>
                                        </p:tgtEl>
                                        <p:attrNameLst>
                                          <p:attrName>ppt_x</p:attrName>
                                          <p:attrName>ppt_y</p:attrName>
                                        </p:attrNameLst>
                                      </p:cBhvr>
                                      <p:rCtr x="-12254" y="-20313"/>
                                    </p:animMotion>
                                  </p:childTnLst>
                                </p:cTn>
                              </p:par>
                              <p:par>
                                <p:cTn id="13" presetID="64" presetClass="path" presetSubtype="0" accel="50000" decel="50000" fill="hold" grpId="0" nodeType="withEffect">
                                  <p:stCondLst>
                                    <p:cond delay="0"/>
                                  </p:stCondLst>
                                  <p:childTnLst>
                                    <p:animMotion origin="layout" path="M -0.02183 -0.03472 L 0.04914 -0.40604 " pathEditMode="relative" rAng="0" ptsTypes="AA">
                                      <p:cBhvr>
                                        <p:cTn id="14" dur="2000" fill="hold"/>
                                        <p:tgtEl>
                                          <p:spTgt spid="246"/>
                                        </p:tgtEl>
                                        <p:attrNameLst>
                                          <p:attrName>ppt_x</p:attrName>
                                          <p:attrName>ppt_y</p:attrName>
                                        </p:attrNameLst>
                                      </p:cBhvr>
                                      <p:rCtr x="3549" y="-18566"/>
                                    </p:animMotion>
                                  </p:childTnLst>
                                </p:cTn>
                              </p:par>
                              <p:par>
                                <p:cTn id="15" presetID="64" presetClass="path" presetSubtype="0" accel="50000" decel="50000" fill="hold" grpId="0" nodeType="withEffect">
                                  <p:stCondLst>
                                    <p:cond delay="0"/>
                                  </p:stCondLst>
                                  <p:childTnLst>
                                    <p:animMotion origin="layout" path="M -2.94358E-6 -2.11984E-6 L -0.03485 -0.40604 " pathEditMode="relative" rAng="0" ptsTypes="AA">
                                      <p:cBhvr>
                                        <p:cTn id="16" dur="2000" fill="hold"/>
                                        <p:tgtEl>
                                          <p:spTgt spid="259"/>
                                        </p:tgtEl>
                                        <p:attrNameLst>
                                          <p:attrName>ppt_x</p:attrName>
                                          <p:attrName>ppt_y</p:attrName>
                                        </p:attrNameLst>
                                      </p:cBhvr>
                                      <p:rCtr x="-1749" y="-20313"/>
                                    </p:animMotion>
                                  </p:childTnLst>
                                </p:cTn>
                              </p:par>
                              <p:par>
                                <p:cTn id="17" presetID="64" presetClass="path" presetSubtype="0" accel="50000" decel="50000" fill="hold" grpId="0" nodeType="withEffect">
                                  <p:stCondLst>
                                    <p:cond delay="0"/>
                                  </p:stCondLst>
                                  <p:childTnLst>
                                    <p:animMotion origin="layout" path="M -6.99515E-7 -2.11984E-6 L -0.09727 -0.40604 " pathEditMode="relative" rAng="0" ptsTypes="AA">
                                      <p:cBhvr>
                                        <p:cTn id="18" dur="2000" fill="hold"/>
                                        <p:tgtEl>
                                          <p:spTgt spid="266"/>
                                        </p:tgtEl>
                                        <p:attrNameLst>
                                          <p:attrName>ppt_x</p:attrName>
                                          <p:attrName>ppt_y</p:attrName>
                                        </p:attrNameLst>
                                      </p:cBhvr>
                                      <p:rCtr x="-4863" y="-20313"/>
                                    </p:animMotion>
                                  </p:childTnLst>
                                </p:cTn>
                              </p:par>
                              <p:par>
                                <p:cTn id="19" presetID="64" presetClass="path" presetSubtype="0" accel="50000" decel="50000" fill="hold" grpId="0" nodeType="withEffect">
                                  <p:stCondLst>
                                    <p:cond delay="0"/>
                                  </p:stCondLst>
                                  <p:childTnLst>
                                    <p:animMotion origin="layout" path="M -4.23538E-6 -2.11984E-6 L -0.0822 -0.40604 " pathEditMode="relative" rAng="0" ptsTypes="AA">
                                      <p:cBhvr>
                                        <p:cTn id="20" dur="2000" fill="hold"/>
                                        <p:tgtEl>
                                          <p:spTgt spid="272"/>
                                        </p:tgtEl>
                                        <p:attrNameLst>
                                          <p:attrName>ppt_x</p:attrName>
                                          <p:attrName>ppt_y</p:attrName>
                                        </p:attrNameLst>
                                      </p:cBhvr>
                                      <p:rCtr x="-4110" y="-2031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 grpId="0" animBg="1"/>
      <p:bldP spid="216" grpId="0" animBg="1"/>
      <p:bldP spid="226" grpId="0" animBg="1"/>
      <p:bldP spid="236" grpId="0" animBg="1"/>
      <p:bldP spid="246" grpId="0" animBg="1"/>
      <p:bldP spid="259" grpId="0" animBg="1"/>
      <p:bldP spid="266" grpId="0" animBg="1"/>
      <p:bldP spid="272"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2C78082A-28FA-421E-9805-B09123F9EF11}"/>
              </a:ext>
            </a:extLst>
          </p:cNvPr>
          <p:cNvGraphicFramePr>
            <a:graphicFrameLocks noGrp="1"/>
          </p:cNvGraphicFramePr>
          <p:nvPr>
            <p:extLst/>
          </p:nvPr>
        </p:nvGraphicFramePr>
        <p:xfrm>
          <a:off x="1023395" y="1428608"/>
          <a:ext cx="2937702" cy="2486944"/>
        </p:xfrm>
        <a:graphic>
          <a:graphicData uri="http://schemas.openxmlformats.org/drawingml/2006/table">
            <a:tbl>
              <a:tblPr firstRow="1" bandRow="1">
                <a:tableStyleId>{5C22544A-7EE6-4342-B048-85BDC9FD1C3A}</a:tableStyleId>
              </a:tblPr>
              <a:tblGrid>
                <a:gridCol w="979234">
                  <a:extLst>
                    <a:ext uri="{9D8B030D-6E8A-4147-A177-3AD203B41FA5}">
                      <a16:colId xmlns:a16="http://schemas.microsoft.com/office/drawing/2014/main" val="3218981169"/>
                    </a:ext>
                  </a:extLst>
                </a:gridCol>
                <a:gridCol w="979234">
                  <a:extLst>
                    <a:ext uri="{9D8B030D-6E8A-4147-A177-3AD203B41FA5}">
                      <a16:colId xmlns:a16="http://schemas.microsoft.com/office/drawing/2014/main" val="3419172996"/>
                    </a:ext>
                  </a:extLst>
                </a:gridCol>
                <a:gridCol w="979234">
                  <a:extLst>
                    <a:ext uri="{9D8B030D-6E8A-4147-A177-3AD203B41FA5}">
                      <a16:colId xmlns:a16="http://schemas.microsoft.com/office/drawing/2014/main" val="2111721511"/>
                    </a:ext>
                  </a:extLst>
                </a:gridCol>
              </a:tblGrid>
              <a:tr h="31086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err="1"/>
                        <a:t>AccountID</a:t>
                      </a:r>
                      <a:endParaRPr lang="en-US" sz="1400"/>
                    </a:p>
                  </a:txBody>
                  <a:tcPr marL="93260" marR="93260" marT="46630" marB="46630"/>
                </a:tc>
                <a:tc>
                  <a:txBody>
                    <a:bodyPr/>
                    <a:lstStyle/>
                    <a:p>
                      <a:r>
                        <a:rPr lang="en-US" sz="1400" err="1"/>
                        <a:t>SalesAmt</a:t>
                      </a:r>
                      <a:endParaRPr lang="en-US" sz="1400"/>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1243094743"/>
                  </a:ext>
                </a:extLst>
              </a:tr>
              <a:tr h="310868">
                <a:tc>
                  <a:txBody>
                    <a:bodyPr/>
                    <a:lstStyle/>
                    <a:p>
                      <a:r>
                        <a:rPr lang="en-US" sz="1400"/>
                        <a:t>47</a:t>
                      </a:r>
                    </a:p>
                  </a:txBody>
                  <a:tcPr marL="93260" marR="93260" marT="46630" marB="46630"/>
                </a:tc>
                <a:tc>
                  <a:txBody>
                    <a:bodyPr/>
                    <a:lstStyle/>
                    <a:p>
                      <a:r>
                        <a:rPr lang="en-US" sz="1400"/>
                        <a:t>$1,234.36</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2112107461"/>
                  </a:ext>
                </a:extLst>
              </a:tr>
              <a:tr h="310868">
                <a:tc>
                  <a:txBody>
                    <a:bodyPr/>
                    <a:lstStyle/>
                    <a:p>
                      <a:r>
                        <a:rPr lang="en-US" sz="1400"/>
                        <a:t>36</a:t>
                      </a:r>
                    </a:p>
                  </a:txBody>
                  <a:tcPr marL="93260" marR="93260" marT="46630" marB="46630"/>
                </a:tc>
                <a:tc>
                  <a:txBody>
                    <a:bodyPr/>
                    <a:lstStyle/>
                    <a:p>
                      <a:r>
                        <a:rPr lang="en-US" sz="1400"/>
                        <a:t>$2,345.47</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572572261"/>
                  </a:ext>
                </a:extLst>
              </a:tr>
              <a:tr h="310868">
                <a:tc>
                  <a:txBody>
                    <a:bodyPr/>
                    <a:lstStyle/>
                    <a:p>
                      <a:r>
                        <a:rPr lang="en-US" sz="1400"/>
                        <a:t>14</a:t>
                      </a:r>
                    </a:p>
                  </a:txBody>
                  <a:tcPr marL="93260" marR="93260" marT="46630" marB="46630"/>
                </a:tc>
                <a:tc>
                  <a:txBody>
                    <a:bodyPr/>
                    <a:lstStyle/>
                    <a:p>
                      <a:r>
                        <a:rPr lang="en-US" sz="1400"/>
                        <a:t>$3,456.58</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2773898322"/>
                  </a:ext>
                </a:extLst>
              </a:tr>
              <a:tr h="310868">
                <a:tc>
                  <a:txBody>
                    <a:bodyPr/>
                    <a:lstStyle/>
                    <a:p>
                      <a:r>
                        <a:rPr lang="en-US" sz="1400"/>
                        <a:t>25</a:t>
                      </a:r>
                    </a:p>
                  </a:txBody>
                  <a:tcPr marL="93260" marR="93260" marT="46630" marB="46630"/>
                </a:tc>
                <a:tc>
                  <a:txBody>
                    <a:bodyPr/>
                    <a:lstStyle/>
                    <a:p>
                      <a:r>
                        <a:rPr lang="en-US" sz="1400"/>
                        <a:t>$4,567.69</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819235427"/>
                  </a:ext>
                </a:extLst>
              </a:tr>
              <a:tr h="310868">
                <a:tc>
                  <a:txBody>
                    <a:bodyPr/>
                    <a:lstStyle/>
                    <a:p>
                      <a:r>
                        <a:rPr lang="en-US" sz="1400"/>
                        <a:t>48</a:t>
                      </a:r>
                    </a:p>
                  </a:txBody>
                  <a:tcPr marL="93260" marR="93260" marT="46630" marB="46630"/>
                </a:tc>
                <a:tc>
                  <a:txBody>
                    <a:bodyPr/>
                    <a:lstStyle/>
                    <a:p>
                      <a:r>
                        <a:rPr lang="en-US" sz="1400"/>
                        <a:t>$5,678.70</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1157613420"/>
                  </a:ext>
                </a:extLst>
              </a:tr>
              <a:tr h="310868">
                <a:tc>
                  <a:txBody>
                    <a:bodyPr/>
                    <a:lstStyle/>
                    <a:p>
                      <a:r>
                        <a:rPr lang="en-US" sz="1400"/>
                        <a:t>37</a:t>
                      </a:r>
                    </a:p>
                  </a:txBody>
                  <a:tcPr marL="93260" marR="93260" marT="46630" marB="46630"/>
                </a:tc>
                <a:tc>
                  <a:txBody>
                    <a:bodyPr/>
                    <a:lstStyle/>
                    <a:p>
                      <a:r>
                        <a:rPr lang="en-US" sz="1400"/>
                        <a:t>$6,789.81</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3562106044"/>
                  </a:ext>
                </a:extLst>
              </a:tr>
              <a:tr h="310868">
                <a:tc>
                  <a:txBody>
                    <a:bodyPr/>
                    <a:lstStyle/>
                    <a:p>
                      <a:r>
                        <a:rPr lang="en-US" sz="1400"/>
                        <a:t>…</a:t>
                      </a:r>
                    </a:p>
                  </a:txBody>
                  <a:tcPr marL="93260" marR="93260" marT="46630" marB="46630"/>
                </a:tc>
                <a:tc>
                  <a:txBody>
                    <a:bodyPr/>
                    <a:lstStyle/>
                    <a:p>
                      <a:r>
                        <a:rPr lang="en-US" sz="1400"/>
                        <a:t>…</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3348694252"/>
                  </a:ext>
                </a:extLst>
              </a:tr>
            </a:tbl>
          </a:graphicData>
        </a:graphic>
      </p:graphicFrame>
      <p:graphicFrame>
        <p:nvGraphicFramePr>
          <p:cNvPr id="7" name="Table 6">
            <a:extLst>
              <a:ext uri="{FF2B5EF4-FFF2-40B4-BE49-F238E27FC236}">
                <a16:creationId xmlns:a16="http://schemas.microsoft.com/office/drawing/2014/main" id="{A0A1D3AF-7E58-4C3E-9E6F-DE56A2F52713}"/>
              </a:ext>
            </a:extLst>
          </p:cNvPr>
          <p:cNvGraphicFramePr>
            <a:graphicFrameLocks noGrp="1"/>
          </p:cNvGraphicFramePr>
          <p:nvPr>
            <p:extLst/>
          </p:nvPr>
        </p:nvGraphicFramePr>
        <p:xfrm>
          <a:off x="4269482" y="1428608"/>
          <a:ext cx="2937700" cy="2486944"/>
        </p:xfrm>
        <a:graphic>
          <a:graphicData uri="http://schemas.openxmlformats.org/drawingml/2006/table">
            <a:tbl>
              <a:tblPr firstRow="1" bandRow="1">
                <a:tableStyleId>{5C22544A-7EE6-4342-B048-85BDC9FD1C3A}</a:tableStyleId>
              </a:tblPr>
              <a:tblGrid>
                <a:gridCol w="1200551">
                  <a:extLst>
                    <a:ext uri="{9D8B030D-6E8A-4147-A177-3AD203B41FA5}">
                      <a16:colId xmlns:a16="http://schemas.microsoft.com/office/drawing/2014/main" val="3218981169"/>
                    </a:ext>
                  </a:extLst>
                </a:gridCol>
                <a:gridCol w="1007280">
                  <a:extLst>
                    <a:ext uri="{9D8B030D-6E8A-4147-A177-3AD203B41FA5}">
                      <a16:colId xmlns:a16="http://schemas.microsoft.com/office/drawing/2014/main" val="3419172996"/>
                    </a:ext>
                  </a:extLst>
                </a:gridCol>
                <a:gridCol w="729869">
                  <a:extLst>
                    <a:ext uri="{9D8B030D-6E8A-4147-A177-3AD203B41FA5}">
                      <a16:colId xmlns:a16="http://schemas.microsoft.com/office/drawing/2014/main" val="774819999"/>
                    </a:ext>
                  </a:extLst>
                </a:gridCol>
              </a:tblGrid>
              <a:tr h="310868">
                <a:tc>
                  <a:txBody>
                    <a:bodyPr/>
                    <a:lstStyle/>
                    <a:p>
                      <a:r>
                        <a:rPr lang="en-US" sz="1400" err="1"/>
                        <a:t>SATerritoryID</a:t>
                      </a:r>
                      <a:endParaRPr lang="en-US" sz="1400"/>
                    </a:p>
                  </a:txBody>
                  <a:tcPr marL="93260" marR="93260" marT="46630" marB="46630"/>
                </a:tc>
                <a:tc>
                  <a:txBody>
                    <a:bodyPr/>
                    <a:lstStyle/>
                    <a:p>
                      <a:r>
                        <a:rPr lang="en-US" sz="1400" err="1"/>
                        <a:t>AccountID</a:t>
                      </a:r>
                      <a:endParaRPr lang="en-US" sz="1400"/>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1243094743"/>
                  </a:ext>
                </a:extLst>
              </a:tr>
              <a:tr h="310868">
                <a:tc>
                  <a:txBody>
                    <a:bodyPr/>
                    <a:lstStyle/>
                    <a:p>
                      <a:r>
                        <a:rPr lang="en-US" sz="1400"/>
                        <a:t>444</a:t>
                      </a:r>
                    </a:p>
                  </a:txBody>
                  <a:tcPr marL="93260" marR="93260" marT="46630" marB="46630"/>
                </a:tc>
                <a:tc>
                  <a:txBody>
                    <a:bodyPr/>
                    <a:lstStyle/>
                    <a:p>
                      <a:r>
                        <a:rPr lang="en-US" sz="1400"/>
                        <a:t>37</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2112107461"/>
                  </a:ext>
                </a:extLst>
              </a:tr>
              <a:tr h="310868">
                <a:tc>
                  <a:txBody>
                    <a:bodyPr/>
                    <a:lstStyle/>
                    <a:p>
                      <a:r>
                        <a:rPr lang="en-US" sz="1400"/>
                        <a:t>333</a:t>
                      </a:r>
                    </a:p>
                  </a:txBody>
                  <a:tcPr marL="93260" marR="93260" marT="46630" marB="46630"/>
                </a:tc>
                <a:tc>
                  <a:txBody>
                    <a:bodyPr/>
                    <a:lstStyle/>
                    <a:p>
                      <a:r>
                        <a:rPr lang="en-US" sz="1400"/>
                        <a:t>25</a:t>
                      </a:r>
                    </a:p>
                  </a:txBody>
                  <a:tcPr marL="93260" marR="93260" marT="46630" marB="46630"/>
                </a:tc>
                <a:tc>
                  <a:txBody>
                    <a:bodyPr/>
                    <a:lstStyle/>
                    <a:p>
                      <a:endParaRPr lang="en-US" sz="1400"/>
                    </a:p>
                  </a:txBody>
                  <a:tcPr marL="93260" marR="93260" marT="46630" marB="46630"/>
                </a:tc>
                <a:extLst>
                  <a:ext uri="{0D108BD9-81ED-4DB2-BD59-A6C34878D82A}">
                    <a16:rowId xmlns:a16="http://schemas.microsoft.com/office/drawing/2014/main" val="3664477034"/>
                  </a:ext>
                </a:extLst>
              </a:tr>
              <a:tr h="310868">
                <a:tc>
                  <a:txBody>
                    <a:bodyPr/>
                    <a:lstStyle/>
                    <a:p>
                      <a:r>
                        <a:rPr lang="en-US" sz="1400"/>
                        <a:t>111</a:t>
                      </a:r>
                    </a:p>
                  </a:txBody>
                  <a:tcPr marL="93260" marR="93260" marT="46630" marB="46630"/>
                </a:tc>
                <a:tc>
                  <a:txBody>
                    <a:bodyPr/>
                    <a:lstStyle/>
                    <a:p>
                      <a:r>
                        <a:rPr lang="en-US" sz="1400"/>
                        <a:t>36</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4026122578"/>
                  </a:ext>
                </a:extLst>
              </a:tr>
              <a:tr h="310868">
                <a:tc>
                  <a:txBody>
                    <a:bodyPr/>
                    <a:lstStyle/>
                    <a:p>
                      <a:r>
                        <a:rPr lang="en-US" sz="1400"/>
                        <a:t>222</a:t>
                      </a:r>
                    </a:p>
                  </a:txBody>
                  <a:tcPr marL="93260" marR="93260" marT="46630" marB="46630"/>
                </a:tc>
                <a:tc>
                  <a:txBody>
                    <a:bodyPr/>
                    <a:lstStyle/>
                    <a:p>
                      <a:r>
                        <a:rPr lang="en-US" sz="1400"/>
                        <a:t>47</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3515748579"/>
                  </a:ext>
                </a:extLst>
              </a:tr>
              <a:tr h="310868">
                <a:tc>
                  <a:txBody>
                    <a:bodyPr/>
                    <a:lstStyle/>
                    <a:p>
                      <a:r>
                        <a:rPr lang="en-US" sz="1400"/>
                        <a:t>445</a:t>
                      </a:r>
                    </a:p>
                  </a:txBody>
                  <a:tcPr marL="93260" marR="93260" marT="46630" marB="46630"/>
                </a:tc>
                <a:tc>
                  <a:txBody>
                    <a:bodyPr/>
                    <a:lstStyle/>
                    <a:p>
                      <a:r>
                        <a:rPr lang="en-US" sz="1400"/>
                        <a:t>14</a:t>
                      </a:r>
                    </a:p>
                  </a:txBody>
                  <a:tcPr marL="93260" marR="93260" marT="46630" marB="46630"/>
                </a:tc>
                <a:tc>
                  <a:txBody>
                    <a:bodyPr/>
                    <a:lstStyle/>
                    <a:p>
                      <a:endParaRPr lang="en-US" sz="1400"/>
                    </a:p>
                  </a:txBody>
                  <a:tcPr marL="93260" marR="93260" marT="46630" marB="46630"/>
                </a:tc>
                <a:extLst>
                  <a:ext uri="{0D108BD9-81ED-4DB2-BD59-A6C34878D82A}">
                    <a16:rowId xmlns:a16="http://schemas.microsoft.com/office/drawing/2014/main" val="1300897323"/>
                  </a:ext>
                </a:extLst>
              </a:tr>
              <a:tr h="310868">
                <a:tc>
                  <a:txBody>
                    <a:bodyPr/>
                    <a:lstStyle/>
                    <a:p>
                      <a:r>
                        <a:rPr lang="en-US" sz="1400"/>
                        <a:t>334</a:t>
                      </a:r>
                    </a:p>
                  </a:txBody>
                  <a:tcPr marL="93260" marR="93260" marT="46630" marB="46630"/>
                </a:tc>
                <a:tc>
                  <a:txBody>
                    <a:bodyPr/>
                    <a:lstStyle/>
                    <a:p>
                      <a:r>
                        <a:rPr lang="en-US" sz="1400"/>
                        <a:t>48</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67294063"/>
                  </a:ext>
                </a:extLst>
              </a:tr>
              <a:tr h="310868">
                <a:tc>
                  <a:txBody>
                    <a:bodyPr/>
                    <a:lstStyle/>
                    <a:p>
                      <a:r>
                        <a:rPr lang="en-US" sz="1400"/>
                        <a:t>…</a:t>
                      </a:r>
                    </a:p>
                  </a:txBody>
                  <a:tcPr marL="93260" marR="93260" marT="46630" marB="46630"/>
                </a:tc>
                <a:tc>
                  <a:txBody>
                    <a:bodyPr/>
                    <a:lstStyle/>
                    <a:p>
                      <a:r>
                        <a:rPr lang="en-US" sz="1400"/>
                        <a:t>…</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1532425695"/>
                  </a:ext>
                </a:extLst>
              </a:tr>
            </a:tbl>
          </a:graphicData>
        </a:graphic>
      </p:graphicFrame>
      <p:sp>
        <p:nvSpPr>
          <p:cNvPr id="6" name="TextBox 5">
            <a:extLst>
              <a:ext uri="{FF2B5EF4-FFF2-40B4-BE49-F238E27FC236}">
                <a16:creationId xmlns:a16="http://schemas.microsoft.com/office/drawing/2014/main" id="{C6409689-9807-4600-AE2A-CC237B9B3511}"/>
              </a:ext>
            </a:extLst>
          </p:cNvPr>
          <p:cNvSpPr txBox="1"/>
          <p:nvPr/>
        </p:nvSpPr>
        <p:spPr>
          <a:xfrm>
            <a:off x="818589" y="823115"/>
            <a:ext cx="2055481" cy="647165"/>
          </a:xfrm>
          <a:prstGeom prst="rect">
            <a:avLst/>
          </a:prstGeom>
          <a:noFill/>
        </p:spPr>
        <p:txBody>
          <a:bodyPr wrap="none" lIns="186521" tIns="149217" rIns="186521" bIns="149217" rtlCol="0">
            <a:spAutoFit/>
          </a:bodyPr>
          <a:lstStyle/>
          <a:p>
            <a:pPr marL="0" marR="0" lvl="0" indent="0" algn="l" defTabSz="932597" rtl="0" eaLnBrk="1" fontAlgn="auto" latinLnBrk="0" hangingPunct="1">
              <a:lnSpc>
                <a:spcPct val="90000"/>
              </a:lnSpc>
              <a:spcBef>
                <a:spcPts val="0"/>
              </a:spcBef>
              <a:spcAft>
                <a:spcPts val="612"/>
              </a:spcAft>
              <a:buClrTx/>
              <a:buSzTx/>
              <a:buFontTx/>
              <a:buNone/>
              <a:tabLst/>
              <a:defRPr/>
            </a:pPr>
            <a:r>
              <a:rPr kumimoji="0" lang="en-US" sz="2448" b="0" i="0" u="none" strike="noStrike" kern="1200" cap="none" spc="0" normalizeH="0" baseline="0" noProof="0" err="1">
                <a:ln>
                  <a:noFill/>
                </a:ln>
                <a:gradFill>
                  <a:gsLst>
                    <a:gs pos="2917">
                      <a:prstClr val="black"/>
                    </a:gs>
                    <a:gs pos="30000">
                      <a:prstClr val="black"/>
                    </a:gs>
                  </a:gsLst>
                  <a:lin ang="5400000" scaled="0"/>
                </a:gradFill>
                <a:effectLst/>
                <a:uLnTx/>
                <a:uFillTx/>
                <a:latin typeface="Calibri" panose="020F0502020204030204"/>
                <a:ea typeface="+mn-ea"/>
                <a:cs typeface="+mn-cs"/>
              </a:rPr>
              <a:t>ProductSales</a:t>
            </a:r>
            <a:endParaRPr kumimoji="0" lang="en-US" sz="2448" b="0" i="0" u="none" strike="noStrike" kern="1200" cap="none" spc="0" normalizeH="0" baseline="0" noProof="0">
              <a:ln>
                <a:noFill/>
              </a:ln>
              <a:gradFill>
                <a:gsLst>
                  <a:gs pos="2917">
                    <a:prstClr val="black"/>
                  </a:gs>
                  <a:gs pos="30000">
                    <a:prstClr val="black"/>
                  </a:gs>
                </a:gsLst>
                <a:lin ang="5400000" scaled="0"/>
              </a:gra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0D4ABF79-8E2C-4284-9390-671A5F5863FA}"/>
              </a:ext>
            </a:extLst>
          </p:cNvPr>
          <p:cNvSpPr txBox="1"/>
          <p:nvPr/>
        </p:nvSpPr>
        <p:spPr>
          <a:xfrm>
            <a:off x="4050228" y="813967"/>
            <a:ext cx="3211954" cy="647165"/>
          </a:xfrm>
          <a:prstGeom prst="rect">
            <a:avLst/>
          </a:prstGeom>
          <a:noFill/>
        </p:spPr>
        <p:txBody>
          <a:bodyPr wrap="none" lIns="186521" tIns="149217" rIns="186521" bIns="149217" rtlCol="0">
            <a:spAutoFit/>
          </a:bodyPr>
          <a:lstStyle/>
          <a:p>
            <a:pPr marL="0" marR="0" lvl="0" indent="0" algn="l" defTabSz="932597" rtl="0" eaLnBrk="1" fontAlgn="auto" latinLnBrk="0" hangingPunct="1">
              <a:lnSpc>
                <a:spcPct val="90000"/>
              </a:lnSpc>
              <a:spcBef>
                <a:spcPts val="0"/>
              </a:spcBef>
              <a:spcAft>
                <a:spcPts val="612"/>
              </a:spcAft>
              <a:buClrTx/>
              <a:buSzTx/>
              <a:buFontTx/>
              <a:buNone/>
              <a:tabLst/>
              <a:defRPr/>
            </a:pPr>
            <a:r>
              <a:rPr kumimoji="0" lang="en-US" sz="2448" b="0" i="0" u="none" strike="noStrike" kern="1200" cap="none" spc="0" normalizeH="0" baseline="0" noProof="0" err="1">
                <a:ln>
                  <a:noFill/>
                </a:ln>
                <a:gradFill>
                  <a:gsLst>
                    <a:gs pos="2917">
                      <a:prstClr val="black"/>
                    </a:gs>
                    <a:gs pos="30000">
                      <a:prstClr val="black"/>
                    </a:gs>
                  </a:gsLst>
                  <a:lin ang="5400000" scaled="0"/>
                </a:gradFill>
                <a:effectLst/>
                <a:uLnTx/>
                <a:uFillTx/>
                <a:latin typeface="Calibri" panose="020F0502020204030204"/>
                <a:ea typeface="+mn-ea"/>
                <a:cs typeface="+mn-cs"/>
              </a:rPr>
              <a:t>SalesAccountTerritory</a:t>
            </a:r>
            <a:endParaRPr kumimoji="0" lang="en-US" sz="2448" b="0" i="0" u="none" strike="noStrike" kern="1200" cap="none" spc="0" normalizeH="0" baseline="0" noProof="0">
              <a:ln>
                <a:noFill/>
              </a:ln>
              <a:gradFill>
                <a:gsLst>
                  <a:gs pos="2917">
                    <a:prstClr val="black"/>
                  </a:gs>
                  <a:gs pos="30000">
                    <a:prstClr val="black"/>
                  </a:gs>
                </a:gsLst>
                <a:lin ang="5400000" scaled="0"/>
              </a:gradFill>
              <a:effectLst/>
              <a:uLnTx/>
              <a:uFillTx/>
              <a:latin typeface="Calibri" panose="020F0502020204030204"/>
              <a:ea typeface="+mn-ea"/>
              <a:cs typeface="+mn-cs"/>
            </a:endParaRPr>
          </a:p>
        </p:txBody>
      </p:sp>
      <p:graphicFrame>
        <p:nvGraphicFramePr>
          <p:cNvPr id="25" name="Table 24">
            <a:extLst>
              <a:ext uri="{FF2B5EF4-FFF2-40B4-BE49-F238E27FC236}">
                <a16:creationId xmlns:a16="http://schemas.microsoft.com/office/drawing/2014/main" id="{E624E91A-3E70-4049-B1F4-E4F29FAE2916}"/>
              </a:ext>
            </a:extLst>
          </p:cNvPr>
          <p:cNvGraphicFramePr>
            <a:graphicFrameLocks noGrp="1"/>
          </p:cNvGraphicFramePr>
          <p:nvPr>
            <p:extLst/>
          </p:nvPr>
        </p:nvGraphicFramePr>
        <p:xfrm>
          <a:off x="4269482" y="4444237"/>
          <a:ext cx="2937700" cy="2486944"/>
        </p:xfrm>
        <a:graphic>
          <a:graphicData uri="http://schemas.openxmlformats.org/drawingml/2006/table">
            <a:tbl>
              <a:tblPr firstRow="1" bandRow="1">
                <a:tableStyleId>{5C22544A-7EE6-4342-B048-85BDC9FD1C3A}</a:tableStyleId>
              </a:tblPr>
              <a:tblGrid>
                <a:gridCol w="1200551">
                  <a:extLst>
                    <a:ext uri="{9D8B030D-6E8A-4147-A177-3AD203B41FA5}">
                      <a16:colId xmlns:a16="http://schemas.microsoft.com/office/drawing/2014/main" val="3218981169"/>
                    </a:ext>
                  </a:extLst>
                </a:gridCol>
                <a:gridCol w="1007280">
                  <a:extLst>
                    <a:ext uri="{9D8B030D-6E8A-4147-A177-3AD203B41FA5}">
                      <a16:colId xmlns:a16="http://schemas.microsoft.com/office/drawing/2014/main" val="3419172996"/>
                    </a:ext>
                  </a:extLst>
                </a:gridCol>
                <a:gridCol w="729869">
                  <a:extLst>
                    <a:ext uri="{9D8B030D-6E8A-4147-A177-3AD203B41FA5}">
                      <a16:colId xmlns:a16="http://schemas.microsoft.com/office/drawing/2014/main" val="774819999"/>
                    </a:ext>
                  </a:extLst>
                </a:gridCol>
              </a:tblGrid>
              <a:tr h="310868">
                <a:tc>
                  <a:txBody>
                    <a:bodyPr/>
                    <a:lstStyle/>
                    <a:p>
                      <a:r>
                        <a:rPr lang="en-US" sz="1400" err="1"/>
                        <a:t>AccountID</a:t>
                      </a:r>
                      <a:endParaRPr lang="en-US" sz="1400"/>
                    </a:p>
                  </a:txBody>
                  <a:tcPr marL="93260" marR="93260" marT="46630" marB="46630"/>
                </a:tc>
                <a:tc>
                  <a:txBody>
                    <a:bodyPr/>
                    <a:lstStyle/>
                    <a:p>
                      <a:r>
                        <a:rPr lang="en-US" sz="1400" err="1"/>
                        <a:t>SATName</a:t>
                      </a:r>
                      <a:endParaRPr lang="en-US" sz="1400"/>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1243094743"/>
                  </a:ext>
                </a:extLst>
              </a:tr>
              <a:tr h="310868">
                <a:tc>
                  <a:txBody>
                    <a:bodyPr/>
                    <a:lstStyle/>
                    <a:p>
                      <a:r>
                        <a:rPr lang="en-US" sz="1400"/>
                        <a:t>47</a:t>
                      </a:r>
                    </a:p>
                  </a:txBody>
                  <a:tcPr marL="93260" marR="93260" marT="46630" marB="46630"/>
                </a:tc>
                <a:tc>
                  <a:txBody>
                    <a:bodyPr/>
                    <a:lstStyle/>
                    <a:p>
                      <a:r>
                        <a:rPr lang="en-US" sz="1400"/>
                        <a:t>West</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2112107461"/>
                  </a:ext>
                </a:extLst>
              </a:tr>
              <a:tr h="310868">
                <a:tc>
                  <a:txBody>
                    <a:bodyPr/>
                    <a:lstStyle/>
                    <a:p>
                      <a:r>
                        <a:rPr lang="en-US" sz="1400"/>
                        <a:t>36</a:t>
                      </a:r>
                    </a:p>
                  </a:txBody>
                  <a:tcPr marL="93260" marR="93260" marT="46630" marB="46630"/>
                </a:tc>
                <a:tc>
                  <a:txBody>
                    <a:bodyPr/>
                    <a:lstStyle/>
                    <a:p>
                      <a:r>
                        <a:rPr lang="en-US" sz="1400"/>
                        <a:t>East</a:t>
                      </a:r>
                    </a:p>
                  </a:txBody>
                  <a:tcPr marL="93260" marR="93260" marT="46630" marB="46630"/>
                </a:tc>
                <a:tc>
                  <a:txBody>
                    <a:bodyPr/>
                    <a:lstStyle/>
                    <a:p>
                      <a:endParaRPr lang="en-US" sz="1400"/>
                    </a:p>
                  </a:txBody>
                  <a:tcPr marL="93260" marR="93260" marT="46630" marB="46630"/>
                </a:tc>
                <a:extLst>
                  <a:ext uri="{0D108BD9-81ED-4DB2-BD59-A6C34878D82A}">
                    <a16:rowId xmlns:a16="http://schemas.microsoft.com/office/drawing/2014/main" val="3664477034"/>
                  </a:ext>
                </a:extLst>
              </a:tr>
              <a:tr h="310868">
                <a:tc>
                  <a:txBody>
                    <a:bodyPr/>
                    <a:lstStyle/>
                    <a:p>
                      <a:r>
                        <a:rPr lang="en-US" sz="1400"/>
                        <a:t>14</a:t>
                      </a:r>
                    </a:p>
                  </a:txBody>
                  <a:tcPr marL="93260" marR="93260" marT="46630" marB="46630"/>
                </a:tc>
                <a:tc>
                  <a:txBody>
                    <a:bodyPr/>
                    <a:lstStyle/>
                    <a:p>
                      <a:r>
                        <a:rPr lang="en-US" sz="1400" err="1"/>
                        <a:t>SouthWest</a:t>
                      </a:r>
                      <a:endParaRPr lang="en-US" sz="1400"/>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4026122578"/>
                  </a:ext>
                </a:extLst>
              </a:tr>
              <a:tr h="310868">
                <a:tc>
                  <a:txBody>
                    <a:bodyPr/>
                    <a:lstStyle/>
                    <a:p>
                      <a:r>
                        <a:rPr lang="en-US" sz="1400"/>
                        <a:t>25</a:t>
                      </a:r>
                    </a:p>
                  </a:txBody>
                  <a:tcPr marL="93260" marR="93260" marT="46630" marB="46630"/>
                </a:tc>
                <a:tc>
                  <a:txBody>
                    <a:bodyPr/>
                    <a:lstStyle/>
                    <a:p>
                      <a:r>
                        <a:rPr lang="en-US" sz="1400" err="1"/>
                        <a:t>NorthEast</a:t>
                      </a:r>
                      <a:endParaRPr lang="en-US" sz="1400"/>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3515748579"/>
                  </a:ext>
                </a:extLst>
              </a:tr>
              <a:tr h="310868">
                <a:tc>
                  <a:txBody>
                    <a:bodyPr/>
                    <a:lstStyle/>
                    <a:p>
                      <a:r>
                        <a:rPr lang="en-US" sz="1400"/>
                        <a:t>48</a:t>
                      </a:r>
                    </a:p>
                  </a:txBody>
                  <a:tcPr marL="93260" marR="93260" marT="46630" marB="46630"/>
                </a:tc>
                <a:tc>
                  <a:txBody>
                    <a:bodyPr/>
                    <a:lstStyle/>
                    <a:p>
                      <a:r>
                        <a:rPr lang="en-US" sz="1400"/>
                        <a:t>South</a:t>
                      </a:r>
                    </a:p>
                  </a:txBody>
                  <a:tcPr marL="93260" marR="93260" marT="46630" marB="46630"/>
                </a:tc>
                <a:tc>
                  <a:txBody>
                    <a:bodyPr/>
                    <a:lstStyle/>
                    <a:p>
                      <a:endParaRPr lang="en-US" sz="1400"/>
                    </a:p>
                  </a:txBody>
                  <a:tcPr marL="93260" marR="93260" marT="46630" marB="46630"/>
                </a:tc>
                <a:extLst>
                  <a:ext uri="{0D108BD9-81ED-4DB2-BD59-A6C34878D82A}">
                    <a16:rowId xmlns:a16="http://schemas.microsoft.com/office/drawing/2014/main" val="1300897323"/>
                  </a:ext>
                </a:extLst>
              </a:tr>
              <a:tr h="310868">
                <a:tc>
                  <a:txBody>
                    <a:bodyPr/>
                    <a:lstStyle/>
                    <a:p>
                      <a:r>
                        <a:rPr lang="en-US" sz="1400"/>
                        <a:t>37</a:t>
                      </a:r>
                    </a:p>
                  </a:txBody>
                  <a:tcPr marL="93260" marR="93260" marT="46630" marB="46630"/>
                </a:tc>
                <a:tc>
                  <a:txBody>
                    <a:bodyPr/>
                    <a:lstStyle/>
                    <a:p>
                      <a:r>
                        <a:rPr lang="en-US" sz="1400"/>
                        <a:t>North</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67294063"/>
                  </a:ext>
                </a:extLst>
              </a:tr>
              <a:tr h="310868">
                <a:tc>
                  <a:txBody>
                    <a:bodyPr/>
                    <a:lstStyle/>
                    <a:p>
                      <a:r>
                        <a:rPr lang="en-US" sz="1400"/>
                        <a:t>…</a:t>
                      </a:r>
                    </a:p>
                  </a:txBody>
                  <a:tcPr marL="93260" marR="93260" marT="46630" marB="46630"/>
                </a:tc>
                <a:tc>
                  <a:txBody>
                    <a:bodyPr/>
                    <a:lstStyle/>
                    <a:p>
                      <a:r>
                        <a:rPr lang="en-US" sz="1400"/>
                        <a:t>…</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1532425695"/>
                  </a:ext>
                </a:extLst>
              </a:tr>
            </a:tbl>
          </a:graphicData>
        </a:graphic>
      </p:graphicFrame>
      <p:sp>
        <p:nvSpPr>
          <p:cNvPr id="26" name="Arrow: Down 25">
            <a:extLst>
              <a:ext uri="{FF2B5EF4-FFF2-40B4-BE49-F238E27FC236}">
                <a16:creationId xmlns:a16="http://schemas.microsoft.com/office/drawing/2014/main" id="{57E70709-BA61-4222-92A6-4C76F3346E3E}"/>
              </a:ext>
            </a:extLst>
          </p:cNvPr>
          <p:cNvSpPr/>
          <p:nvPr/>
        </p:nvSpPr>
        <p:spPr>
          <a:xfrm>
            <a:off x="5019450" y="3927095"/>
            <a:ext cx="466303" cy="49115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TextBox 26">
            <a:extLst>
              <a:ext uri="{FF2B5EF4-FFF2-40B4-BE49-F238E27FC236}">
                <a16:creationId xmlns:a16="http://schemas.microsoft.com/office/drawing/2014/main" id="{0AE2EDE7-2A79-4D9B-A247-CB6AC847E002}"/>
              </a:ext>
            </a:extLst>
          </p:cNvPr>
          <p:cNvSpPr txBox="1"/>
          <p:nvPr/>
        </p:nvSpPr>
        <p:spPr>
          <a:xfrm>
            <a:off x="5485753" y="3852490"/>
            <a:ext cx="1276672" cy="647165"/>
          </a:xfrm>
          <a:prstGeom prst="rect">
            <a:avLst/>
          </a:prstGeom>
          <a:noFill/>
        </p:spPr>
        <p:txBody>
          <a:bodyPr wrap="none" lIns="186521" tIns="149217" rIns="186521" bIns="149217" rtlCol="0">
            <a:spAutoFit/>
          </a:bodyPr>
          <a:lstStyle/>
          <a:p>
            <a:pPr marL="0" marR="0" lvl="0" indent="0" algn="l" defTabSz="932597" rtl="0" eaLnBrk="1" fontAlgn="auto" latinLnBrk="0" hangingPunct="1">
              <a:lnSpc>
                <a:spcPct val="90000"/>
              </a:lnSpc>
              <a:spcBef>
                <a:spcPts val="0"/>
              </a:spcBef>
              <a:spcAft>
                <a:spcPts val="612"/>
              </a:spcAft>
              <a:buClrTx/>
              <a:buSzTx/>
              <a:buFontTx/>
              <a:buNone/>
              <a:tabLst/>
              <a:defRPr/>
            </a:pPr>
            <a:r>
              <a:rPr kumimoji="0" lang="en-US" sz="2448" b="0" i="1" u="none" strike="noStrike" kern="1200" cap="none" spc="0" normalizeH="0" baseline="0" noProof="0">
                <a:ln>
                  <a:noFill/>
                </a:ln>
                <a:gradFill>
                  <a:gsLst>
                    <a:gs pos="2917">
                      <a:prstClr val="black"/>
                    </a:gs>
                    <a:gs pos="30000">
                      <a:prstClr val="black"/>
                    </a:gs>
                  </a:gsLst>
                  <a:lin ang="5400000" scaled="0"/>
                </a:gradFill>
                <a:effectLst/>
                <a:uLnTx/>
                <a:uFillTx/>
                <a:latin typeface="Calibri" panose="020F0502020204030204"/>
                <a:ea typeface="+mn-ea"/>
                <a:cs typeface="+mn-cs"/>
              </a:rPr>
              <a:t>Shuffle</a:t>
            </a:r>
          </a:p>
        </p:txBody>
      </p:sp>
      <p:pic>
        <p:nvPicPr>
          <p:cNvPr id="28" name="Picture 27">
            <a:extLst>
              <a:ext uri="{FF2B5EF4-FFF2-40B4-BE49-F238E27FC236}">
                <a16:creationId xmlns:a16="http://schemas.microsoft.com/office/drawing/2014/main" id="{85F81855-0334-4E14-99D3-C50A39F9A907}"/>
              </a:ext>
            </a:extLst>
          </p:cNvPr>
          <p:cNvPicPr>
            <a:picLocks noChangeAspect="1"/>
          </p:cNvPicPr>
          <p:nvPr/>
        </p:nvPicPr>
        <p:blipFill>
          <a:blip r:embed="rId2"/>
          <a:stretch>
            <a:fillRect/>
          </a:stretch>
        </p:blipFill>
        <p:spPr>
          <a:xfrm>
            <a:off x="8676035" y="941700"/>
            <a:ext cx="3380687" cy="718882"/>
          </a:xfrm>
          <a:prstGeom prst="rect">
            <a:avLst/>
          </a:prstGeom>
        </p:spPr>
      </p:pic>
      <p:pic>
        <p:nvPicPr>
          <p:cNvPr id="29" name="Picture 28">
            <a:extLst>
              <a:ext uri="{FF2B5EF4-FFF2-40B4-BE49-F238E27FC236}">
                <a16:creationId xmlns:a16="http://schemas.microsoft.com/office/drawing/2014/main" id="{E0D41291-999D-4A3E-89BA-333A78D7775A}"/>
              </a:ext>
            </a:extLst>
          </p:cNvPr>
          <p:cNvPicPr>
            <a:picLocks noChangeAspect="1"/>
          </p:cNvPicPr>
          <p:nvPr/>
        </p:nvPicPr>
        <p:blipFill>
          <a:blip r:embed="rId3"/>
          <a:stretch>
            <a:fillRect/>
          </a:stretch>
        </p:blipFill>
        <p:spPr>
          <a:xfrm>
            <a:off x="8676036" y="1638850"/>
            <a:ext cx="3759557" cy="699453"/>
          </a:xfrm>
          <a:prstGeom prst="rect">
            <a:avLst/>
          </a:prstGeom>
        </p:spPr>
      </p:pic>
      <p:pic>
        <p:nvPicPr>
          <p:cNvPr id="30" name="Picture 29">
            <a:extLst>
              <a:ext uri="{FF2B5EF4-FFF2-40B4-BE49-F238E27FC236}">
                <a16:creationId xmlns:a16="http://schemas.microsoft.com/office/drawing/2014/main" id="{F2DBF9E5-2F0B-4CDE-9108-0217A213A146}"/>
              </a:ext>
            </a:extLst>
          </p:cNvPr>
          <p:cNvPicPr>
            <a:picLocks noChangeAspect="1"/>
          </p:cNvPicPr>
          <p:nvPr/>
        </p:nvPicPr>
        <p:blipFill>
          <a:blip r:embed="rId4"/>
          <a:stretch>
            <a:fillRect/>
          </a:stretch>
        </p:blipFill>
        <p:spPr>
          <a:xfrm>
            <a:off x="8676035" y="2337009"/>
            <a:ext cx="3866418" cy="1515480"/>
          </a:xfrm>
          <a:prstGeom prst="rect">
            <a:avLst/>
          </a:prstGeom>
        </p:spPr>
      </p:pic>
      <p:sp>
        <p:nvSpPr>
          <p:cNvPr id="18" name="TextBox 17">
            <a:extLst>
              <a:ext uri="{FF2B5EF4-FFF2-40B4-BE49-F238E27FC236}">
                <a16:creationId xmlns:a16="http://schemas.microsoft.com/office/drawing/2014/main" id="{0EFD8148-1198-4854-AAD6-CF8370C0C0E5}"/>
              </a:ext>
            </a:extLst>
          </p:cNvPr>
          <p:cNvSpPr txBox="1"/>
          <p:nvPr/>
        </p:nvSpPr>
        <p:spPr>
          <a:xfrm>
            <a:off x="212489" y="1737345"/>
            <a:ext cx="7087785" cy="317085"/>
          </a:xfrm>
          <a:prstGeom prst="rect">
            <a:avLst/>
          </a:prstGeom>
          <a:noFill/>
          <a:ln>
            <a:solidFill>
              <a:schemeClr val="tx1"/>
            </a:solidFill>
          </a:ln>
        </p:spPr>
        <p:txBody>
          <a:bodyPr wrap="square" rtlCol="0" anchor="ctr" anchorCtr="0">
            <a:no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1200" cap="none" spc="0" normalizeH="0" baseline="0" noProof="0">
                <a:ln>
                  <a:noFill/>
                </a:ln>
                <a:solidFill>
                  <a:prstClr val="black"/>
                </a:solidFill>
                <a:effectLst/>
                <a:uLnTx/>
                <a:uFillTx/>
                <a:latin typeface="Calibri" panose="020F0502020204030204"/>
                <a:ea typeface="+mn-ea"/>
                <a:cs typeface="+mn-cs"/>
              </a:rPr>
              <a:t>Node 1:</a:t>
            </a:r>
          </a:p>
        </p:txBody>
      </p:sp>
      <p:sp>
        <p:nvSpPr>
          <p:cNvPr id="17" name="TextBox 16">
            <a:extLst>
              <a:ext uri="{FF2B5EF4-FFF2-40B4-BE49-F238E27FC236}">
                <a16:creationId xmlns:a16="http://schemas.microsoft.com/office/drawing/2014/main" id="{FDFD8D8B-B89E-409C-A886-E355FC2F0D2B}"/>
              </a:ext>
            </a:extLst>
          </p:cNvPr>
          <p:cNvSpPr txBox="1"/>
          <p:nvPr/>
        </p:nvSpPr>
        <p:spPr>
          <a:xfrm>
            <a:off x="212489" y="2047433"/>
            <a:ext cx="7087785" cy="318286"/>
          </a:xfrm>
          <a:prstGeom prst="rect">
            <a:avLst/>
          </a:prstGeom>
          <a:noFill/>
          <a:ln>
            <a:solidFill>
              <a:schemeClr val="tx1"/>
            </a:solidFill>
          </a:ln>
        </p:spPr>
        <p:txBody>
          <a:bodyPr wrap="square" rtlCol="0">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1200" cap="none" spc="0" normalizeH="0" baseline="0" noProof="0">
                <a:ln>
                  <a:noFill/>
                </a:ln>
                <a:solidFill>
                  <a:prstClr val="black"/>
                </a:solidFill>
                <a:effectLst/>
                <a:uLnTx/>
                <a:uFillTx/>
                <a:latin typeface="Calibri" panose="020F0502020204030204"/>
                <a:ea typeface="+mn-ea"/>
                <a:cs typeface="+mn-cs"/>
              </a:rPr>
              <a:t>Node 2:</a:t>
            </a:r>
          </a:p>
        </p:txBody>
      </p:sp>
      <p:sp>
        <p:nvSpPr>
          <p:cNvPr id="19" name="TextBox 18">
            <a:extLst>
              <a:ext uri="{FF2B5EF4-FFF2-40B4-BE49-F238E27FC236}">
                <a16:creationId xmlns:a16="http://schemas.microsoft.com/office/drawing/2014/main" id="{EE9AD740-BC89-49D8-B0B1-E7F78074CB05}"/>
              </a:ext>
            </a:extLst>
          </p:cNvPr>
          <p:cNvSpPr txBox="1"/>
          <p:nvPr/>
        </p:nvSpPr>
        <p:spPr>
          <a:xfrm>
            <a:off x="211463" y="2358304"/>
            <a:ext cx="7087785" cy="317085"/>
          </a:xfrm>
          <a:prstGeom prst="rect">
            <a:avLst/>
          </a:prstGeom>
          <a:noFill/>
          <a:ln>
            <a:solidFill>
              <a:schemeClr val="tx1"/>
            </a:solidFill>
          </a:ln>
        </p:spPr>
        <p:txBody>
          <a:bodyPr wrap="square" rtlCol="0" anchor="ctr" anchorCtr="0">
            <a:no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1200" cap="none" spc="0" normalizeH="0" baseline="0" noProof="0">
                <a:ln>
                  <a:noFill/>
                </a:ln>
                <a:solidFill>
                  <a:prstClr val="black"/>
                </a:solidFill>
                <a:effectLst/>
                <a:uLnTx/>
                <a:uFillTx/>
                <a:latin typeface="Calibri" panose="020F0502020204030204"/>
                <a:ea typeface="+mn-ea"/>
                <a:cs typeface="+mn-cs"/>
              </a:rPr>
              <a:t>Node 3:</a:t>
            </a:r>
          </a:p>
        </p:txBody>
      </p:sp>
      <p:sp>
        <p:nvSpPr>
          <p:cNvPr id="20" name="TextBox 19">
            <a:extLst>
              <a:ext uri="{FF2B5EF4-FFF2-40B4-BE49-F238E27FC236}">
                <a16:creationId xmlns:a16="http://schemas.microsoft.com/office/drawing/2014/main" id="{3C01BFF3-7B5F-4838-BA4C-0B68C923FB8B}"/>
              </a:ext>
            </a:extLst>
          </p:cNvPr>
          <p:cNvSpPr txBox="1"/>
          <p:nvPr/>
        </p:nvSpPr>
        <p:spPr>
          <a:xfrm>
            <a:off x="211463" y="2673711"/>
            <a:ext cx="7087785" cy="318286"/>
          </a:xfrm>
          <a:prstGeom prst="rect">
            <a:avLst/>
          </a:prstGeom>
          <a:noFill/>
          <a:ln>
            <a:solidFill>
              <a:schemeClr val="tx1"/>
            </a:solidFill>
          </a:ln>
        </p:spPr>
        <p:txBody>
          <a:bodyPr wrap="square" rtlCol="0">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1200" cap="none" spc="0" normalizeH="0" baseline="0" noProof="0">
                <a:ln>
                  <a:noFill/>
                </a:ln>
                <a:solidFill>
                  <a:prstClr val="black"/>
                </a:solidFill>
                <a:effectLst/>
                <a:uLnTx/>
                <a:uFillTx/>
                <a:latin typeface="Calibri" panose="020F0502020204030204"/>
                <a:ea typeface="+mn-ea"/>
                <a:cs typeface="+mn-cs"/>
              </a:rPr>
              <a:t>Node 4:</a:t>
            </a:r>
          </a:p>
        </p:txBody>
      </p:sp>
      <p:sp>
        <p:nvSpPr>
          <p:cNvPr id="23" name="TextBox 22">
            <a:extLst>
              <a:ext uri="{FF2B5EF4-FFF2-40B4-BE49-F238E27FC236}">
                <a16:creationId xmlns:a16="http://schemas.microsoft.com/office/drawing/2014/main" id="{A76403CD-10A8-414D-A79F-AB168C06CD18}"/>
              </a:ext>
            </a:extLst>
          </p:cNvPr>
          <p:cNvSpPr txBox="1"/>
          <p:nvPr/>
        </p:nvSpPr>
        <p:spPr>
          <a:xfrm>
            <a:off x="211463" y="2982038"/>
            <a:ext cx="7087785" cy="318286"/>
          </a:xfrm>
          <a:prstGeom prst="rect">
            <a:avLst/>
          </a:prstGeom>
          <a:noFill/>
          <a:ln>
            <a:solidFill>
              <a:schemeClr val="tx1"/>
            </a:solidFill>
          </a:ln>
        </p:spPr>
        <p:txBody>
          <a:bodyPr wrap="square" rtlCol="0">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1200" cap="none" spc="0" normalizeH="0" baseline="0" noProof="0">
                <a:ln>
                  <a:noFill/>
                </a:ln>
                <a:solidFill>
                  <a:prstClr val="black"/>
                </a:solidFill>
                <a:effectLst/>
                <a:uLnTx/>
                <a:uFillTx/>
                <a:latin typeface="Calibri" panose="020F0502020204030204"/>
                <a:ea typeface="+mn-ea"/>
                <a:cs typeface="+mn-cs"/>
              </a:rPr>
              <a:t>Node 5:</a:t>
            </a:r>
          </a:p>
        </p:txBody>
      </p:sp>
      <p:sp>
        <p:nvSpPr>
          <p:cNvPr id="24" name="TextBox 23">
            <a:extLst>
              <a:ext uri="{FF2B5EF4-FFF2-40B4-BE49-F238E27FC236}">
                <a16:creationId xmlns:a16="http://schemas.microsoft.com/office/drawing/2014/main" id="{DDD6785B-10B3-4F19-967E-82BF0A9DFF4B}"/>
              </a:ext>
            </a:extLst>
          </p:cNvPr>
          <p:cNvSpPr txBox="1"/>
          <p:nvPr/>
        </p:nvSpPr>
        <p:spPr>
          <a:xfrm>
            <a:off x="211463" y="3305554"/>
            <a:ext cx="7087785" cy="318286"/>
          </a:xfrm>
          <a:prstGeom prst="rect">
            <a:avLst/>
          </a:prstGeom>
          <a:noFill/>
          <a:ln>
            <a:solidFill>
              <a:schemeClr val="tx1"/>
            </a:solidFill>
          </a:ln>
        </p:spPr>
        <p:txBody>
          <a:bodyPr wrap="square" rtlCol="0">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1200" cap="none" spc="0" normalizeH="0" baseline="0" noProof="0">
                <a:ln>
                  <a:noFill/>
                </a:ln>
                <a:solidFill>
                  <a:prstClr val="black"/>
                </a:solidFill>
                <a:effectLst/>
                <a:uLnTx/>
                <a:uFillTx/>
                <a:latin typeface="Calibri" panose="020F0502020204030204"/>
                <a:ea typeface="+mn-ea"/>
                <a:cs typeface="+mn-cs"/>
              </a:rPr>
              <a:t>Node 6:</a:t>
            </a:r>
          </a:p>
        </p:txBody>
      </p:sp>
      <p:sp>
        <p:nvSpPr>
          <p:cNvPr id="31" name="Rectangle 30">
            <a:extLst>
              <a:ext uri="{FF2B5EF4-FFF2-40B4-BE49-F238E27FC236}">
                <a16:creationId xmlns:a16="http://schemas.microsoft.com/office/drawing/2014/main" id="{274F78FD-DA33-4207-AE67-84F14DB92513}"/>
              </a:ext>
            </a:extLst>
          </p:cNvPr>
          <p:cNvSpPr/>
          <p:nvPr/>
        </p:nvSpPr>
        <p:spPr>
          <a:xfrm>
            <a:off x="1022370" y="1428608"/>
            <a:ext cx="979723" cy="2486942"/>
          </a:xfrm>
          <a:prstGeom prst="rect">
            <a:avLst/>
          </a:prstGeom>
          <a:solidFill>
            <a:srgbClr val="FFFF00">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00"/>
              </a:solidFill>
              <a:effectLst/>
              <a:uLnTx/>
              <a:uFillTx/>
              <a:latin typeface="Calibri" panose="020F0502020204030204"/>
              <a:ea typeface="+mn-ea"/>
              <a:cs typeface="+mn-cs"/>
            </a:endParaRPr>
          </a:p>
        </p:txBody>
      </p:sp>
      <p:sp>
        <p:nvSpPr>
          <p:cNvPr id="32" name="Rectangle 31">
            <a:extLst>
              <a:ext uri="{FF2B5EF4-FFF2-40B4-BE49-F238E27FC236}">
                <a16:creationId xmlns:a16="http://schemas.microsoft.com/office/drawing/2014/main" id="{5CF814B6-C68A-4A7B-BBE5-F92A762747A6}"/>
              </a:ext>
            </a:extLst>
          </p:cNvPr>
          <p:cNvSpPr/>
          <p:nvPr/>
        </p:nvSpPr>
        <p:spPr>
          <a:xfrm>
            <a:off x="4268457" y="1428608"/>
            <a:ext cx="1216270" cy="2472498"/>
          </a:xfrm>
          <a:prstGeom prst="rect">
            <a:avLst/>
          </a:prstGeom>
          <a:solidFill>
            <a:srgbClr val="FFFF00">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00"/>
              </a:solidFill>
              <a:effectLst/>
              <a:uLnTx/>
              <a:uFillTx/>
              <a:latin typeface="Calibri" panose="020F0502020204030204"/>
              <a:ea typeface="+mn-ea"/>
              <a:cs typeface="+mn-cs"/>
            </a:endParaRPr>
          </a:p>
        </p:txBody>
      </p:sp>
      <p:graphicFrame>
        <p:nvGraphicFramePr>
          <p:cNvPr id="34" name="Table 33">
            <a:extLst>
              <a:ext uri="{FF2B5EF4-FFF2-40B4-BE49-F238E27FC236}">
                <a16:creationId xmlns:a16="http://schemas.microsoft.com/office/drawing/2014/main" id="{A4061E2A-FA79-4163-862E-6350303182CE}"/>
              </a:ext>
            </a:extLst>
          </p:cNvPr>
          <p:cNvGraphicFramePr>
            <a:graphicFrameLocks noGrp="1"/>
          </p:cNvGraphicFramePr>
          <p:nvPr>
            <p:extLst/>
          </p:nvPr>
        </p:nvGraphicFramePr>
        <p:xfrm>
          <a:off x="3088086" y="4280171"/>
          <a:ext cx="1977579" cy="2176076"/>
        </p:xfrm>
        <a:graphic>
          <a:graphicData uri="http://schemas.openxmlformats.org/drawingml/2006/table">
            <a:tbl>
              <a:tblPr firstRow="1" bandRow="1">
                <a:tableStyleId>{5C22544A-7EE6-4342-B048-85BDC9FD1C3A}</a:tableStyleId>
              </a:tblPr>
              <a:tblGrid>
                <a:gridCol w="1036093">
                  <a:extLst>
                    <a:ext uri="{9D8B030D-6E8A-4147-A177-3AD203B41FA5}">
                      <a16:colId xmlns:a16="http://schemas.microsoft.com/office/drawing/2014/main" val="3218981169"/>
                    </a:ext>
                  </a:extLst>
                </a:gridCol>
                <a:gridCol w="941486">
                  <a:extLst>
                    <a:ext uri="{9D8B030D-6E8A-4147-A177-3AD203B41FA5}">
                      <a16:colId xmlns:a16="http://schemas.microsoft.com/office/drawing/2014/main" val="3419172996"/>
                    </a:ext>
                  </a:extLst>
                </a:gridCol>
              </a:tblGrid>
              <a:tr h="31086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err="1"/>
                        <a:t>SATName</a:t>
                      </a:r>
                      <a:endParaRPr lang="en-US" sz="1400"/>
                    </a:p>
                  </a:txBody>
                  <a:tcPr marL="93260" marR="93260" marT="46630" marB="46630"/>
                </a:tc>
                <a:tc>
                  <a:txBody>
                    <a:bodyPr/>
                    <a:lstStyle/>
                    <a:p>
                      <a:r>
                        <a:rPr lang="en-US" sz="1400" err="1"/>
                        <a:t>TotalSales</a:t>
                      </a:r>
                      <a:endParaRPr lang="en-US" sz="1400"/>
                    </a:p>
                  </a:txBody>
                  <a:tcPr marL="93260" marR="93260" marT="46630" marB="46630"/>
                </a:tc>
                <a:extLst>
                  <a:ext uri="{0D108BD9-81ED-4DB2-BD59-A6C34878D82A}">
                    <a16:rowId xmlns:a16="http://schemas.microsoft.com/office/drawing/2014/main" val="1243094743"/>
                  </a:ext>
                </a:extLst>
              </a:tr>
              <a:tr h="310868">
                <a:tc>
                  <a:txBody>
                    <a:bodyPr/>
                    <a:lstStyle/>
                    <a:p>
                      <a:r>
                        <a:rPr lang="en-US" sz="1400"/>
                        <a:t>North</a:t>
                      </a:r>
                    </a:p>
                  </a:txBody>
                  <a:tcPr marL="93260" marR="93260" marT="46630" marB="4663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t>$6,789.81</a:t>
                      </a:r>
                    </a:p>
                  </a:txBody>
                  <a:tcPr marL="93260" marR="93260" marT="46630" marB="46630"/>
                </a:tc>
                <a:extLst>
                  <a:ext uri="{0D108BD9-81ED-4DB2-BD59-A6C34878D82A}">
                    <a16:rowId xmlns:a16="http://schemas.microsoft.com/office/drawing/2014/main" val="2112107461"/>
                  </a:ext>
                </a:extLst>
              </a:tr>
              <a:tr h="310868">
                <a:tc>
                  <a:txBody>
                    <a:bodyPr/>
                    <a:lstStyle/>
                    <a:p>
                      <a:r>
                        <a:rPr lang="en-US" sz="1400"/>
                        <a:t>South</a:t>
                      </a:r>
                    </a:p>
                  </a:txBody>
                  <a:tcPr marL="93260" marR="93260" marT="46630" marB="46630"/>
                </a:tc>
                <a:tc>
                  <a:txBody>
                    <a:bodyPr/>
                    <a:lstStyle/>
                    <a:p>
                      <a:r>
                        <a:rPr lang="en-US" sz="1400"/>
                        <a:t>$5,678.70</a:t>
                      </a:r>
                    </a:p>
                  </a:txBody>
                  <a:tcPr marL="93260" marR="93260" marT="46630" marB="46630"/>
                </a:tc>
                <a:extLst>
                  <a:ext uri="{0D108BD9-81ED-4DB2-BD59-A6C34878D82A}">
                    <a16:rowId xmlns:a16="http://schemas.microsoft.com/office/drawing/2014/main" val="572572261"/>
                  </a:ext>
                </a:extLst>
              </a:tr>
              <a:tr h="310868">
                <a:tc>
                  <a:txBody>
                    <a:bodyPr/>
                    <a:lstStyle/>
                    <a:p>
                      <a:r>
                        <a:rPr lang="en-US" sz="1400" err="1"/>
                        <a:t>NorthEast</a:t>
                      </a:r>
                      <a:endParaRPr lang="en-US" sz="1400"/>
                    </a:p>
                  </a:txBody>
                  <a:tcPr marL="93260" marR="93260" marT="46630" marB="46630"/>
                </a:tc>
                <a:tc>
                  <a:txBody>
                    <a:bodyPr/>
                    <a:lstStyle/>
                    <a:p>
                      <a:r>
                        <a:rPr lang="en-US" sz="1400"/>
                        <a:t>$4,567.69</a:t>
                      </a:r>
                    </a:p>
                  </a:txBody>
                  <a:tcPr marL="93260" marR="93260" marT="46630" marB="46630"/>
                </a:tc>
                <a:extLst>
                  <a:ext uri="{0D108BD9-81ED-4DB2-BD59-A6C34878D82A}">
                    <a16:rowId xmlns:a16="http://schemas.microsoft.com/office/drawing/2014/main" val="2773898322"/>
                  </a:ext>
                </a:extLst>
              </a:tr>
              <a:tr h="310868">
                <a:tc>
                  <a:txBody>
                    <a:bodyPr/>
                    <a:lstStyle/>
                    <a:p>
                      <a:r>
                        <a:rPr lang="en-US" sz="1400" err="1"/>
                        <a:t>SouthWest</a:t>
                      </a:r>
                      <a:endParaRPr lang="en-US" sz="1400"/>
                    </a:p>
                  </a:txBody>
                  <a:tcPr marL="93260" marR="93260" marT="46630" marB="4663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t>$3,456.58</a:t>
                      </a:r>
                    </a:p>
                  </a:txBody>
                  <a:tcPr marL="93260" marR="93260" marT="46630" marB="46630"/>
                </a:tc>
                <a:extLst>
                  <a:ext uri="{0D108BD9-81ED-4DB2-BD59-A6C34878D82A}">
                    <a16:rowId xmlns:a16="http://schemas.microsoft.com/office/drawing/2014/main" val="819235427"/>
                  </a:ext>
                </a:extLst>
              </a:tr>
              <a:tr h="310868">
                <a:tc>
                  <a:txBody>
                    <a:bodyPr/>
                    <a:lstStyle/>
                    <a:p>
                      <a:r>
                        <a:rPr lang="en-US" sz="1400"/>
                        <a:t>East</a:t>
                      </a:r>
                    </a:p>
                  </a:txBody>
                  <a:tcPr marL="93260" marR="93260" marT="46630" marB="4663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t>$2,345.47</a:t>
                      </a:r>
                    </a:p>
                  </a:txBody>
                  <a:tcPr marL="93260" marR="93260" marT="46630" marB="46630"/>
                </a:tc>
                <a:extLst>
                  <a:ext uri="{0D108BD9-81ED-4DB2-BD59-A6C34878D82A}">
                    <a16:rowId xmlns:a16="http://schemas.microsoft.com/office/drawing/2014/main" val="1157613420"/>
                  </a:ext>
                </a:extLst>
              </a:tr>
              <a:tr h="310868">
                <a:tc>
                  <a:txBody>
                    <a:bodyPr/>
                    <a:lstStyle/>
                    <a:p>
                      <a:r>
                        <a:rPr lang="en-US" sz="1400"/>
                        <a:t>West</a:t>
                      </a:r>
                    </a:p>
                  </a:txBody>
                  <a:tcPr marL="93260" marR="93260" marT="46630" marB="4663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t>$1,234.36</a:t>
                      </a:r>
                    </a:p>
                  </a:txBody>
                  <a:tcPr marL="93260" marR="93260" marT="46630" marB="46630"/>
                </a:tc>
                <a:extLst>
                  <a:ext uri="{0D108BD9-81ED-4DB2-BD59-A6C34878D82A}">
                    <a16:rowId xmlns:a16="http://schemas.microsoft.com/office/drawing/2014/main" val="3562106044"/>
                  </a:ext>
                </a:extLst>
              </a:tr>
            </a:tbl>
          </a:graphicData>
        </a:graphic>
      </p:graphicFrame>
      <p:sp>
        <p:nvSpPr>
          <p:cNvPr id="2" name="Title 1">
            <a:extLst>
              <a:ext uri="{FF2B5EF4-FFF2-40B4-BE49-F238E27FC236}">
                <a16:creationId xmlns:a16="http://schemas.microsoft.com/office/drawing/2014/main" id="{C3DA3194-4C20-42E4-86D7-76F76D16FFE6}"/>
              </a:ext>
            </a:extLst>
          </p:cNvPr>
          <p:cNvSpPr>
            <a:spLocks noGrp="1"/>
          </p:cNvSpPr>
          <p:nvPr>
            <p:ph type="title"/>
          </p:nvPr>
        </p:nvSpPr>
        <p:spPr>
          <a:xfrm>
            <a:off x="855768" y="-164555"/>
            <a:ext cx="10724938" cy="1351952"/>
          </a:xfrm>
        </p:spPr>
        <p:txBody>
          <a:bodyPr/>
          <a:lstStyle/>
          <a:p>
            <a:r>
              <a:rPr lang="en-US"/>
              <a:t>Distributed Data Movement</a:t>
            </a:r>
          </a:p>
        </p:txBody>
      </p:sp>
    </p:spTree>
    <p:extLst>
      <p:ext uri="{BB962C8B-B14F-4D97-AF65-F5344CB8AC3E}">
        <p14:creationId xmlns:p14="http://schemas.microsoft.com/office/powerpoint/2010/main" val="3206573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childTnLst>
                          </p:cTn>
                        </p:par>
                        <p:par>
                          <p:cTn id="29" fill="hold">
                            <p:stCondLst>
                              <p:cond delay="0"/>
                            </p:stCondLst>
                            <p:childTnLst>
                              <p:par>
                                <p:cTn id="30" presetID="1" presetClass="entr" presetSubtype="0" fill="hold" grpId="0" nodeType="afterEffect">
                                  <p:stCondLst>
                                    <p:cond delay="0"/>
                                  </p:stCondLst>
                                  <p:childTnLst>
                                    <p:set>
                                      <p:cBhvr>
                                        <p:cTn id="31" dur="1" fill="hold">
                                          <p:stCondLst>
                                            <p:cond delay="0"/>
                                          </p:stCondLst>
                                        </p:cTn>
                                        <p:tgtEl>
                                          <p:spTgt spid="17"/>
                                        </p:tgtEl>
                                        <p:attrNameLst>
                                          <p:attrName>style.visibility</p:attrName>
                                        </p:attrNameLst>
                                      </p:cBhvr>
                                      <p:to>
                                        <p:strVal val="visible"/>
                                      </p:to>
                                    </p:set>
                                  </p:childTnLst>
                                </p:cTn>
                              </p:par>
                            </p:childTnLst>
                          </p:cTn>
                        </p:par>
                        <p:par>
                          <p:cTn id="32" fill="hold">
                            <p:stCondLst>
                              <p:cond delay="0"/>
                            </p:stCondLst>
                            <p:childTnLst>
                              <p:par>
                                <p:cTn id="33" presetID="1" presetClass="entr" presetSubtype="0" fill="hold" grpId="0" nodeType="after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childTnLst>
                          </p:cTn>
                        </p:par>
                        <p:par>
                          <p:cTn id="35" fill="hold">
                            <p:stCondLst>
                              <p:cond delay="0"/>
                            </p:stCondLst>
                            <p:childTnLst>
                              <p:par>
                                <p:cTn id="36" presetID="1" presetClass="entr" presetSubtype="0" fill="hold" grpId="0" nodeType="afterEffect">
                                  <p:stCondLst>
                                    <p:cond delay="0"/>
                                  </p:stCondLst>
                                  <p:childTnLst>
                                    <p:set>
                                      <p:cBhvr>
                                        <p:cTn id="37" dur="1" fill="hold">
                                          <p:stCondLst>
                                            <p:cond delay="0"/>
                                          </p:stCondLst>
                                        </p:cTn>
                                        <p:tgtEl>
                                          <p:spTgt spid="20"/>
                                        </p:tgtEl>
                                        <p:attrNameLst>
                                          <p:attrName>style.visibility</p:attrName>
                                        </p:attrNameLst>
                                      </p:cBhvr>
                                      <p:to>
                                        <p:strVal val="visible"/>
                                      </p:to>
                                    </p:set>
                                  </p:childTnLst>
                                </p:cTn>
                              </p:par>
                            </p:childTnLst>
                          </p:cTn>
                        </p:par>
                        <p:par>
                          <p:cTn id="38" fill="hold">
                            <p:stCondLst>
                              <p:cond delay="0"/>
                            </p:stCondLst>
                            <p:childTnLst>
                              <p:par>
                                <p:cTn id="39" presetID="1" presetClass="entr" presetSubtype="0" fill="hold" grpId="0" nodeType="afterEffect">
                                  <p:stCondLst>
                                    <p:cond delay="0"/>
                                  </p:stCondLst>
                                  <p:childTnLst>
                                    <p:set>
                                      <p:cBhvr>
                                        <p:cTn id="40" dur="1" fill="hold">
                                          <p:stCondLst>
                                            <p:cond delay="0"/>
                                          </p:stCondLst>
                                        </p:cTn>
                                        <p:tgtEl>
                                          <p:spTgt spid="23"/>
                                        </p:tgtEl>
                                        <p:attrNameLst>
                                          <p:attrName>style.visibility</p:attrName>
                                        </p:attrNameLst>
                                      </p:cBhvr>
                                      <p:to>
                                        <p:strVal val="visible"/>
                                      </p:to>
                                    </p:set>
                                  </p:childTnLst>
                                </p:cTn>
                              </p:par>
                            </p:childTnLst>
                          </p:cTn>
                        </p:par>
                        <p:par>
                          <p:cTn id="41" fill="hold">
                            <p:stCondLst>
                              <p:cond delay="0"/>
                            </p:stCondLst>
                            <p:childTnLst>
                              <p:par>
                                <p:cTn id="42" presetID="1" presetClass="entr" presetSubtype="0" fill="hold" grpId="0" nodeType="afterEffect">
                                  <p:stCondLst>
                                    <p:cond delay="0"/>
                                  </p:stCondLst>
                                  <p:childTnLst>
                                    <p:set>
                                      <p:cBhvr>
                                        <p:cTn id="43" dur="1" fill="hold">
                                          <p:stCondLst>
                                            <p:cond delay="0"/>
                                          </p:stCondLst>
                                        </p:cTn>
                                        <p:tgtEl>
                                          <p:spTgt spid="24"/>
                                        </p:tgtEl>
                                        <p:attrNameLst>
                                          <p:attrName>style.visibility</p:attrName>
                                        </p:attrNameLst>
                                      </p:cBhvr>
                                      <p:to>
                                        <p:strVal val="visible"/>
                                      </p:to>
                                    </p:set>
                                  </p:childTnLst>
                                </p:cTn>
                              </p:par>
                              <p:par>
                                <p:cTn id="44" presetID="1" presetClass="exit" presetSubtype="0" fill="hold" grpId="1" nodeType="withEffect">
                                  <p:stCondLst>
                                    <p:cond delay="0"/>
                                  </p:stCondLst>
                                  <p:childTnLst>
                                    <p:set>
                                      <p:cBhvr>
                                        <p:cTn id="45" dur="1" fill="hold">
                                          <p:stCondLst>
                                            <p:cond delay="0"/>
                                          </p:stCondLst>
                                        </p:cTn>
                                        <p:tgtEl>
                                          <p:spTgt spid="32"/>
                                        </p:tgtEl>
                                        <p:attrNameLst>
                                          <p:attrName>style.visibility</p:attrName>
                                        </p:attrNameLst>
                                      </p:cBhvr>
                                      <p:to>
                                        <p:strVal val="hidden"/>
                                      </p:to>
                                    </p:set>
                                  </p:childTnLst>
                                </p:cTn>
                              </p:par>
                              <p:par>
                                <p:cTn id="46" presetID="1" presetClass="exit" presetSubtype="0" fill="hold" grpId="1" nodeType="withEffect">
                                  <p:stCondLst>
                                    <p:cond delay="0"/>
                                  </p:stCondLst>
                                  <p:childTnLst>
                                    <p:set>
                                      <p:cBhvr>
                                        <p:cTn id="47" dur="1" fill="hold">
                                          <p:stCondLst>
                                            <p:cond delay="0"/>
                                          </p:stCondLst>
                                        </p:cTn>
                                        <p:tgtEl>
                                          <p:spTgt spid="31"/>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nodeType="clickEffect">
                                  <p:stCondLst>
                                    <p:cond delay="0"/>
                                  </p:stCondLst>
                                  <p:childTnLst>
                                    <p:set>
                                      <p:cBhvr>
                                        <p:cTn id="51" dur="1" fill="hold">
                                          <p:stCondLst>
                                            <p:cond delay="0"/>
                                          </p:stCondLst>
                                        </p:cTn>
                                        <p:tgtEl>
                                          <p:spTgt spid="30"/>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childTnLst>
                                    <p:set>
                                      <p:cBhvr>
                                        <p:cTn id="55" dur="1" fill="hold">
                                          <p:stCondLst>
                                            <p:cond delay="0"/>
                                          </p:stCondLst>
                                        </p:cTn>
                                        <p:tgtEl>
                                          <p:spTgt spid="26"/>
                                        </p:tgtEl>
                                        <p:attrNameLst>
                                          <p:attrName>style.visibility</p:attrName>
                                        </p:attrNameLst>
                                      </p:cBhvr>
                                      <p:to>
                                        <p:strVal val="visible"/>
                                      </p:to>
                                    </p:set>
                                  </p:childTnLst>
                                </p:cTn>
                              </p:par>
                              <p:par>
                                <p:cTn id="56" presetID="1" presetClass="entr" presetSubtype="0" fill="hold" grpId="0" nodeType="withEffect">
                                  <p:stCondLst>
                                    <p:cond delay="0"/>
                                  </p:stCondLst>
                                  <p:childTnLst>
                                    <p:set>
                                      <p:cBhvr>
                                        <p:cTn id="57" dur="1" fill="hold">
                                          <p:stCondLst>
                                            <p:cond delay="0"/>
                                          </p:stCondLst>
                                        </p:cTn>
                                        <p:tgtEl>
                                          <p:spTgt spid="27"/>
                                        </p:tgtEl>
                                        <p:attrNameLst>
                                          <p:attrName>style.visibility</p:attrName>
                                        </p:attrNameLst>
                                      </p:cBhvr>
                                      <p:to>
                                        <p:strVal val="visible"/>
                                      </p:to>
                                    </p:set>
                                  </p:childTnLst>
                                </p:cTn>
                              </p:par>
                              <p:par>
                                <p:cTn id="58" presetID="1" presetClass="entr" presetSubtype="0" fill="hold" nodeType="withEffect">
                                  <p:stCondLst>
                                    <p:cond delay="500"/>
                                  </p:stCondLst>
                                  <p:childTnLst>
                                    <p:set>
                                      <p:cBhvr>
                                        <p:cTn id="59" dur="1" fill="hold">
                                          <p:stCondLst>
                                            <p:cond delay="0"/>
                                          </p:stCondLst>
                                        </p:cTn>
                                        <p:tgtEl>
                                          <p:spTgt spid="25"/>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1" presetClass="exit" presetSubtype="0" fill="hold" grpId="1" nodeType="clickEffect">
                                  <p:stCondLst>
                                    <p:cond delay="0"/>
                                  </p:stCondLst>
                                  <p:childTnLst>
                                    <p:set>
                                      <p:cBhvr>
                                        <p:cTn id="63" dur="1" fill="hold">
                                          <p:stCondLst>
                                            <p:cond delay="0"/>
                                          </p:stCondLst>
                                        </p:cTn>
                                        <p:tgtEl>
                                          <p:spTgt spid="26"/>
                                        </p:tgtEl>
                                        <p:attrNameLst>
                                          <p:attrName>style.visibility</p:attrName>
                                        </p:attrNameLst>
                                      </p:cBhvr>
                                      <p:to>
                                        <p:strVal val="hidden"/>
                                      </p:to>
                                    </p:set>
                                  </p:childTnLst>
                                </p:cTn>
                              </p:par>
                              <p:par>
                                <p:cTn id="64" presetID="1" presetClass="exit" presetSubtype="0" fill="hold" grpId="1" nodeType="withEffect">
                                  <p:stCondLst>
                                    <p:cond delay="0"/>
                                  </p:stCondLst>
                                  <p:childTnLst>
                                    <p:set>
                                      <p:cBhvr>
                                        <p:cTn id="65" dur="1" fill="hold">
                                          <p:stCondLst>
                                            <p:cond delay="0"/>
                                          </p:stCondLst>
                                        </p:cTn>
                                        <p:tgtEl>
                                          <p:spTgt spid="27"/>
                                        </p:tgtEl>
                                        <p:attrNameLst>
                                          <p:attrName>style.visibility</p:attrName>
                                        </p:attrNameLst>
                                      </p:cBhvr>
                                      <p:to>
                                        <p:strVal val="hidden"/>
                                      </p:to>
                                    </p:set>
                                  </p:childTnLst>
                                </p:cTn>
                              </p:par>
                              <p:par>
                                <p:cTn id="66" presetID="42" presetClass="path" presetSubtype="0" accel="50000" decel="50000" fill="hold" nodeType="withEffect">
                                  <p:stCondLst>
                                    <p:cond delay="0"/>
                                  </p:stCondLst>
                                  <p:childTnLst>
                                    <p:animMotion origin="layout" path="M 1.875E-6 0.00186 L 0.00065 -0.43217 " pathEditMode="relative" rAng="0" ptsTypes="AA">
                                      <p:cBhvr>
                                        <p:cTn id="67" dur="1000" fill="hold"/>
                                        <p:tgtEl>
                                          <p:spTgt spid="25"/>
                                        </p:tgtEl>
                                        <p:attrNameLst>
                                          <p:attrName>ppt_x</p:attrName>
                                          <p:attrName>ppt_y</p:attrName>
                                        </p:attrNameLst>
                                      </p:cBhvr>
                                      <p:rCtr x="26" y="-21713"/>
                                    </p:animMotion>
                                  </p:childTnLst>
                                </p:cTn>
                              </p:par>
                              <p:par>
                                <p:cTn id="68" presetID="1" presetClass="exit" presetSubtype="0" fill="hold" nodeType="withEffect">
                                  <p:stCondLst>
                                    <p:cond delay="0"/>
                                  </p:stCondLst>
                                  <p:childTnLst>
                                    <p:set>
                                      <p:cBhvr>
                                        <p:cTn id="69" dur="1" fill="hold">
                                          <p:stCondLst>
                                            <p:cond delay="0"/>
                                          </p:stCondLst>
                                        </p:cTn>
                                        <p:tgtEl>
                                          <p:spTgt spid="7"/>
                                        </p:tgtEl>
                                        <p:attrNameLst>
                                          <p:attrName>style.visibility</p:attrName>
                                        </p:attrNameLst>
                                      </p:cBhvr>
                                      <p:to>
                                        <p:strVal val="hidden"/>
                                      </p:to>
                                    </p:set>
                                  </p:childTnLst>
                                </p:cTn>
                              </p:par>
                            </p:childTnLst>
                          </p:cTn>
                        </p:par>
                      </p:childTnLst>
                    </p:cTn>
                  </p:par>
                  <p:par>
                    <p:cTn id="70" fill="hold">
                      <p:stCondLst>
                        <p:cond delay="indefinite"/>
                      </p:stCondLst>
                      <p:childTnLst>
                        <p:par>
                          <p:cTn id="71" fill="hold">
                            <p:stCondLst>
                              <p:cond delay="0"/>
                            </p:stCondLst>
                            <p:childTnLst>
                              <p:par>
                                <p:cTn id="72" presetID="1" presetClass="entr" presetSubtype="0" fill="hold" grpId="2" nodeType="clickEffect">
                                  <p:stCondLst>
                                    <p:cond delay="0"/>
                                  </p:stCondLst>
                                  <p:childTnLst>
                                    <p:set>
                                      <p:cBhvr>
                                        <p:cTn id="73" dur="1" fill="hold">
                                          <p:stCondLst>
                                            <p:cond delay="0"/>
                                          </p:stCondLst>
                                        </p:cTn>
                                        <p:tgtEl>
                                          <p:spTgt spid="31"/>
                                        </p:tgtEl>
                                        <p:attrNameLst>
                                          <p:attrName>style.visibility</p:attrName>
                                        </p:attrNameLst>
                                      </p:cBhvr>
                                      <p:to>
                                        <p:strVal val="visible"/>
                                      </p:to>
                                    </p:set>
                                  </p:childTnLst>
                                </p:cTn>
                              </p:par>
                              <p:par>
                                <p:cTn id="74" presetID="1" presetClass="entr" presetSubtype="0" fill="hold" grpId="2" nodeType="withEffect">
                                  <p:stCondLst>
                                    <p:cond delay="0"/>
                                  </p:stCondLst>
                                  <p:childTnLst>
                                    <p:set>
                                      <p:cBhvr>
                                        <p:cTn id="75" dur="1" fill="hold">
                                          <p:stCondLst>
                                            <p:cond delay="0"/>
                                          </p:stCondLst>
                                        </p:cTn>
                                        <p:tgtEl>
                                          <p:spTgt spid="32"/>
                                        </p:tgtEl>
                                        <p:attrNameLst>
                                          <p:attrName>style.visibility</p:attrName>
                                        </p:attrNameLst>
                                      </p:cBhvr>
                                      <p:to>
                                        <p:strVal val="visible"/>
                                      </p:to>
                                    </p:set>
                                  </p:childTnLst>
                                </p:cTn>
                              </p:par>
                            </p:childTnLst>
                          </p:cTn>
                        </p:par>
                      </p:childTnLst>
                    </p:cTn>
                  </p:par>
                  <p:par>
                    <p:cTn id="76" fill="hold">
                      <p:stCondLst>
                        <p:cond delay="indefinite"/>
                      </p:stCondLst>
                      <p:childTnLst>
                        <p:par>
                          <p:cTn id="77" fill="hold">
                            <p:stCondLst>
                              <p:cond delay="0"/>
                            </p:stCondLst>
                            <p:childTnLst>
                              <p:par>
                                <p:cTn id="78" presetID="1" presetClass="entr" presetSubtype="0" fill="hold" nodeType="clickEffect">
                                  <p:stCondLst>
                                    <p:cond delay="0"/>
                                  </p:stCondLst>
                                  <p:childTnLst>
                                    <p:set>
                                      <p:cBhvr>
                                        <p:cTn id="79"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26" grpId="0" animBg="1"/>
      <p:bldP spid="26" grpId="1" animBg="1"/>
      <p:bldP spid="27" grpId="0"/>
      <p:bldP spid="27" grpId="1"/>
      <p:bldP spid="18" grpId="0" animBg="1"/>
      <p:bldP spid="17" grpId="0" animBg="1"/>
      <p:bldP spid="19" grpId="0" animBg="1"/>
      <p:bldP spid="20" grpId="0" animBg="1"/>
      <p:bldP spid="23" grpId="0" animBg="1"/>
      <p:bldP spid="24" grpId="0" animBg="1"/>
      <p:bldP spid="31" grpId="0" animBg="1"/>
      <p:bldP spid="31" grpId="1" animBg="1"/>
      <p:bldP spid="31" grpId="2" animBg="1"/>
      <p:bldP spid="32" grpId="0" animBg="1"/>
      <p:bldP spid="32" grpId="1" animBg="1"/>
      <p:bldP spid="32" grpId="2"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515377-1908-4AAA-9D05-43A745540F91}"/>
              </a:ext>
            </a:extLst>
          </p:cNvPr>
          <p:cNvSpPr>
            <a:spLocks noGrp="1"/>
          </p:cNvSpPr>
          <p:nvPr>
            <p:ph type="title"/>
          </p:nvPr>
        </p:nvSpPr>
        <p:spPr/>
        <p:txBody>
          <a:bodyPr/>
          <a:lstStyle/>
          <a:p>
            <a:r>
              <a:rPr lang="en-US"/>
              <a:t>Gen1 – Data Movement Service</a:t>
            </a:r>
          </a:p>
        </p:txBody>
      </p:sp>
      <p:sp>
        <p:nvSpPr>
          <p:cNvPr id="68" name="Text Placeholder 67">
            <a:extLst>
              <a:ext uri="{FF2B5EF4-FFF2-40B4-BE49-F238E27FC236}">
                <a16:creationId xmlns:a16="http://schemas.microsoft.com/office/drawing/2014/main" id="{03B25A6E-C8B5-405B-9287-725DA3C7068B}"/>
              </a:ext>
            </a:extLst>
          </p:cNvPr>
          <p:cNvSpPr>
            <a:spLocks noGrp="1"/>
          </p:cNvSpPr>
          <p:nvPr>
            <p:ph type="body" sz="quarter" idx="10"/>
          </p:nvPr>
        </p:nvSpPr>
        <p:spPr>
          <a:xfrm>
            <a:off x="599302" y="5331719"/>
            <a:ext cx="11237870" cy="1494181"/>
          </a:xfrm>
        </p:spPr>
        <p:txBody>
          <a:bodyPr/>
          <a:lstStyle/>
          <a:p>
            <a:r>
              <a:rPr lang="en-US"/>
              <a:t>Stand-alone process, fixed memory</a:t>
            </a:r>
          </a:p>
          <a:p>
            <a:r>
              <a:rPr lang="en-US"/>
              <a:t>Single-threaded read – </a:t>
            </a:r>
            <a:r>
              <a:rPr lang="en-US" err="1"/>
              <a:t>BulkCopy</a:t>
            </a:r>
            <a:r>
              <a:rPr lang="en-US"/>
              <a:t> API</a:t>
            </a:r>
          </a:p>
          <a:p>
            <a:r>
              <a:rPr lang="en-US"/>
              <a:t>Copy is not scalable (cores and network)</a:t>
            </a:r>
          </a:p>
        </p:txBody>
      </p:sp>
      <p:sp>
        <p:nvSpPr>
          <p:cNvPr id="5" name="Rectangle 19">
            <a:extLst>
              <a:ext uri="{FF2B5EF4-FFF2-40B4-BE49-F238E27FC236}">
                <a16:creationId xmlns:a16="http://schemas.microsoft.com/office/drawing/2014/main" id="{FD78997C-9A96-4112-B0C8-52CD6F1673ED}"/>
              </a:ext>
            </a:extLst>
          </p:cNvPr>
          <p:cNvSpPr>
            <a:spLocks noChangeArrowheads="1"/>
          </p:cNvSpPr>
          <p:nvPr/>
        </p:nvSpPr>
        <p:spPr bwMode="auto">
          <a:xfrm>
            <a:off x="882" y="44808"/>
            <a:ext cx="188409" cy="3766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3260" tIns="46630" rIns="93260" bIns="46630" numCol="1" anchor="ctr" anchorCtr="0" compatLnSpc="1">
            <a:prstTxWarp prst="textNoShape">
              <a:avLst/>
            </a:prstTxWarp>
            <a:sp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7" name="Rectangle 6">
            <a:extLst>
              <a:ext uri="{FF2B5EF4-FFF2-40B4-BE49-F238E27FC236}">
                <a16:creationId xmlns:a16="http://schemas.microsoft.com/office/drawing/2014/main" id="{3E8F2E02-D3B0-4E4F-982D-A15270C458F4}"/>
              </a:ext>
            </a:extLst>
          </p:cNvPr>
          <p:cNvSpPr/>
          <p:nvPr/>
        </p:nvSpPr>
        <p:spPr>
          <a:xfrm>
            <a:off x="1921003" y="1716573"/>
            <a:ext cx="2995997" cy="306890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dirty="0">
                <a:ln>
                  <a:noFill/>
                </a:ln>
                <a:solidFill>
                  <a:srgbClr val="000000"/>
                </a:solidFill>
                <a:effectLst/>
                <a:uLnTx/>
                <a:uFillTx/>
                <a:latin typeface="Segoe UI"/>
                <a:ea typeface="Times New Roman" panose="02020603050405020304" pitchFamily="18" charset="0"/>
                <a:cs typeface="Times New Roman" panose="02020603050405020304" pitchFamily="18" charset="0"/>
              </a:rPr>
              <a:t>SQL DW Compute Node 1</a:t>
            </a:r>
            <a:endParaRPr kumimoji="0" lang="en-US" sz="1224" b="0" i="0" u="none" strike="noStrike" kern="1200" cap="none" spc="0" normalizeH="0" baseline="0" noProof="0" dirty="0">
              <a:ln>
                <a:noFill/>
              </a:ln>
              <a:solidFill>
                <a:srgbClr val="FFFFFF"/>
              </a:solidFill>
              <a:effectLst/>
              <a:uLnTx/>
              <a:uFillTx/>
              <a:latin typeface="Times New Roman" panose="02020603050405020304" pitchFamily="18" charset="0"/>
              <a:ea typeface="Times New Roman" panose="02020603050405020304" pitchFamily="18" charset="0"/>
              <a:cs typeface="+mn-cs"/>
            </a:endParaRPr>
          </a:p>
        </p:txBody>
      </p:sp>
      <p:sp>
        <p:nvSpPr>
          <p:cNvPr id="8" name="Rectangle 7">
            <a:extLst>
              <a:ext uri="{FF2B5EF4-FFF2-40B4-BE49-F238E27FC236}">
                <a16:creationId xmlns:a16="http://schemas.microsoft.com/office/drawing/2014/main" id="{A8BE228C-9EA9-4080-930C-6F873AA92209}"/>
              </a:ext>
            </a:extLst>
          </p:cNvPr>
          <p:cNvSpPr/>
          <p:nvPr/>
        </p:nvSpPr>
        <p:spPr>
          <a:xfrm>
            <a:off x="2184122" y="2228479"/>
            <a:ext cx="2534106" cy="147367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srgbClr val="000000"/>
                </a:solidFill>
                <a:effectLst/>
                <a:uLnTx/>
                <a:uFillTx/>
                <a:latin typeface="Segoe UI"/>
                <a:ea typeface="Times New Roman" panose="02020603050405020304" pitchFamily="18" charset="0"/>
                <a:cs typeface="Times New Roman" panose="02020603050405020304" pitchFamily="18" charset="0"/>
              </a:rPr>
              <a:t>SQL Engine</a:t>
            </a:r>
            <a:endParaRPr kumimoji="0" lang="en-US" sz="1224" b="0" i="0" u="none" strike="noStrike" kern="1200" cap="none" spc="0" normalizeH="0" baseline="0" noProof="0">
              <a:ln>
                <a:noFill/>
              </a:ln>
              <a:solidFill>
                <a:srgbClr val="FFFFFF"/>
              </a:solidFill>
              <a:effectLst/>
              <a:uLnTx/>
              <a:uFillTx/>
              <a:latin typeface="Times New Roman" panose="02020603050405020304" pitchFamily="18" charset="0"/>
              <a:ea typeface="Times New Roman" panose="02020603050405020304" pitchFamily="18" charset="0"/>
              <a:cs typeface="+mn-cs"/>
            </a:endParaRPr>
          </a:p>
        </p:txBody>
      </p:sp>
      <p:sp>
        <p:nvSpPr>
          <p:cNvPr id="9" name="Rectangle 8">
            <a:extLst>
              <a:ext uri="{FF2B5EF4-FFF2-40B4-BE49-F238E27FC236}">
                <a16:creationId xmlns:a16="http://schemas.microsoft.com/office/drawing/2014/main" id="{E54F86CF-5716-4CCD-B47F-04764E0C4529}"/>
              </a:ext>
            </a:extLst>
          </p:cNvPr>
          <p:cNvSpPr/>
          <p:nvPr/>
        </p:nvSpPr>
        <p:spPr>
          <a:xfrm>
            <a:off x="2184122" y="3952098"/>
            <a:ext cx="2534106" cy="59259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srgbClr val="000000"/>
                </a:solidFill>
                <a:effectLst/>
                <a:uLnTx/>
                <a:uFillTx/>
                <a:latin typeface="Segoe UI"/>
                <a:ea typeface="Times New Roman" panose="02020603050405020304" pitchFamily="18" charset="0"/>
                <a:cs typeface="Times New Roman" panose="02020603050405020304" pitchFamily="18" charset="0"/>
              </a:rPr>
              <a:t>Data Movement Service</a:t>
            </a:r>
            <a:endParaRPr kumimoji="0" lang="en-US" sz="1224" b="0" i="0" u="none" strike="noStrike" kern="1200" cap="none" spc="0" normalizeH="0" baseline="0" noProof="0">
              <a:ln>
                <a:noFill/>
              </a:ln>
              <a:solidFill>
                <a:srgbClr val="FFFFFF"/>
              </a:solidFill>
              <a:effectLst/>
              <a:uLnTx/>
              <a:uFillTx/>
              <a:latin typeface="Times New Roman" panose="02020603050405020304" pitchFamily="18" charset="0"/>
              <a:ea typeface="Times New Roman" panose="02020603050405020304" pitchFamily="18" charset="0"/>
              <a:cs typeface="+mn-cs"/>
            </a:endParaRPr>
          </a:p>
        </p:txBody>
      </p:sp>
      <p:cxnSp>
        <p:nvCxnSpPr>
          <p:cNvPr id="13" name="Straight Arrow Connector 12">
            <a:extLst>
              <a:ext uri="{FF2B5EF4-FFF2-40B4-BE49-F238E27FC236}">
                <a16:creationId xmlns:a16="http://schemas.microsoft.com/office/drawing/2014/main" id="{7645C830-DF55-4A39-B4FB-83189DAE10C3}"/>
              </a:ext>
            </a:extLst>
          </p:cNvPr>
          <p:cNvCxnSpPr>
            <a:cxnSpLocks/>
            <a:endCxn id="52" idx="1"/>
          </p:cNvCxnSpPr>
          <p:nvPr/>
        </p:nvCxnSpPr>
        <p:spPr>
          <a:xfrm flipV="1">
            <a:off x="4718228" y="2713940"/>
            <a:ext cx="3064369" cy="1562708"/>
          </a:xfrm>
          <a:prstGeom prst="straightConnector1">
            <a:avLst/>
          </a:prstGeom>
          <a:ln w="28575" cap="flat" cmpd="sng" algn="ctr">
            <a:solidFill>
              <a:schemeClr val="dk1"/>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14" name="Cylinder 13">
            <a:extLst>
              <a:ext uri="{FF2B5EF4-FFF2-40B4-BE49-F238E27FC236}">
                <a16:creationId xmlns:a16="http://schemas.microsoft.com/office/drawing/2014/main" id="{CD72B87D-21ED-4DED-B550-194AC39C0FDC}"/>
              </a:ext>
            </a:extLst>
          </p:cNvPr>
          <p:cNvSpPr/>
          <p:nvPr/>
        </p:nvSpPr>
        <p:spPr>
          <a:xfrm>
            <a:off x="3615152" y="2739318"/>
            <a:ext cx="1005473" cy="701059"/>
          </a:xfrm>
          <a:prstGeom prst="can">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US" sz="1122" b="0" i="0" u="none" strike="noStrike" kern="1200" cap="none" spc="0" normalizeH="0" baseline="0" noProof="0">
                <a:ln>
                  <a:noFill/>
                </a:ln>
                <a:solidFill>
                  <a:srgbClr val="000000"/>
                </a:solidFill>
                <a:effectLst/>
                <a:uLnTx/>
                <a:uFillTx/>
                <a:latin typeface="Segoe UI"/>
                <a:ea typeface="Times New Roman" panose="02020603050405020304" pitchFamily="18" charset="0"/>
                <a:cs typeface="Times New Roman" panose="02020603050405020304" pitchFamily="18" charset="0"/>
              </a:rPr>
              <a:t>TEMP DB</a:t>
            </a:r>
            <a:endParaRPr kumimoji="0" lang="en-US" sz="1224" b="0" i="0" u="none" strike="noStrike" kern="1200" cap="none" spc="0" normalizeH="0" baseline="0" noProof="0">
              <a:ln>
                <a:noFill/>
              </a:ln>
              <a:solidFill>
                <a:srgbClr val="FFFFFF"/>
              </a:solidFill>
              <a:effectLst/>
              <a:uLnTx/>
              <a:uFillTx/>
              <a:latin typeface="Times New Roman" panose="02020603050405020304" pitchFamily="18" charset="0"/>
              <a:ea typeface="Times New Roman" panose="02020603050405020304" pitchFamily="18" charset="0"/>
              <a:cs typeface="+mn-cs"/>
            </a:endParaRPr>
          </a:p>
        </p:txBody>
      </p:sp>
      <p:sp>
        <p:nvSpPr>
          <p:cNvPr id="15" name="Cylinder 14">
            <a:extLst>
              <a:ext uri="{FF2B5EF4-FFF2-40B4-BE49-F238E27FC236}">
                <a16:creationId xmlns:a16="http://schemas.microsoft.com/office/drawing/2014/main" id="{63A9A2B6-47E3-48A5-8FB0-0D0D4860ABF7}"/>
              </a:ext>
            </a:extLst>
          </p:cNvPr>
          <p:cNvSpPr/>
          <p:nvPr/>
        </p:nvSpPr>
        <p:spPr>
          <a:xfrm>
            <a:off x="2290836" y="2739319"/>
            <a:ext cx="1120001" cy="702214"/>
          </a:xfrm>
          <a:prstGeom prst="ca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US" sz="1122" b="0" i="0" u="none" strike="noStrike" kern="1200" cap="none" spc="0" normalizeH="0" baseline="0" noProof="0">
                <a:ln>
                  <a:noFill/>
                </a:ln>
                <a:solidFill>
                  <a:srgbClr val="000000"/>
                </a:solidFill>
                <a:effectLst/>
                <a:uLnTx/>
                <a:uFillTx/>
                <a:latin typeface="Segoe UI"/>
                <a:ea typeface="Times New Roman" panose="02020603050405020304" pitchFamily="18" charset="0"/>
                <a:cs typeface="Times New Roman" panose="02020603050405020304" pitchFamily="18" charset="0"/>
              </a:rPr>
              <a:t>Distributed Tables</a:t>
            </a:r>
            <a:endParaRPr kumimoji="0" lang="en-US" sz="1224" b="0" i="0" u="none" strike="noStrike" kern="1200" cap="none" spc="0" normalizeH="0" baseline="0" noProof="0">
              <a:ln>
                <a:noFill/>
              </a:ln>
              <a:solidFill>
                <a:srgbClr val="FFFFFF"/>
              </a:solidFill>
              <a:effectLst/>
              <a:uLnTx/>
              <a:uFillTx/>
              <a:latin typeface="Times New Roman" panose="02020603050405020304" pitchFamily="18" charset="0"/>
              <a:ea typeface="Times New Roman" panose="02020603050405020304" pitchFamily="18" charset="0"/>
              <a:cs typeface="+mn-cs"/>
            </a:endParaRPr>
          </a:p>
        </p:txBody>
      </p:sp>
      <p:cxnSp>
        <p:nvCxnSpPr>
          <p:cNvPr id="16" name="Straight Arrow Connector 15">
            <a:extLst>
              <a:ext uri="{FF2B5EF4-FFF2-40B4-BE49-F238E27FC236}">
                <a16:creationId xmlns:a16="http://schemas.microsoft.com/office/drawing/2014/main" id="{FD98D76A-FE2F-4E79-A655-68E0828626E7}"/>
              </a:ext>
            </a:extLst>
          </p:cNvPr>
          <p:cNvCxnSpPr>
            <a:cxnSpLocks/>
          </p:cNvCxnSpPr>
          <p:nvPr/>
        </p:nvCxnSpPr>
        <p:spPr>
          <a:xfrm>
            <a:off x="2838565" y="3440376"/>
            <a:ext cx="0" cy="522258"/>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2B73E04D-57E0-4103-884C-C14FE50C0728}"/>
              </a:ext>
            </a:extLst>
          </p:cNvPr>
          <p:cNvCxnSpPr>
            <a:cxnSpLocks/>
          </p:cNvCxnSpPr>
          <p:nvPr/>
        </p:nvCxnSpPr>
        <p:spPr>
          <a:xfrm flipV="1">
            <a:off x="4171994" y="3440378"/>
            <a:ext cx="0" cy="522258"/>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22" name="Rectangle 30">
            <a:extLst>
              <a:ext uri="{FF2B5EF4-FFF2-40B4-BE49-F238E27FC236}">
                <a16:creationId xmlns:a16="http://schemas.microsoft.com/office/drawing/2014/main" id="{6DF2E869-EAAA-4A8B-8A5D-1A223281ADF6}"/>
              </a:ext>
            </a:extLst>
          </p:cNvPr>
          <p:cNvSpPr>
            <a:spLocks noChangeArrowheads="1"/>
          </p:cNvSpPr>
          <p:nvPr/>
        </p:nvSpPr>
        <p:spPr bwMode="auto">
          <a:xfrm>
            <a:off x="882" y="83012"/>
            <a:ext cx="188409" cy="7665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3260" tIns="46630" rIns="93260" bIns="46630" numCol="1" anchor="ctr" anchorCtr="0" compatLnSpc="1">
            <a:prstTxWarp prst="textNoShape">
              <a:avLst/>
            </a:prstTxWarp>
            <a:spAutoFit/>
          </a:bodyPr>
          <a:lstStyle/>
          <a:p>
            <a:pPr marL="0" marR="0" lvl="0" indent="0" algn="l" defTabSz="932597" rtl="0" eaLnBrk="0" fontAlgn="base" latinLnBrk="0" hangingPunct="0">
              <a:lnSpc>
                <a:spcPct val="100000"/>
              </a:lnSpc>
              <a:spcBef>
                <a:spcPct val="0"/>
              </a:spcBef>
              <a:spcAft>
                <a:spcPct val="0"/>
              </a:spcAft>
              <a:buClrTx/>
              <a:buSzTx/>
              <a:buFontTx/>
              <a:buNone/>
              <a:tabLst/>
              <a:defRPr/>
            </a:pPr>
            <a:endParaRPr kumimoji="0" lang="en-US" altLang="en-US" sz="1224" b="0" i="0" u="none" strike="noStrike" kern="1200" cap="none" spc="0" normalizeH="0" baseline="0" noProof="0">
              <a:ln>
                <a:noFill/>
              </a:ln>
              <a:solidFill>
                <a:srgbClr val="1A1A1A"/>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a:p>
            <a:pPr marL="0" marR="0" lvl="0" indent="0" algn="l" defTabSz="932597" rtl="0" eaLnBrk="0" fontAlgn="base" latinLnBrk="0" hangingPunct="0">
              <a:lnSpc>
                <a:spcPct val="100000"/>
              </a:lnSpc>
              <a:spcBef>
                <a:spcPct val="0"/>
              </a:spcBef>
              <a:spcAft>
                <a:spcPct val="0"/>
              </a:spcAft>
              <a:buClrTx/>
              <a:buSzTx/>
              <a:buFontTx/>
              <a:buNone/>
              <a:tabLst/>
              <a:defRPr/>
            </a:pPr>
            <a:br>
              <a:rPr kumimoji="0" lang="en-US" altLang="en-US" sz="1224" b="0" i="0" u="none" strike="noStrike" kern="1200" cap="none" spc="0" normalizeH="0" baseline="0" noProof="0">
                <a:ln>
                  <a:noFill/>
                </a:ln>
                <a:solidFill>
                  <a:srgbClr val="1A1A1A"/>
                </a:solidFill>
                <a:effectLst/>
                <a:uLnTx/>
                <a:uFillTx/>
                <a:latin typeface="Calibri" panose="020F0502020204030204" pitchFamily="34" charset="0"/>
                <a:ea typeface="Times New Roman" panose="02020603050405020304" pitchFamily="18" charset="0"/>
                <a:cs typeface="Times New Roman" panose="02020603050405020304" pitchFamily="18" charset="0"/>
              </a:rPr>
            </a:br>
            <a:endParaRPr kumimoji="0" lang="en-US" altLang="en-US" sz="1836" b="0" i="0" u="none" strike="noStrike" kern="1200" cap="none" spc="0" normalizeH="0" baseline="0" noProof="0">
              <a:ln>
                <a:noFill/>
              </a:ln>
              <a:solidFill>
                <a:srgbClr val="1A1A1A"/>
              </a:solidFill>
              <a:effectLst/>
              <a:uLnTx/>
              <a:uFillTx/>
              <a:latin typeface="Arial" panose="020B0604020202020204" pitchFamily="34" charset="0"/>
              <a:ea typeface="+mn-ea"/>
              <a:cs typeface="+mn-cs"/>
            </a:endParaRPr>
          </a:p>
        </p:txBody>
      </p:sp>
      <p:sp>
        <p:nvSpPr>
          <p:cNvPr id="50" name="Rectangle 49">
            <a:extLst>
              <a:ext uri="{FF2B5EF4-FFF2-40B4-BE49-F238E27FC236}">
                <a16:creationId xmlns:a16="http://schemas.microsoft.com/office/drawing/2014/main" id="{C50582A8-FC4A-4EDE-BEC7-2F2A9A2FCE4D}"/>
              </a:ext>
            </a:extLst>
          </p:cNvPr>
          <p:cNvSpPr/>
          <p:nvPr/>
        </p:nvSpPr>
        <p:spPr>
          <a:xfrm>
            <a:off x="7519477" y="182119"/>
            <a:ext cx="2995997" cy="306890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srgbClr val="000000"/>
                </a:solidFill>
                <a:effectLst/>
                <a:uLnTx/>
                <a:uFillTx/>
                <a:latin typeface="Segoe UI"/>
                <a:ea typeface="Times New Roman" panose="02020603050405020304" pitchFamily="18" charset="0"/>
                <a:cs typeface="Times New Roman" panose="02020603050405020304" pitchFamily="18" charset="0"/>
              </a:rPr>
              <a:t>SQL DW Compute Node 2</a:t>
            </a:r>
            <a:endParaRPr kumimoji="0" lang="en-US" sz="1224" b="0" i="0" u="none" strike="noStrike" kern="1200" cap="none" spc="0" normalizeH="0" baseline="0" noProof="0">
              <a:ln>
                <a:noFill/>
              </a:ln>
              <a:solidFill>
                <a:srgbClr val="FFFFFF"/>
              </a:solidFill>
              <a:effectLst/>
              <a:uLnTx/>
              <a:uFillTx/>
              <a:latin typeface="Times New Roman" panose="02020603050405020304" pitchFamily="18" charset="0"/>
              <a:ea typeface="Times New Roman" panose="02020603050405020304" pitchFamily="18" charset="0"/>
              <a:cs typeface="+mn-cs"/>
            </a:endParaRPr>
          </a:p>
        </p:txBody>
      </p:sp>
      <p:sp>
        <p:nvSpPr>
          <p:cNvPr id="51" name="Rectangle 50">
            <a:extLst>
              <a:ext uri="{FF2B5EF4-FFF2-40B4-BE49-F238E27FC236}">
                <a16:creationId xmlns:a16="http://schemas.microsoft.com/office/drawing/2014/main" id="{D2C998C0-9F4A-4F7F-A0EE-88E489E838DD}"/>
              </a:ext>
            </a:extLst>
          </p:cNvPr>
          <p:cNvSpPr/>
          <p:nvPr/>
        </p:nvSpPr>
        <p:spPr>
          <a:xfrm>
            <a:off x="7782597" y="694025"/>
            <a:ext cx="2534106" cy="147367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srgbClr val="000000"/>
                </a:solidFill>
                <a:effectLst/>
                <a:uLnTx/>
                <a:uFillTx/>
                <a:latin typeface="Segoe UI"/>
                <a:ea typeface="Times New Roman" panose="02020603050405020304" pitchFamily="18" charset="0"/>
                <a:cs typeface="Times New Roman" panose="02020603050405020304" pitchFamily="18" charset="0"/>
              </a:rPr>
              <a:t>SQL Engine</a:t>
            </a:r>
            <a:endParaRPr kumimoji="0" lang="en-US" sz="1224" b="0" i="0" u="none" strike="noStrike" kern="1200" cap="none" spc="0" normalizeH="0" baseline="0" noProof="0">
              <a:ln>
                <a:noFill/>
              </a:ln>
              <a:solidFill>
                <a:srgbClr val="FFFFFF"/>
              </a:solidFill>
              <a:effectLst/>
              <a:uLnTx/>
              <a:uFillTx/>
              <a:latin typeface="Times New Roman" panose="02020603050405020304" pitchFamily="18" charset="0"/>
              <a:ea typeface="Times New Roman" panose="02020603050405020304" pitchFamily="18" charset="0"/>
              <a:cs typeface="+mn-cs"/>
            </a:endParaRPr>
          </a:p>
        </p:txBody>
      </p:sp>
      <p:sp>
        <p:nvSpPr>
          <p:cNvPr id="52" name="Rectangle 51">
            <a:extLst>
              <a:ext uri="{FF2B5EF4-FFF2-40B4-BE49-F238E27FC236}">
                <a16:creationId xmlns:a16="http://schemas.microsoft.com/office/drawing/2014/main" id="{2D089290-7B17-493A-9177-E268CD74D0A1}"/>
              </a:ext>
            </a:extLst>
          </p:cNvPr>
          <p:cNvSpPr/>
          <p:nvPr/>
        </p:nvSpPr>
        <p:spPr>
          <a:xfrm>
            <a:off x="7782597" y="2417644"/>
            <a:ext cx="2534106" cy="59259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srgbClr val="000000"/>
                </a:solidFill>
                <a:effectLst/>
                <a:uLnTx/>
                <a:uFillTx/>
                <a:latin typeface="Segoe UI"/>
                <a:ea typeface="Times New Roman" panose="02020603050405020304" pitchFamily="18" charset="0"/>
                <a:cs typeface="Times New Roman" panose="02020603050405020304" pitchFamily="18" charset="0"/>
              </a:rPr>
              <a:t>Data Movement Service</a:t>
            </a:r>
            <a:endParaRPr kumimoji="0" lang="en-US" sz="1224" b="0" i="0" u="none" strike="noStrike" kern="1200" cap="none" spc="0" normalizeH="0" baseline="0" noProof="0">
              <a:ln>
                <a:noFill/>
              </a:ln>
              <a:solidFill>
                <a:srgbClr val="FFFFFF"/>
              </a:solidFill>
              <a:effectLst/>
              <a:uLnTx/>
              <a:uFillTx/>
              <a:latin typeface="Times New Roman" panose="02020603050405020304" pitchFamily="18" charset="0"/>
              <a:ea typeface="Times New Roman" panose="02020603050405020304" pitchFamily="18" charset="0"/>
              <a:cs typeface="+mn-cs"/>
            </a:endParaRPr>
          </a:p>
        </p:txBody>
      </p:sp>
      <p:sp>
        <p:nvSpPr>
          <p:cNvPr id="53" name="Cylinder 52">
            <a:extLst>
              <a:ext uri="{FF2B5EF4-FFF2-40B4-BE49-F238E27FC236}">
                <a16:creationId xmlns:a16="http://schemas.microsoft.com/office/drawing/2014/main" id="{002741CF-54F3-481C-85A5-04C4CEB5D21E}"/>
              </a:ext>
            </a:extLst>
          </p:cNvPr>
          <p:cNvSpPr/>
          <p:nvPr/>
        </p:nvSpPr>
        <p:spPr>
          <a:xfrm>
            <a:off x="9213627" y="1204864"/>
            <a:ext cx="1005473" cy="701059"/>
          </a:xfrm>
          <a:prstGeom prst="can">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US" sz="1122" b="0" i="0" u="none" strike="noStrike" kern="1200" cap="none" spc="0" normalizeH="0" baseline="0" noProof="0">
                <a:ln>
                  <a:noFill/>
                </a:ln>
                <a:solidFill>
                  <a:srgbClr val="000000"/>
                </a:solidFill>
                <a:effectLst/>
                <a:uLnTx/>
                <a:uFillTx/>
                <a:latin typeface="Segoe UI"/>
                <a:ea typeface="Times New Roman" panose="02020603050405020304" pitchFamily="18" charset="0"/>
                <a:cs typeface="Times New Roman" panose="02020603050405020304" pitchFamily="18" charset="0"/>
              </a:rPr>
              <a:t>TEMP DB</a:t>
            </a:r>
            <a:endParaRPr kumimoji="0" lang="en-US" sz="1224" b="0" i="0" u="none" strike="noStrike" kern="1200" cap="none" spc="0" normalizeH="0" baseline="0" noProof="0">
              <a:ln>
                <a:noFill/>
              </a:ln>
              <a:solidFill>
                <a:srgbClr val="FFFFFF"/>
              </a:solidFill>
              <a:effectLst/>
              <a:uLnTx/>
              <a:uFillTx/>
              <a:latin typeface="Times New Roman" panose="02020603050405020304" pitchFamily="18" charset="0"/>
              <a:ea typeface="Times New Roman" panose="02020603050405020304" pitchFamily="18" charset="0"/>
              <a:cs typeface="+mn-cs"/>
            </a:endParaRPr>
          </a:p>
        </p:txBody>
      </p:sp>
      <p:sp>
        <p:nvSpPr>
          <p:cNvPr id="54" name="Cylinder 53">
            <a:extLst>
              <a:ext uri="{FF2B5EF4-FFF2-40B4-BE49-F238E27FC236}">
                <a16:creationId xmlns:a16="http://schemas.microsoft.com/office/drawing/2014/main" id="{70C06FB0-EE96-431E-AAB7-F4E31F811399}"/>
              </a:ext>
            </a:extLst>
          </p:cNvPr>
          <p:cNvSpPr/>
          <p:nvPr/>
        </p:nvSpPr>
        <p:spPr>
          <a:xfrm>
            <a:off x="7889310" y="1204865"/>
            <a:ext cx="1120001" cy="702214"/>
          </a:xfrm>
          <a:prstGeom prst="ca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US" sz="1122" b="0" i="0" u="none" strike="noStrike" kern="1200" cap="none" spc="0" normalizeH="0" baseline="0" noProof="0">
                <a:ln>
                  <a:noFill/>
                </a:ln>
                <a:solidFill>
                  <a:srgbClr val="000000"/>
                </a:solidFill>
                <a:effectLst/>
                <a:uLnTx/>
                <a:uFillTx/>
                <a:latin typeface="Segoe UI"/>
                <a:ea typeface="Times New Roman" panose="02020603050405020304" pitchFamily="18" charset="0"/>
                <a:cs typeface="Times New Roman" panose="02020603050405020304" pitchFamily="18" charset="0"/>
              </a:rPr>
              <a:t>Distributed Tables</a:t>
            </a:r>
            <a:endParaRPr kumimoji="0" lang="en-US" sz="1224" b="0" i="0" u="none" strike="noStrike" kern="1200" cap="none" spc="0" normalizeH="0" baseline="0" noProof="0">
              <a:ln>
                <a:noFill/>
              </a:ln>
              <a:solidFill>
                <a:srgbClr val="FFFFFF"/>
              </a:solidFill>
              <a:effectLst/>
              <a:uLnTx/>
              <a:uFillTx/>
              <a:latin typeface="Times New Roman" panose="02020603050405020304" pitchFamily="18" charset="0"/>
              <a:ea typeface="Times New Roman" panose="02020603050405020304" pitchFamily="18" charset="0"/>
              <a:cs typeface="+mn-cs"/>
            </a:endParaRPr>
          </a:p>
        </p:txBody>
      </p:sp>
      <p:cxnSp>
        <p:nvCxnSpPr>
          <p:cNvPr id="55" name="Straight Arrow Connector 54">
            <a:extLst>
              <a:ext uri="{FF2B5EF4-FFF2-40B4-BE49-F238E27FC236}">
                <a16:creationId xmlns:a16="http://schemas.microsoft.com/office/drawing/2014/main" id="{671ACBAB-70C9-453C-B46E-2B1E6402D590}"/>
              </a:ext>
            </a:extLst>
          </p:cNvPr>
          <p:cNvCxnSpPr>
            <a:cxnSpLocks/>
          </p:cNvCxnSpPr>
          <p:nvPr/>
        </p:nvCxnSpPr>
        <p:spPr>
          <a:xfrm>
            <a:off x="8437039" y="1905922"/>
            <a:ext cx="0" cy="522258"/>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231B796E-6A33-4D24-8319-2CCF2A7FD990}"/>
              </a:ext>
            </a:extLst>
          </p:cNvPr>
          <p:cNvCxnSpPr>
            <a:cxnSpLocks/>
          </p:cNvCxnSpPr>
          <p:nvPr/>
        </p:nvCxnSpPr>
        <p:spPr>
          <a:xfrm flipV="1">
            <a:off x="9770468" y="1905924"/>
            <a:ext cx="0" cy="522258"/>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57" name="Rectangle 56">
            <a:extLst>
              <a:ext uri="{FF2B5EF4-FFF2-40B4-BE49-F238E27FC236}">
                <a16:creationId xmlns:a16="http://schemas.microsoft.com/office/drawing/2014/main" id="{90FF4873-4718-462C-97F2-5F2004412D4A}"/>
              </a:ext>
            </a:extLst>
          </p:cNvPr>
          <p:cNvSpPr/>
          <p:nvPr/>
        </p:nvSpPr>
        <p:spPr>
          <a:xfrm>
            <a:off x="7521729" y="3737743"/>
            <a:ext cx="2995997" cy="306890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srgbClr val="000000"/>
                </a:solidFill>
                <a:effectLst/>
                <a:uLnTx/>
                <a:uFillTx/>
                <a:latin typeface="Segoe UI"/>
                <a:ea typeface="Times New Roman" panose="02020603050405020304" pitchFamily="18" charset="0"/>
                <a:cs typeface="Times New Roman" panose="02020603050405020304" pitchFamily="18" charset="0"/>
              </a:rPr>
              <a:t>SQL DW Compute Node 3</a:t>
            </a:r>
            <a:endParaRPr kumimoji="0" lang="en-US" sz="1224" b="0" i="0" u="none" strike="noStrike" kern="1200" cap="none" spc="0" normalizeH="0" baseline="0" noProof="0">
              <a:ln>
                <a:noFill/>
              </a:ln>
              <a:solidFill>
                <a:srgbClr val="FFFFFF"/>
              </a:solidFill>
              <a:effectLst/>
              <a:uLnTx/>
              <a:uFillTx/>
              <a:latin typeface="Times New Roman" panose="02020603050405020304" pitchFamily="18" charset="0"/>
              <a:ea typeface="Times New Roman" panose="02020603050405020304" pitchFamily="18" charset="0"/>
              <a:cs typeface="+mn-cs"/>
            </a:endParaRPr>
          </a:p>
        </p:txBody>
      </p:sp>
      <p:sp>
        <p:nvSpPr>
          <p:cNvPr id="58" name="Rectangle 57">
            <a:extLst>
              <a:ext uri="{FF2B5EF4-FFF2-40B4-BE49-F238E27FC236}">
                <a16:creationId xmlns:a16="http://schemas.microsoft.com/office/drawing/2014/main" id="{B66F8FAD-4E85-4E40-BAB5-9BF677E5759D}"/>
              </a:ext>
            </a:extLst>
          </p:cNvPr>
          <p:cNvSpPr/>
          <p:nvPr/>
        </p:nvSpPr>
        <p:spPr>
          <a:xfrm>
            <a:off x="7784849" y="4249648"/>
            <a:ext cx="2534106" cy="147367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srgbClr val="000000"/>
                </a:solidFill>
                <a:effectLst/>
                <a:uLnTx/>
                <a:uFillTx/>
                <a:latin typeface="Segoe UI"/>
                <a:ea typeface="Times New Roman" panose="02020603050405020304" pitchFamily="18" charset="0"/>
                <a:cs typeface="Times New Roman" panose="02020603050405020304" pitchFamily="18" charset="0"/>
              </a:rPr>
              <a:t>SQL Engine</a:t>
            </a:r>
            <a:endParaRPr kumimoji="0" lang="en-US" sz="1224" b="0" i="0" u="none" strike="noStrike" kern="1200" cap="none" spc="0" normalizeH="0" baseline="0" noProof="0">
              <a:ln>
                <a:noFill/>
              </a:ln>
              <a:solidFill>
                <a:srgbClr val="FFFFFF"/>
              </a:solidFill>
              <a:effectLst/>
              <a:uLnTx/>
              <a:uFillTx/>
              <a:latin typeface="Times New Roman" panose="02020603050405020304" pitchFamily="18" charset="0"/>
              <a:ea typeface="Times New Roman" panose="02020603050405020304" pitchFamily="18" charset="0"/>
              <a:cs typeface="+mn-cs"/>
            </a:endParaRPr>
          </a:p>
        </p:txBody>
      </p:sp>
      <p:sp>
        <p:nvSpPr>
          <p:cNvPr id="59" name="Rectangle 58">
            <a:extLst>
              <a:ext uri="{FF2B5EF4-FFF2-40B4-BE49-F238E27FC236}">
                <a16:creationId xmlns:a16="http://schemas.microsoft.com/office/drawing/2014/main" id="{EF0D8047-A5F6-45CE-AD4E-D6DA6063853F}"/>
              </a:ext>
            </a:extLst>
          </p:cNvPr>
          <p:cNvSpPr/>
          <p:nvPr/>
        </p:nvSpPr>
        <p:spPr>
          <a:xfrm>
            <a:off x="7784849" y="5973268"/>
            <a:ext cx="2534106" cy="59259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srgbClr val="000000"/>
                </a:solidFill>
                <a:effectLst/>
                <a:uLnTx/>
                <a:uFillTx/>
                <a:latin typeface="Segoe UI"/>
                <a:ea typeface="Times New Roman" panose="02020603050405020304" pitchFamily="18" charset="0"/>
                <a:cs typeface="Times New Roman" panose="02020603050405020304" pitchFamily="18" charset="0"/>
              </a:rPr>
              <a:t>Data Movement Service</a:t>
            </a:r>
            <a:endParaRPr kumimoji="0" lang="en-US" sz="1224" b="0" i="0" u="none" strike="noStrike" kern="1200" cap="none" spc="0" normalizeH="0" baseline="0" noProof="0">
              <a:ln>
                <a:noFill/>
              </a:ln>
              <a:solidFill>
                <a:srgbClr val="FFFFFF"/>
              </a:solidFill>
              <a:effectLst/>
              <a:uLnTx/>
              <a:uFillTx/>
              <a:latin typeface="Times New Roman" panose="02020603050405020304" pitchFamily="18" charset="0"/>
              <a:ea typeface="Times New Roman" panose="02020603050405020304" pitchFamily="18" charset="0"/>
              <a:cs typeface="+mn-cs"/>
            </a:endParaRPr>
          </a:p>
        </p:txBody>
      </p:sp>
      <p:sp>
        <p:nvSpPr>
          <p:cNvPr id="60" name="Cylinder 59">
            <a:extLst>
              <a:ext uri="{FF2B5EF4-FFF2-40B4-BE49-F238E27FC236}">
                <a16:creationId xmlns:a16="http://schemas.microsoft.com/office/drawing/2014/main" id="{BC573A47-7B42-4C51-A807-7FD95BB1D64B}"/>
              </a:ext>
            </a:extLst>
          </p:cNvPr>
          <p:cNvSpPr/>
          <p:nvPr/>
        </p:nvSpPr>
        <p:spPr>
          <a:xfrm>
            <a:off x="9215879" y="4760488"/>
            <a:ext cx="1005473" cy="701059"/>
          </a:xfrm>
          <a:prstGeom prst="can">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US" sz="1122" b="0" i="0" u="none" strike="noStrike" kern="1200" cap="none" spc="0" normalizeH="0" baseline="0" noProof="0">
                <a:ln>
                  <a:noFill/>
                </a:ln>
                <a:solidFill>
                  <a:srgbClr val="000000"/>
                </a:solidFill>
                <a:effectLst/>
                <a:uLnTx/>
                <a:uFillTx/>
                <a:latin typeface="Segoe UI"/>
                <a:ea typeface="Times New Roman" panose="02020603050405020304" pitchFamily="18" charset="0"/>
                <a:cs typeface="Times New Roman" panose="02020603050405020304" pitchFamily="18" charset="0"/>
              </a:rPr>
              <a:t>TEMP DB</a:t>
            </a:r>
            <a:endParaRPr kumimoji="0" lang="en-US" sz="1224" b="0" i="0" u="none" strike="noStrike" kern="1200" cap="none" spc="0" normalizeH="0" baseline="0" noProof="0">
              <a:ln>
                <a:noFill/>
              </a:ln>
              <a:solidFill>
                <a:srgbClr val="FFFFFF"/>
              </a:solidFill>
              <a:effectLst/>
              <a:uLnTx/>
              <a:uFillTx/>
              <a:latin typeface="Times New Roman" panose="02020603050405020304" pitchFamily="18" charset="0"/>
              <a:ea typeface="Times New Roman" panose="02020603050405020304" pitchFamily="18" charset="0"/>
              <a:cs typeface="+mn-cs"/>
            </a:endParaRPr>
          </a:p>
        </p:txBody>
      </p:sp>
      <p:sp>
        <p:nvSpPr>
          <p:cNvPr id="61" name="Cylinder 60">
            <a:extLst>
              <a:ext uri="{FF2B5EF4-FFF2-40B4-BE49-F238E27FC236}">
                <a16:creationId xmlns:a16="http://schemas.microsoft.com/office/drawing/2014/main" id="{74CFAAFA-A6A4-4E00-B2A5-B677203C4474}"/>
              </a:ext>
            </a:extLst>
          </p:cNvPr>
          <p:cNvSpPr/>
          <p:nvPr/>
        </p:nvSpPr>
        <p:spPr>
          <a:xfrm>
            <a:off x="7891562" y="4760489"/>
            <a:ext cx="1120001" cy="702214"/>
          </a:xfrm>
          <a:prstGeom prst="ca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US" sz="1122" b="0" i="0" u="none" strike="noStrike" kern="1200" cap="none" spc="0" normalizeH="0" baseline="0" noProof="0">
                <a:ln>
                  <a:noFill/>
                </a:ln>
                <a:solidFill>
                  <a:srgbClr val="000000"/>
                </a:solidFill>
                <a:effectLst/>
                <a:uLnTx/>
                <a:uFillTx/>
                <a:latin typeface="Segoe UI"/>
                <a:ea typeface="Times New Roman" panose="02020603050405020304" pitchFamily="18" charset="0"/>
                <a:cs typeface="Times New Roman" panose="02020603050405020304" pitchFamily="18" charset="0"/>
              </a:rPr>
              <a:t>Distributed Tables</a:t>
            </a:r>
            <a:endParaRPr kumimoji="0" lang="en-US" sz="1224" b="0" i="0" u="none" strike="noStrike" kern="1200" cap="none" spc="0" normalizeH="0" baseline="0" noProof="0">
              <a:ln>
                <a:noFill/>
              </a:ln>
              <a:solidFill>
                <a:srgbClr val="FFFFFF"/>
              </a:solidFill>
              <a:effectLst/>
              <a:uLnTx/>
              <a:uFillTx/>
              <a:latin typeface="Times New Roman" panose="02020603050405020304" pitchFamily="18" charset="0"/>
              <a:ea typeface="Times New Roman" panose="02020603050405020304" pitchFamily="18" charset="0"/>
              <a:cs typeface="+mn-cs"/>
            </a:endParaRPr>
          </a:p>
        </p:txBody>
      </p:sp>
      <p:cxnSp>
        <p:nvCxnSpPr>
          <p:cNvPr id="62" name="Straight Arrow Connector 61">
            <a:extLst>
              <a:ext uri="{FF2B5EF4-FFF2-40B4-BE49-F238E27FC236}">
                <a16:creationId xmlns:a16="http://schemas.microsoft.com/office/drawing/2014/main" id="{20E1DA41-4012-40D5-AF8A-D19A7F1FBA31}"/>
              </a:ext>
            </a:extLst>
          </p:cNvPr>
          <p:cNvCxnSpPr>
            <a:cxnSpLocks/>
          </p:cNvCxnSpPr>
          <p:nvPr/>
        </p:nvCxnSpPr>
        <p:spPr>
          <a:xfrm>
            <a:off x="8439291" y="5461545"/>
            <a:ext cx="0" cy="522258"/>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FB597E8D-BAA0-4A75-8DAF-496D28A2C242}"/>
              </a:ext>
            </a:extLst>
          </p:cNvPr>
          <p:cNvCxnSpPr>
            <a:cxnSpLocks/>
          </p:cNvCxnSpPr>
          <p:nvPr/>
        </p:nvCxnSpPr>
        <p:spPr>
          <a:xfrm flipV="1">
            <a:off x="9772720" y="5461548"/>
            <a:ext cx="0" cy="522258"/>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C0913F1F-073A-48EC-AAC6-95D2C388B5B9}"/>
              </a:ext>
            </a:extLst>
          </p:cNvPr>
          <p:cNvCxnSpPr>
            <a:cxnSpLocks/>
            <a:stCxn id="9" idx="3"/>
            <a:endCxn id="59" idx="1"/>
          </p:cNvCxnSpPr>
          <p:nvPr/>
        </p:nvCxnSpPr>
        <p:spPr>
          <a:xfrm>
            <a:off x="4718227" y="4248394"/>
            <a:ext cx="3066621" cy="2021170"/>
          </a:xfrm>
          <a:prstGeom prst="straightConnector1">
            <a:avLst/>
          </a:prstGeom>
          <a:ln w="28575" cap="flat" cmpd="sng" algn="ctr">
            <a:solidFill>
              <a:schemeClr val="dk1"/>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6345415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15"/>
                                        </p:tgtEl>
                                      </p:cBhvr>
                                    </p:animEffect>
                                    <p:animScale>
                                      <p:cBhvr>
                                        <p:cTn id="7" dur="250" autoRev="1" fill="hold"/>
                                        <p:tgtEl>
                                          <p:spTgt spid="15"/>
                                        </p:tgtEl>
                                      </p:cBhvr>
                                      <p:by x="105000" y="105000"/>
                                    </p:animScale>
                                  </p:childTnLst>
                                </p:cTn>
                              </p:par>
                              <p:par>
                                <p:cTn id="8" presetID="26" presetClass="emph" presetSubtype="0" fill="hold" grpId="0" nodeType="withEffect">
                                  <p:stCondLst>
                                    <p:cond delay="0"/>
                                  </p:stCondLst>
                                  <p:childTnLst>
                                    <p:animEffect transition="out" filter="fade">
                                      <p:cBhvr>
                                        <p:cTn id="9" dur="500" tmFilter="0, 0; .2, .5; .8, .5; 1, 0"/>
                                        <p:tgtEl>
                                          <p:spTgt spid="54"/>
                                        </p:tgtEl>
                                      </p:cBhvr>
                                    </p:animEffect>
                                    <p:animScale>
                                      <p:cBhvr>
                                        <p:cTn id="10" dur="250" autoRev="1" fill="hold"/>
                                        <p:tgtEl>
                                          <p:spTgt spid="54"/>
                                        </p:tgtEl>
                                      </p:cBhvr>
                                      <p:by x="105000" y="105000"/>
                                    </p:animScale>
                                  </p:childTnLst>
                                </p:cTn>
                              </p:par>
                              <p:par>
                                <p:cTn id="11" presetID="26" presetClass="emph" presetSubtype="0" fill="hold" grpId="0" nodeType="withEffect">
                                  <p:stCondLst>
                                    <p:cond delay="0"/>
                                  </p:stCondLst>
                                  <p:childTnLst>
                                    <p:animEffect transition="out" filter="fade">
                                      <p:cBhvr>
                                        <p:cTn id="12" dur="500" tmFilter="0, 0; .2, .5; .8, .5; 1, 0"/>
                                        <p:tgtEl>
                                          <p:spTgt spid="61"/>
                                        </p:tgtEl>
                                      </p:cBhvr>
                                    </p:animEffect>
                                    <p:animScale>
                                      <p:cBhvr>
                                        <p:cTn id="13" dur="250" autoRev="1" fill="hold"/>
                                        <p:tgtEl>
                                          <p:spTgt spid="61"/>
                                        </p:tgtEl>
                                      </p:cBhvr>
                                      <p:by x="105000" y="105000"/>
                                    </p:animScale>
                                  </p:childTnLst>
                                </p:cTn>
                              </p:par>
                            </p:childTnLst>
                          </p:cTn>
                        </p:par>
                        <p:par>
                          <p:cTn id="14" fill="hold">
                            <p:stCondLst>
                              <p:cond delay="500"/>
                            </p:stCondLst>
                            <p:childTnLst>
                              <p:par>
                                <p:cTn id="15" presetID="1" presetClass="entr" presetSubtype="0" fill="hold" nodeType="after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6" presetClass="emph" presetSubtype="0" fill="hold" grpId="0" nodeType="clickEffect">
                                  <p:stCondLst>
                                    <p:cond delay="0"/>
                                  </p:stCondLst>
                                  <p:childTnLst>
                                    <p:animEffect transition="out" filter="fade">
                                      <p:cBhvr>
                                        <p:cTn id="24" dur="500" tmFilter="0, 0; .2, .5; .8, .5; 1, 0"/>
                                        <p:tgtEl>
                                          <p:spTgt spid="9"/>
                                        </p:tgtEl>
                                      </p:cBhvr>
                                    </p:animEffect>
                                    <p:animScale>
                                      <p:cBhvr>
                                        <p:cTn id="25" dur="250" autoRev="1" fill="hold"/>
                                        <p:tgtEl>
                                          <p:spTgt spid="9"/>
                                        </p:tgtEl>
                                      </p:cBhvr>
                                      <p:by x="105000" y="105000"/>
                                    </p:animScale>
                                  </p:childTnLst>
                                </p:cTn>
                              </p:par>
                              <p:par>
                                <p:cTn id="26" presetID="26" presetClass="emph" presetSubtype="0" fill="hold" grpId="0" nodeType="withEffect">
                                  <p:stCondLst>
                                    <p:cond delay="0"/>
                                  </p:stCondLst>
                                  <p:childTnLst>
                                    <p:animEffect transition="out" filter="fade">
                                      <p:cBhvr>
                                        <p:cTn id="27" dur="500" tmFilter="0, 0; .2, .5; .8, .5; 1, 0"/>
                                        <p:tgtEl>
                                          <p:spTgt spid="52"/>
                                        </p:tgtEl>
                                      </p:cBhvr>
                                    </p:animEffect>
                                    <p:animScale>
                                      <p:cBhvr>
                                        <p:cTn id="28" dur="250" autoRev="1" fill="hold"/>
                                        <p:tgtEl>
                                          <p:spTgt spid="52"/>
                                        </p:tgtEl>
                                      </p:cBhvr>
                                      <p:by x="105000" y="105000"/>
                                    </p:animScale>
                                  </p:childTnLst>
                                </p:cTn>
                              </p:par>
                              <p:par>
                                <p:cTn id="29" presetID="26" presetClass="emph" presetSubtype="0" fill="hold" grpId="0" nodeType="withEffect">
                                  <p:stCondLst>
                                    <p:cond delay="0"/>
                                  </p:stCondLst>
                                  <p:childTnLst>
                                    <p:animEffect transition="out" filter="fade">
                                      <p:cBhvr>
                                        <p:cTn id="30" dur="500" tmFilter="0, 0; .2, .5; .8, .5; 1, 0"/>
                                        <p:tgtEl>
                                          <p:spTgt spid="59"/>
                                        </p:tgtEl>
                                      </p:cBhvr>
                                    </p:animEffect>
                                    <p:animScale>
                                      <p:cBhvr>
                                        <p:cTn id="31" dur="250" autoRev="1" fill="hold"/>
                                        <p:tgtEl>
                                          <p:spTgt spid="59"/>
                                        </p:tgtEl>
                                      </p:cBhvr>
                                      <p:by x="105000" y="105000"/>
                                    </p:animScale>
                                  </p:childTnLst>
                                </p:cTn>
                              </p:par>
                            </p:childTnLst>
                          </p:cTn>
                        </p:par>
                        <p:par>
                          <p:cTn id="32" fill="hold">
                            <p:stCondLst>
                              <p:cond delay="500"/>
                            </p:stCondLst>
                            <p:childTnLst>
                              <p:par>
                                <p:cTn id="33" presetID="10" presetClass="entr" presetSubtype="0" fill="hold" nodeType="after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500"/>
                                        <p:tgtEl>
                                          <p:spTgt spid="13"/>
                                        </p:tgtEl>
                                      </p:cBhvr>
                                    </p:animEffect>
                                  </p:childTnLst>
                                </p:cTn>
                              </p:par>
                              <p:par>
                                <p:cTn id="36" presetID="10" presetClass="entr" presetSubtype="0" fill="hold" nodeType="withEffect">
                                  <p:stCondLst>
                                    <p:cond delay="0"/>
                                  </p:stCondLst>
                                  <p:childTnLst>
                                    <p:set>
                                      <p:cBhvr>
                                        <p:cTn id="37" dur="1" fill="hold">
                                          <p:stCondLst>
                                            <p:cond delay="0"/>
                                          </p:stCondLst>
                                        </p:cTn>
                                        <p:tgtEl>
                                          <p:spTgt spid="65"/>
                                        </p:tgtEl>
                                        <p:attrNameLst>
                                          <p:attrName>style.visibility</p:attrName>
                                        </p:attrNameLst>
                                      </p:cBhvr>
                                      <p:to>
                                        <p:strVal val="visible"/>
                                      </p:to>
                                    </p:set>
                                    <p:animEffect transition="in" filter="fade">
                                      <p:cBhvr>
                                        <p:cTn id="38" dur="500"/>
                                        <p:tgtEl>
                                          <p:spTgt spid="65"/>
                                        </p:tgtEl>
                                      </p:cBhvr>
                                    </p:animEffect>
                                  </p:childTnLst>
                                </p:cTn>
                              </p:par>
                            </p:childTnLst>
                          </p:cTn>
                        </p:par>
                      </p:childTnLst>
                    </p:cTn>
                  </p:par>
                  <p:par>
                    <p:cTn id="39" fill="hold">
                      <p:stCondLst>
                        <p:cond delay="indefinite"/>
                      </p:stCondLst>
                      <p:childTnLst>
                        <p:par>
                          <p:cTn id="40" fill="hold">
                            <p:stCondLst>
                              <p:cond delay="0"/>
                            </p:stCondLst>
                            <p:childTnLst>
                              <p:par>
                                <p:cTn id="41" presetID="26" presetClass="emph" presetSubtype="0" fill="hold" grpId="1" nodeType="clickEffect">
                                  <p:stCondLst>
                                    <p:cond delay="0"/>
                                  </p:stCondLst>
                                  <p:childTnLst>
                                    <p:animEffect transition="out" filter="fade">
                                      <p:cBhvr>
                                        <p:cTn id="42" dur="500" tmFilter="0, 0; .2, .5; .8, .5; 1, 0"/>
                                        <p:tgtEl>
                                          <p:spTgt spid="9"/>
                                        </p:tgtEl>
                                      </p:cBhvr>
                                    </p:animEffect>
                                    <p:animScale>
                                      <p:cBhvr>
                                        <p:cTn id="43" dur="250" autoRev="1" fill="hold"/>
                                        <p:tgtEl>
                                          <p:spTgt spid="9"/>
                                        </p:tgtEl>
                                      </p:cBhvr>
                                      <p:by x="105000" y="105000"/>
                                    </p:animScale>
                                  </p:childTnLst>
                                </p:cTn>
                              </p:par>
                              <p:par>
                                <p:cTn id="44" presetID="26" presetClass="emph" presetSubtype="0" fill="hold" grpId="1" nodeType="withEffect">
                                  <p:stCondLst>
                                    <p:cond delay="0"/>
                                  </p:stCondLst>
                                  <p:childTnLst>
                                    <p:animEffect transition="out" filter="fade">
                                      <p:cBhvr>
                                        <p:cTn id="45" dur="500" tmFilter="0, 0; .2, .5; .8, .5; 1, 0"/>
                                        <p:tgtEl>
                                          <p:spTgt spid="52"/>
                                        </p:tgtEl>
                                      </p:cBhvr>
                                    </p:animEffect>
                                    <p:animScale>
                                      <p:cBhvr>
                                        <p:cTn id="46" dur="250" autoRev="1" fill="hold"/>
                                        <p:tgtEl>
                                          <p:spTgt spid="52"/>
                                        </p:tgtEl>
                                      </p:cBhvr>
                                      <p:by x="105000" y="105000"/>
                                    </p:animScale>
                                  </p:childTnLst>
                                </p:cTn>
                              </p:par>
                              <p:par>
                                <p:cTn id="47" presetID="26" presetClass="emph" presetSubtype="0" fill="hold" grpId="1" nodeType="withEffect">
                                  <p:stCondLst>
                                    <p:cond delay="0"/>
                                  </p:stCondLst>
                                  <p:childTnLst>
                                    <p:animEffect transition="out" filter="fade">
                                      <p:cBhvr>
                                        <p:cTn id="48" dur="500" tmFilter="0, 0; .2, .5; .8, .5; 1, 0"/>
                                        <p:tgtEl>
                                          <p:spTgt spid="59"/>
                                        </p:tgtEl>
                                      </p:cBhvr>
                                    </p:animEffect>
                                    <p:animScale>
                                      <p:cBhvr>
                                        <p:cTn id="49" dur="250" autoRev="1" fill="hold"/>
                                        <p:tgtEl>
                                          <p:spTgt spid="59"/>
                                        </p:tgtEl>
                                      </p:cBhvr>
                                      <p:by x="105000" y="105000"/>
                                    </p:animScale>
                                  </p:childTnLst>
                                </p:cTn>
                              </p:par>
                            </p:childTnLst>
                          </p:cTn>
                        </p:par>
                        <p:par>
                          <p:cTn id="50" fill="hold">
                            <p:stCondLst>
                              <p:cond delay="500"/>
                            </p:stCondLst>
                            <p:childTnLst>
                              <p:par>
                                <p:cTn id="51" presetID="1" presetClass="entr" presetSubtype="0" fill="hold" nodeType="afterEffect">
                                  <p:stCondLst>
                                    <p:cond delay="0"/>
                                  </p:stCondLst>
                                  <p:childTnLst>
                                    <p:set>
                                      <p:cBhvr>
                                        <p:cTn id="52" dur="1" fill="hold">
                                          <p:stCondLst>
                                            <p:cond delay="0"/>
                                          </p:stCondLst>
                                        </p:cTn>
                                        <p:tgtEl>
                                          <p:spTgt spid="17"/>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56"/>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63"/>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68">
                                            <p:txEl>
                                              <p:pRg st="0" end="0"/>
                                            </p:txEl>
                                          </p:spTgt>
                                        </p:tgtEl>
                                        <p:attrNameLst>
                                          <p:attrName>style.visibility</p:attrName>
                                        </p:attrNameLst>
                                      </p:cBhvr>
                                      <p:to>
                                        <p:strVal val="visible"/>
                                      </p:to>
                                    </p:set>
                                    <p:animEffect transition="in" filter="fade">
                                      <p:cBhvr>
                                        <p:cTn id="61" dur="500"/>
                                        <p:tgtEl>
                                          <p:spTgt spid="68">
                                            <p:txEl>
                                              <p:pRg st="0" end="0"/>
                                            </p:txEl>
                                          </p:spTgt>
                                        </p:tgtEl>
                                      </p:cBhvr>
                                    </p:animEffect>
                                  </p:childTnLst>
                                </p:cTn>
                              </p:par>
                            </p:childTnLst>
                          </p:cTn>
                        </p:par>
                        <p:par>
                          <p:cTn id="62" fill="hold">
                            <p:stCondLst>
                              <p:cond delay="500"/>
                            </p:stCondLst>
                            <p:childTnLst>
                              <p:par>
                                <p:cTn id="63" presetID="10" presetClass="entr" presetSubtype="0" fill="hold" grpId="0" nodeType="afterEffect">
                                  <p:stCondLst>
                                    <p:cond delay="0"/>
                                  </p:stCondLst>
                                  <p:childTnLst>
                                    <p:set>
                                      <p:cBhvr>
                                        <p:cTn id="64" dur="1" fill="hold">
                                          <p:stCondLst>
                                            <p:cond delay="0"/>
                                          </p:stCondLst>
                                        </p:cTn>
                                        <p:tgtEl>
                                          <p:spTgt spid="68">
                                            <p:txEl>
                                              <p:pRg st="1" end="1"/>
                                            </p:txEl>
                                          </p:spTgt>
                                        </p:tgtEl>
                                        <p:attrNameLst>
                                          <p:attrName>style.visibility</p:attrName>
                                        </p:attrNameLst>
                                      </p:cBhvr>
                                      <p:to>
                                        <p:strVal val="visible"/>
                                      </p:to>
                                    </p:set>
                                    <p:animEffect transition="in" filter="fade">
                                      <p:cBhvr>
                                        <p:cTn id="65" dur="500"/>
                                        <p:tgtEl>
                                          <p:spTgt spid="68">
                                            <p:txEl>
                                              <p:pRg st="1" end="1"/>
                                            </p:txEl>
                                          </p:spTgt>
                                        </p:tgtEl>
                                      </p:cBhvr>
                                    </p:animEffect>
                                  </p:childTnLst>
                                </p:cTn>
                              </p:par>
                            </p:childTnLst>
                          </p:cTn>
                        </p:par>
                        <p:par>
                          <p:cTn id="66" fill="hold">
                            <p:stCondLst>
                              <p:cond delay="1000"/>
                            </p:stCondLst>
                            <p:childTnLst>
                              <p:par>
                                <p:cTn id="67" presetID="10" presetClass="entr" presetSubtype="0" fill="hold" grpId="0" nodeType="afterEffect">
                                  <p:stCondLst>
                                    <p:cond delay="0"/>
                                  </p:stCondLst>
                                  <p:childTnLst>
                                    <p:set>
                                      <p:cBhvr>
                                        <p:cTn id="68" dur="1" fill="hold">
                                          <p:stCondLst>
                                            <p:cond delay="0"/>
                                          </p:stCondLst>
                                        </p:cTn>
                                        <p:tgtEl>
                                          <p:spTgt spid="68">
                                            <p:txEl>
                                              <p:pRg st="2" end="2"/>
                                            </p:txEl>
                                          </p:spTgt>
                                        </p:tgtEl>
                                        <p:attrNameLst>
                                          <p:attrName>style.visibility</p:attrName>
                                        </p:attrNameLst>
                                      </p:cBhvr>
                                      <p:to>
                                        <p:strVal val="visible"/>
                                      </p:to>
                                    </p:set>
                                    <p:animEffect transition="in" filter="fade">
                                      <p:cBhvr>
                                        <p:cTn id="69" dur="500"/>
                                        <p:tgtEl>
                                          <p:spTgt spid="6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uiExpand="1" build="p"/>
      <p:bldP spid="9" grpId="0" animBg="1"/>
      <p:bldP spid="9" grpId="1" animBg="1"/>
      <p:bldP spid="15" grpId="0" animBg="1"/>
      <p:bldP spid="52" grpId="0" animBg="1"/>
      <p:bldP spid="52" grpId="1" animBg="1"/>
      <p:bldP spid="54" grpId="0" animBg="1"/>
      <p:bldP spid="59" grpId="0" animBg="1"/>
      <p:bldP spid="59" grpId="1" animBg="1"/>
      <p:bldP spid="61"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Rectangle 73">
            <a:extLst>
              <a:ext uri="{FF2B5EF4-FFF2-40B4-BE49-F238E27FC236}">
                <a16:creationId xmlns:a16="http://schemas.microsoft.com/office/drawing/2014/main" id="{295CE482-EFCD-4C8A-B061-8B8D040D2E4B}"/>
              </a:ext>
            </a:extLst>
          </p:cNvPr>
          <p:cNvSpPr/>
          <p:nvPr/>
        </p:nvSpPr>
        <p:spPr>
          <a:xfrm>
            <a:off x="7521727" y="3896527"/>
            <a:ext cx="2995997" cy="277190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srgbClr val="000000"/>
                </a:solidFill>
                <a:effectLst/>
                <a:uLnTx/>
                <a:uFillTx/>
                <a:latin typeface="Segoe UI"/>
                <a:ea typeface="Times New Roman" panose="02020603050405020304" pitchFamily="18" charset="0"/>
                <a:cs typeface="Times New Roman" panose="02020603050405020304" pitchFamily="18" charset="0"/>
              </a:rPr>
              <a:t>SQL DW Compute Node 3</a:t>
            </a:r>
            <a:endParaRPr kumimoji="0" lang="en-US" sz="1224" b="0" i="0" u="none" strike="noStrike" kern="1200" cap="none" spc="0" normalizeH="0" baseline="0" noProof="0">
              <a:ln>
                <a:noFill/>
              </a:ln>
              <a:solidFill>
                <a:srgbClr val="FFFFFF"/>
              </a:solidFill>
              <a:effectLst/>
              <a:uLnTx/>
              <a:uFillTx/>
              <a:latin typeface="Times New Roman" panose="02020603050405020304" pitchFamily="18" charset="0"/>
              <a:ea typeface="Times New Roman" panose="02020603050405020304" pitchFamily="18" charset="0"/>
              <a:cs typeface="+mn-cs"/>
            </a:endParaRPr>
          </a:p>
        </p:txBody>
      </p:sp>
      <p:sp>
        <p:nvSpPr>
          <p:cNvPr id="75" name="Rectangle 74">
            <a:extLst>
              <a:ext uri="{FF2B5EF4-FFF2-40B4-BE49-F238E27FC236}">
                <a16:creationId xmlns:a16="http://schemas.microsoft.com/office/drawing/2014/main" id="{A2E7D6C4-F440-4DA9-A460-82323659F162}"/>
              </a:ext>
            </a:extLst>
          </p:cNvPr>
          <p:cNvSpPr/>
          <p:nvPr/>
        </p:nvSpPr>
        <p:spPr>
          <a:xfrm>
            <a:off x="7784847" y="4329310"/>
            <a:ext cx="2534106" cy="220171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srgbClr val="000000"/>
                </a:solidFill>
                <a:effectLst/>
                <a:uLnTx/>
                <a:uFillTx/>
                <a:latin typeface="Segoe UI"/>
                <a:ea typeface="Times New Roman" panose="02020603050405020304" pitchFamily="18" charset="0"/>
                <a:cs typeface="Times New Roman" panose="02020603050405020304" pitchFamily="18" charset="0"/>
              </a:rPr>
              <a:t>SQL Engine</a:t>
            </a:r>
            <a:endParaRPr kumimoji="0" lang="en-US" sz="1224" b="0" i="0" u="none" strike="noStrike" kern="1200" cap="none" spc="0" normalizeH="0" baseline="0" noProof="0">
              <a:ln>
                <a:noFill/>
              </a:ln>
              <a:solidFill>
                <a:srgbClr val="FFFFFF"/>
              </a:solidFill>
              <a:effectLst/>
              <a:uLnTx/>
              <a:uFillTx/>
              <a:latin typeface="Times New Roman" panose="02020603050405020304" pitchFamily="18" charset="0"/>
              <a:ea typeface="Times New Roman" panose="02020603050405020304" pitchFamily="18" charset="0"/>
              <a:cs typeface="+mn-cs"/>
            </a:endParaRPr>
          </a:p>
        </p:txBody>
      </p:sp>
      <p:sp>
        <p:nvSpPr>
          <p:cNvPr id="76" name="Cylinder 75">
            <a:extLst>
              <a:ext uri="{FF2B5EF4-FFF2-40B4-BE49-F238E27FC236}">
                <a16:creationId xmlns:a16="http://schemas.microsoft.com/office/drawing/2014/main" id="{47622763-2FB3-460F-9AA2-DC46E6EE2256}"/>
              </a:ext>
            </a:extLst>
          </p:cNvPr>
          <p:cNvSpPr/>
          <p:nvPr/>
        </p:nvSpPr>
        <p:spPr>
          <a:xfrm>
            <a:off x="8516988" y="5650727"/>
            <a:ext cx="1005473" cy="701035"/>
          </a:xfrm>
          <a:prstGeom prst="can">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US" sz="1122" b="0" i="0" u="none" strike="noStrike" kern="1200" cap="none" spc="0" normalizeH="0" baseline="0" noProof="0">
                <a:ln>
                  <a:noFill/>
                </a:ln>
                <a:solidFill>
                  <a:srgbClr val="000000"/>
                </a:solidFill>
                <a:effectLst/>
                <a:uLnTx/>
                <a:uFillTx/>
                <a:latin typeface="Segoe UI"/>
                <a:ea typeface="Times New Roman" panose="02020603050405020304" pitchFamily="18" charset="0"/>
                <a:cs typeface="Times New Roman" panose="02020603050405020304" pitchFamily="18" charset="0"/>
              </a:rPr>
              <a:t>TEMP DB</a:t>
            </a:r>
            <a:endParaRPr kumimoji="0" lang="en-US" sz="1224" b="0" i="0" u="none" strike="noStrike" kern="1200" cap="none" spc="0" normalizeH="0" baseline="0" noProof="0">
              <a:ln>
                <a:noFill/>
              </a:ln>
              <a:solidFill>
                <a:srgbClr val="FFFFFF"/>
              </a:solidFill>
              <a:effectLst/>
              <a:uLnTx/>
              <a:uFillTx/>
              <a:latin typeface="Times New Roman" panose="02020603050405020304" pitchFamily="18" charset="0"/>
              <a:ea typeface="Times New Roman" panose="02020603050405020304" pitchFamily="18" charset="0"/>
              <a:cs typeface="+mn-cs"/>
            </a:endParaRPr>
          </a:p>
        </p:txBody>
      </p:sp>
      <p:sp>
        <p:nvSpPr>
          <p:cNvPr id="77" name="Cylinder 76">
            <a:extLst>
              <a:ext uri="{FF2B5EF4-FFF2-40B4-BE49-F238E27FC236}">
                <a16:creationId xmlns:a16="http://schemas.microsoft.com/office/drawing/2014/main" id="{56B629D1-8069-4D88-B081-7564C9A57723}"/>
              </a:ext>
            </a:extLst>
          </p:cNvPr>
          <p:cNvSpPr/>
          <p:nvPr/>
        </p:nvSpPr>
        <p:spPr>
          <a:xfrm>
            <a:off x="8459724" y="4798247"/>
            <a:ext cx="1120001" cy="702191"/>
          </a:xfrm>
          <a:prstGeom prst="ca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US" sz="1122" b="0" i="0" u="none" strike="noStrike" kern="1200" cap="none" spc="0" normalizeH="0" baseline="0" noProof="0">
                <a:ln>
                  <a:noFill/>
                </a:ln>
                <a:solidFill>
                  <a:srgbClr val="000000"/>
                </a:solidFill>
                <a:effectLst/>
                <a:uLnTx/>
                <a:uFillTx/>
                <a:latin typeface="Segoe UI"/>
                <a:ea typeface="Times New Roman" panose="02020603050405020304" pitchFamily="18" charset="0"/>
                <a:cs typeface="Times New Roman" panose="02020603050405020304" pitchFamily="18" charset="0"/>
              </a:rPr>
              <a:t>Distributed Tables</a:t>
            </a:r>
            <a:endParaRPr kumimoji="0" lang="en-US" sz="1224" b="0" i="0" u="none" strike="noStrike" kern="1200" cap="none" spc="0" normalizeH="0" baseline="0" noProof="0">
              <a:ln>
                <a:noFill/>
              </a:ln>
              <a:solidFill>
                <a:srgbClr val="FFFFFF"/>
              </a:solidFill>
              <a:effectLst/>
              <a:uLnTx/>
              <a:uFillTx/>
              <a:latin typeface="Times New Roman" panose="02020603050405020304" pitchFamily="18" charset="0"/>
              <a:ea typeface="Times New Roman" panose="02020603050405020304" pitchFamily="18" charset="0"/>
              <a:cs typeface="+mn-cs"/>
            </a:endParaRPr>
          </a:p>
        </p:txBody>
      </p:sp>
      <p:sp>
        <p:nvSpPr>
          <p:cNvPr id="69" name="Rectangle 68">
            <a:extLst>
              <a:ext uri="{FF2B5EF4-FFF2-40B4-BE49-F238E27FC236}">
                <a16:creationId xmlns:a16="http://schemas.microsoft.com/office/drawing/2014/main" id="{3948E4D9-B55B-4AFC-AB48-AF7F10C43454}"/>
              </a:ext>
            </a:extLst>
          </p:cNvPr>
          <p:cNvSpPr/>
          <p:nvPr/>
        </p:nvSpPr>
        <p:spPr>
          <a:xfrm>
            <a:off x="7529261" y="326093"/>
            <a:ext cx="2995997" cy="277190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srgbClr val="000000"/>
                </a:solidFill>
                <a:effectLst/>
                <a:uLnTx/>
                <a:uFillTx/>
                <a:latin typeface="Segoe UI"/>
                <a:ea typeface="Times New Roman" panose="02020603050405020304" pitchFamily="18" charset="0"/>
                <a:cs typeface="Times New Roman" panose="02020603050405020304" pitchFamily="18" charset="0"/>
              </a:rPr>
              <a:t>SQL DW Compute Node 2</a:t>
            </a:r>
            <a:endParaRPr kumimoji="0" lang="en-US" sz="1224" b="0" i="0" u="none" strike="noStrike" kern="1200" cap="none" spc="0" normalizeH="0" baseline="0" noProof="0">
              <a:ln>
                <a:noFill/>
              </a:ln>
              <a:solidFill>
                <a:srgbClr val="FFFFFF"/>
              </a:solidFill>
              <a:effectLst/>
              <a:uLnTx/>
              <a:uFillTx/>
              <a:latin typeface="Times New Roman" panose="02020603050405020304" pitchFamily="18" charset="0"/>
              <a:ea typeface="Times New Roman" panose="02020603050405020304" pitchFamily="18" charset="0"/>
              <a:cs typeface="+mn-cs"/>
            </a:endParaRPr>
          </a:p>
        </p:txBody>
      </p:sp>
      <p:sp>
        <p:nvSpPr>
          <p:cNvPr id="70" name="Rectangle 69">
            <a:extLst>
              <a:ext uri="{FF2B5EF4-FFF2-40B4-BE49-F238E27FC236}">
                <a16:creationId xmlns:a16="http://schemas.microsoft.com/office/drawing/2014/main" id="{9EAA69D3-6966-4D02-9CE9-746AAB1110C9}"/>
              </a:ext>
            </a:extLst>
          </p:cNvPr>
          <p:cNvSpPr/>
          <p:nvPr/>
        </p:nvSpPr>
        <p:spPr>
          <a:xfrm>
            <a:off x="7792381" y="758875"/>
            <a:ext cx="2534106" cy="220171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srgbClr val="000000"/>
                </a:solidFill>
                <a:effectLst/>
                <a:uLnTx/>
                <a:uFillTx/>
                <a:latin typeface="Segoe UI"/>
                <a:ea typeface="Times New Roman" panose="02020603050405020304" pitchFamily="18" charset="0"/>
                <a:cs typeface="Times New Roman" panose="02020603050405020304" pitchFamily="18" charset="0"/>
              </a:rPr>
              <a:t>SQL Engine</a:t>
            </a:r>
            <a:endParaRPr kumimoji="0" lang="en-US" sz="1224" b="0" i="0" u="none" strike="noStrike" kern="1200" cap="none" spc="0" normalizeH="0" baseline="0" noProof="0">
              <a:ln>
                <a:noFill/>
              </a:ln>
              <a:solidFill>
                <a:srgbClr val="FFFFFF"/>
              </a:solidFill>
              <a:effectLst/>
              <a:uLnTx/>
              <a:uFillTx/>
              <a:latin typeface="Times New Roman" panose="02020603050405020304" pitchFamily="18" charset="0"/>
              <a:ea typeface="Times New Roman" panose="02020603050405020304" pitchFamily="18" charset="0"/>
              <a:cs typeface="+mn-cs"/>
            </a:endParaRPr>
          </a:p>
        </p:txBody>
      </p:sp>
      <p:sp>
        <p:nvSpPr>
          <p:cNvPr id="71" name="Cylinder 70">
            <a:extLst>
              <a:ext uri="{FF2B5EF4-FFF2-40B4-BE49-F238E27FC236}">
                <a16:creationId xmlns:a16="http://schemas.microsoft.com/office/drawing/2014/main" id="{CF0B8251-DE80-4464-9B50-50B177697FB9}"/>
              </a:ext>
            </a:extLst>
          </p:cNvPr>
          <p:cNvSpPr/>
          <p:nvPr/>
        </p:nvSpPr>
        <p:spPr>
          <a:xfrm>
            <a:off x="8524522" y="2080293"/>
            <a:ext cx="1005473" cy="701035"/>
          </a:xfrm>
          <a:prstGeom prst="can">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US" sz="1122" b="0" i="0" u="none" strike="noStrike" kern="1200" cap="none" spc="0" normalizeH="0" baseline="0" noProof="0">
                <a:ln>
                  <a:noFill/>
                </a:ln>
                <a:solidFill>
                  <a:srgbClr val="000000"/>
                </a:solidFill>
                <a:effectLst/>
                <a:uLnTx/>
                <a:uFillTx/>
                <a:latin typeface="Segoe UI"/>
                <a:ea typeface="Times New Roman" panose="02020603050405020304" pitchFamily="18" charset="0"/>
                <a:cs typeface="Times New Roman" panose="02020603050405020304" pitchFamily="18" charset="0"/>
              </a:rPr>
              <a:t>TEMP DB</a:t>
            </a:r>
            <a:endParaRPr kumimoji="0" lang="en-US" sz="1224" b="0" i="0" u="none" strike="noStrike" kern="1200" cap="none" spc="0" normalizeH="0" baseline="0" noProof="0">
              <a:ln>
                <a:noFill/>
              </a:ln>
              <a:solidFill>
                <a:srgbClr val="FFFFFF"/>
              </a:solidFill>
              <a:effectLst/>
              <a:uLnTx/>
              <a:uFillTx/>
              <a:latin typeface="Times New Roman" panose="02020603050405020304" pitchFamily="18" charset="0"/>
              <a:ea typeface="Times New Roman" panose="02020603050405020304" pitchFamily="18" charset="0"/>
              <a:cs typeface="+mn-cs"/>
            </a:endParaRPr>
          </a:p>
        </p:txBody>
      </p:sp>
      <p:sp>
        <p:nvSpPr>
          <p:cNvPr id="72" name="Cylinder 71">
            <a:extLst>
              <a:ext uri="{FF2B5EF4-FFF2-40B4-BE49-F238E27FC236}">
                <a16:creationId xmlns:a16="http://schemas.microsoft.com/office/drawing/2014/main" id="{876E7F2D-569B-45FF-8551-7F37B8E0FB18}"/>
              </a:ext>
            </a:extLst>
          </p:cNvPr>
          <p:cNvSpPr/>
          <p:nvPr/>
        </p:nvSpPr>
        <p:spPr>
          <a:xfrm>
            <a:off x="8467258" y="1227812"/>
            <a:ext cx="1120001" cy="702191"/>
          </a:xfrm>
          <a:prstGeom prst="ca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US" sz="1122" b="0" i="0" u="none" strike="noStrike" kern="1200" cap="none" spc="0" normalizeH="0" baseline="0" noProof="0">
                <a:ln>
                  <a:noFill/>
                </a:ln>
                <a:solidFill>
                  <a:srgbClr val="000000"/>
                </a:solidFill>
                <a:effectLst/>
                <a:uLnTx/>
                <a:uFillTx/>
                <a:latin typeface="Segoe UI"/>
                <a:ea typeface="Times New Roman" panose="02020603050405020304" pitchFamily="18" charset="0"/>
                <a:cs typeface="Times New Roman" panose="02020603050405020304" pitchFamily="18" charset="0"/>
              </a:rPr>
              <a:t>Distributed Tables</a:t>
            </a:r>
            <a:endParaRPr kumimoji="0" lang="en-US" sz="1224" b="0" i="0" u="none" strike="noStrike" kern="1200" cap="none" spc="0" normalizeH="0" baseline="0" noProof="0">
              <a:ln>
                <a:noFill/>
              </a:ln>
              <a:solidFill>
                <a:srgbClr val="FFFFFF"/>
              </a:solidFill>
              <a:effectLst/>
              <a:uLnTx/>
              <a:uFillTx/>
              <a:latin typeface="Times New Roman" panose="02020603050405020304" pitchFamily="18" charset="0"/>
              <a:ea typeface="Times New Roman" panose="02020603050405020304" pitchFamily="18" charset="0"/>
              <a:cs typeface="+mn-cs"/>
            </a:endParaRPr>
          </a:p>
        </p:txBody>
      </p:sp>
      <p:sp>
        <p:nvSpPr>
          <p:cNvPr id="2" name="Title 1">
            <a:extLst>
              <a:ext uri="{FF2B5EF4-FFF2-40B4-BE49-F238E27FC236}">
                <a16:creationId xmlns:a16="http://schemas.microsoft.com/office/drawing/2014/main" id="{12515377-1908-4AAA-9D05-43A745540F91}"/>
              </a:ext>
            </a:extLst>
          </p:cNvPr>
          <p:cNvSpPr>
            <a:spLocks noGrp="1"/>
          </p:cNvSpPr>
          <p:nvPr>
            <p:ph type="title"/>
          </p:nvPr>
        </p:nvSpPr>
        <p:spPr/>
        <p:txBody>
          <a:bodyPr/>
          <a:lstStyle/>
          <a:p>
            <a:r>
              <a:rPr lang="en-US" dirty="0"/>
              <a:t>Gen2 – instant data movement</a:t>
            </a:r>
          </a:p>
        </p:txBody>
      </p:sp>
      <p:sp>
        <p:nvSpPr>
          <p:cNvPr id="68" name="Text Placeholder 67">
            <a:extLst>
              <a:ext uri="{FF2B5EF4-FFF2-40B4-BE49-F238E27FC236}">
                <a16:creationId xmlns:a16="http://schemas.microsoft.com/office/drawing/2014/main" id="{03B25A6E-C8B5-405B-9287-725DA3C7068B}"/>
              </a:ext>
            </a:extLst>
          </p:cNvPr>
          <p:cNvSpPr>
            <a:spLocks noGrp="1"/>
          </p:cNvSpPr>
          <p:nvPr>
            <p:ph type="body" sz="quarter" idx="10"/>
          </p:nvPr>
        </p:nvSpPr>
        <p:spPr>
          <a:xfrm>
            <a:off x="599302" y="4984467"/>
            <a:ext cx="11237870" cy="2021539"/>
          </a:xfrm>
        </p:spPr>
        <p:txBody>
          <a:bodyPr/>
          <a:lstStyle/>
          <a:p>
            <a:r>
              <a:rPr lang="en-US"/>
              <a:t>Data does not leave SQL Engine</a:t>
            </a:r>
          </a:p>
          <a:p>
            <a:r>
              <a:rPr lang="en-US"/>
              <a:t>Batch-mode: minimal overhead</a:t>
            </a:r>
          </a:p>
          <a:p>
            <a:r>
              <a:rPr lang="en-US"/>
              <a:t>Scalable: leverages all cores and network</a:t>
            </a:r>
          </a:p>
          <a:p>
            <a:r>
              <a:rPr lang="en-US"/>
              <a:t>It’s Free!</a:t>
            </a:r>
          </a:p>
        </p:txBody>
      </p:sp>
      <p:sp>
        <p:nvSpPr>
          <p:cNvPr id="5" name="Rectangle 19">
            <a:extLst>
              <a:ext uri="{FF2B5EF4-FFF2-40B4-BE49-F238E27FC236}">
                <a16:creationId xmlns:a16="http://schemas.microsoft.com/office/drawing/2014/main" id="{FD78997C-9A96-4112-B0C8-52CD6F1673ED}"/>
              </a:ext>
            </a:extLst>
          </p:cNvPr>
          <p:cNvSpPr>
            <a:spLocks noChangeArrowheads="1"/>
          </p:cNvSpPr>
          <p:nvPr/>
        </p:nvSpPr>
        <p:spPr bwMode="auto">
          <a:xfrm>
            <a:off x="882" y="44808"/>
            <a:ext cx="188409" cy="3766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3260" tIns="46630" rIns="93260" bIns="46630" numCol="1" anchor="ctr" anchorCtr="0" compatLnSpc="1">
            <a:prstTxWarp prst="textNoShape">
              <a:avLst/>
            </a:prstTxWarp>
            <a:sp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6" name="Rectangle 35">
            <a:extLst>
              <a:ext uri="{FF2B5EF4-FFF2-40B4-BE49-F238E27FC236}">
                <a16:creationId xmlns:a16="http://schemas.microsoft.com/office/drawing/2014/main" id="{9021AC75-92BB-40F8-BB29-C04C93254328}"/>
              </a:ext>
            </a:extLst>
          </p:cNvPr>
          <p:cNvSpPr/>
          <p:nvPr/>
        </p:nvSpPr>
        <p:spPr>
          <a:xfrm>
            <a:off x="1914627" y="1865075"/>
            <a:ext cx="2995997" cy="277190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srgbClr val="000000"/>
                </a:solidFill>
                <a:effectLst/>
                <a:uLnTx/>
                <a:uFillTx/>
                <a:latin typeface="Segoe UI"/>
                <a:ea typeface="Times New Roman" panose="02020603050405020304" pitchFamily="18" charset="0"/>
                <a:cs typeface="Times New Roman" panose="02020603050405020304" pitchFamily="18" charset="0"/>
              </a:rPr>
              <a:t>SQL DW Compute Node 1</a:t>
            </a:r>
            <a:endParaRPr kumimoji="0" lang="en-US" sz="1224" b="0" i="0" u="none" strike="noStrike" kern="1200" cap="none" spc="0" normalizeH="0" baseline="0" noProof="0">
              <a:ln>
                <a:noFill/>
              </a:ln>
              <a:solidFill>
                <a:srgbClr val="FFFFFF"/>
              </a:solidFill>
              <a:effectLst/>
              <a:uLnTx/>
              <a:uFillTx/>
              <a:latin typeface="Times New Roman" panose="02020603050405020304" pitchFamily="18" charset="0"/>
              <a:ea typeface="Times New Roman" panose="02020603050405020304" pitchFamily="18" charset="0"/>
              <a:cs typeface="+mn-cs"/>
            </a:endParaRPr>
          </a:p>
        </p:txBody>
      </p:sp>
      <p:sp>
        <p:nvSpPr>
          <p:cNvPr id="37" name="Rectangle 36">
            <a:extLst>
              <a:ext uri="{FF2B5EF4-FFF2-40B4-BE49-F238E27FC236}">
                <a16:creationId xmlns:a16="http://schemas.microsoft.com/office/drawing/2014/main" id="{16D71CA5-0845-4B2A-82D4-09E17C650605}"/>
              </a:ext>
            </a:extLst>
          </p:cNvPr>
          <p:cNvSpPr/>
          <p:nvPr/>
        </p:nvSpPr>
        <p:spPr>
          <a:xfrm>
            <a:off x="2177747" y="2297857"/>
            <a:ext cx="2534106" cy="220171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srgbClr val="000000"/>
                </a:solidFill>
                <a:effectLst/>
                <a:uLnTx/>
                <a:uFillTx/>
                <a:latin typeface="Segoe UI"/>
                <a:ea typeface="Times New Roman" panose="02020603050405020304" pitchFamily="18" charset="0"/>
                <a:cs typeface="Times New Roman" panose="02020603050405020304" pitchFamily="18" charset="0"/>
              </a:rPr>
              <a:t>SQL Engine</a:t>
            </a:r>
            <a:endParaRPr kumimoji="0" lang="en-US" sz="1224" b="0" i="0" u="none" strike="noStrike" kern="1200" cap="none" spc="0" normalizeH="0" baseline="0" noProof="0">
              <a:ln>
                <a:noFill/>
              </a:ln>
              <a:solidFill>
                <a:srgbClr val="FFFFFF"/>
              </a:solidFill>
              <a:effectLst/>
              <a:uLnTx/>
              <a:uFillTx/>
              <a:latin typeface="Times New Roman" panose="02020603050405020304" pitchFamily="18" charset="0"/>
              <a:ea typeface="Times New Roman" panose="02020603050405020304" pitchFamily="18" charset="0"/>
              <a:cs typeface="+mn-cs"/>
            </a:endParaRPr>
          </a:p>
        </p:txBody>
      </p:sp>
      <p:sp>
        <p:nvSpPr>
          <p:cNvPr id="38" name="Cylinder 37">
            <a:extLst>
              <a:ext uri="{FF2B5EF4-FFF2-40B4-BE49-F238E27FC236}">
                <a16:creationId xmlns:a16="http://schemas.microsoft.com/office/drawing/2014/main" id="{FDDE46C3-FB67-4EDA-8B0A-D67EE69BC3D9}"/>
              </a:ext>
            </a:extLst>
          </p:cNvPr>
          <p:cNvSpPr/>
          <p:nvPr/>
        </p:nvSpPr>
        <p:spPr>
          <a:xfrm>
            <a:off x="2909888" y="3619275"/>
            <a:ext cx="1005473" cy="701035"/>
          </a:xfrm>
          <a:prstGeom prst="can">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US" sz="1122" b="0" i="0" u="none" strike="noStrike" kern="1200" cap="none" spc="0" normalizeH="0" baseline="0" noProof="0">
                <a:ln>
                  <a:noFill/>
                </a:ln>
                <a:solidFill>
                  <a:srgbClr val="000000"/>
                </a:solidFill>
                <a:effectLst/>
                <a:uLnTx/>
                <a:uFillTx/>
                <a:latin typeface="Segoe UI"/>
                <a:ea typeface="Times New Roman" panose="02020603050405020304" pitchFamily="18" charset="0"/>
                <a:cs typeface="Times New Roman" panose="02020603050405020304" pitchFamily="18" charset="0"/>
              </a:rPr>
              <a:t>TEMP DB</a:t>
            </a:r>
            <a:endParaRPr kumimoji="0" lang="en-US" sz="1224" b="0" i="0" u="none" strike="noStrike" kern="1200" cap="none" spc="0" normalizeH="0" baseline="0" noProof="0">
              <a:ln>
                <a:noFill/>
              </a:ln>
              <a:solidFill>
                <a:srgbClr val="FFFFFF"/>
              </a:solidFill>
              <a:effectLst/>
              <a:uLnTx/>
              <a:uFillTx/>
              <a:latin typeface="Times New Roman" panose="02020603050405020304" pitchFamily="18" charset="0"/>
              <a:ea typeface="Times New Roman" panose="02020603050405020304" pitchFamily="18" charset="0"/>
              <a:cs typeface="+mn-cs"/>
            </a:endParaRPr>
          </a:p>
        </p:txBody>
      </p:sp>
      <p:sp>
        <p:nvSpPr>
          <p:cNvPr id="39" name="Cylinder 38">
            <a:extLst>
              <a:ext uri="{FF2B5EF4-FFF2-40B4-BE49-F238E27FC236}">
                <a16:creationId xmlns:a16="http://schemas.microsoft.com/office/drawing/2014/main" id="{58A797E6-8EC5-4FAB-9C00-9927118661EF}"/>
              </a:ext>
            </a:extLst>
          </p:cNvPr>
          <p:cNvSpPr/>
          <p:nvPr/>
        </p:nvSpPr>
        <p:spPr>
          <a:xfrm>
            <a:off x="2852624" y="2766795"/>
            <a:ext cx="1120001" cy="702191"/>
          </a:xfrm>
          <a:prstGeom prst="ca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US" sz="1122" b="0" i="0" u="none" strike="noStrike" kern="1200" cap="none" spc="0" normalizeH="0" baseline="0" noProof="0">
                <a:ln>
                  <a:noFill/>
                </a:ln>
                <a:solidFill>
                  <a:srgbClr val="000000"/>
                </a:solidFill>
                <a:effectLst/>
                <a:uLnTx/>
                <a:uFillTx/>
                <a:latin typeface="Segoe UI"/>
                <a:ea typeface="Times New Roman" panose="02020603050405020304" pitchFamily="18" charset="0"/>
                <a:cs typeface="Times New Roman" panose="02020603050405020304" pitchFamily="18" charset="0"/>
              </a:rPr>
              <a:t>Distributed Tables</a:t>
            </a:r>
            <a:endParaRPr kumimoji="0" lang="en-US" sz="1224" b="0" i="0" u="none" strike="noStrike" kern="1200" cap="none" spc="0" normalizeH="0" baseline="0" noProof="0">
              <a:ln>
                <a:noFill/>
              </a:ln>
              <a:solidFill>
                <a:srgbClr val="FFFFFF"/>
              </a:solidFill>
              <a:effectLst/>
              <a:uLnTx/>
              <a:uFillTx/>
              <a:latin typeface="Times New Roman" panose="02020603050405020304" pitchFamily="18" charset="0"/>
              <a:ea typeface="Times New Roman" panose="02020603050405020304" pitchFamily="18" charset="0"/>
              <a:cs typeface="+mn-cs"/>
            </a:endParaRPr>
          </a:p>
        </p:txBody>
      </p:sp>
      <p:cxnSp>
        <p:nvCxnSpPr>
          <p:cNvPr id="67" name="Straight Arrow Connector 66">
            <a:extLst>
              <a:ext uri="{FF2B5EF4-FFF2-40B4-BE49-F238E27FC236}">
                <a16:creationId xmlns:a16="http://schemas.microsoft.com/office/drawing/2014/main" id="{252A9F19-E944-4FF3-99B3-30BFDA1CF252}"/>
              </a:ext>
            </a:extLst>
          </p:cNvPr>
          <p:cNvCxnSpPr>
            <a:cxnSpLocks/>
            <a:stCxn id="39" idx="4"/>
            <a:endCxn id="71" idx="2"/>
          </p:cNvCxnSpPr>
          <p:nvPr/>
        </p:nvCxnSpPr>
        <p:spPr>
          <a:xfrm flipV="1">
            <a:off x="3972626" y="2430811"/>
            <a:ext cx="4551897" cy="68708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D8C29573-1042-40B3-8308-0C95F61B9C0A}"/>
              </a:ext>
            </a:extLst>
          </p:cNvPr>
          <p:cNvCxnSpPr>
            <a:cxnSpLocks/>
            <a:stCxn id="39" idx="4"/>
            <a:endCxn id="76" idx="2"/>
          </p:cNvCxnSpPr>
          <p:nvPr/>
        </p:nvCxnSpPr>
        <p:spPr>
          <a:xfrm>
            <a:off x="3972625" y="3117890"/>
            <a:ext cx="4544363" cy="2883355"/>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C03E5A18-8066-4FDF-B82F-AE4B5AB61D89}"/>
              </a:ext>
            </a:extLst>
          </p:cNvPr>
          <p:cNvCxnSpPr>
            <a:cxnSpLocks/>
            <a:stCxn id="72" idx="2"/>
            <a:endCxn id="76" idx="2"/>
          </p:cNvCxnSpPr>
          <p:nvPr/>
        </p:nvCxnSpPr>
        <p:spPr>
          <a:xfrm rot="10800000" flipH="1" flipV="1">
            <a:off x="8467258" y="1578908"/>
            <a:ext cx="49730" cy="4422337"/>
          </a:xfrm>
          <a:prstGeom prst="curvedConnector3">
            <a:avLst>
              <a:gd name="adj1" fmla="val -2537517"/>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F0B501F4-BA93-439E-88E0-CAC85D744A43}"/>
              </a:ext>
            </a:extLst>
          </p:cNvPr>
          <p:cNvCxnSpPr>
            <a:cxnSpLocks/>
            <a:stCxn id="72" idx="2"/>
            <a:endCxn id="38" idx="4"/>
          </p:cNvCxnSpPr>
          <p:nvPr/>
        </p:nvCxnSpPr>
        <p:spPr>
          <a:xfrm flipH="1">
            <a:off x="3915360" y="1578909"/>
            <a:ext cx="4551898" cy="2390884"/>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78">
            <a:extLst>
              <a:ext uri="{FF2B5EF4-FFF2-40B4-BE49-F238E27FC236}">
                <a16:creationId xmlns:a16="http://schemas.microsoft.com/office/drawing/2014/main" id="{982D6965-C7E3-4586-AC07-A01DD57AF5AE}"/>
              </a:ext>
            </a:extLst>
          </p:cNvPr>
          <p:cNvCxnSpPr>
            <a:cxnSpLocks/>
            <a:stCxn id="77" idx="2"/>
            <a:endCxn id="71" idx="2"/>
          </p:cNvCxnSpPr>
          <p:nvPr/>
        </p:nvCxnSpPr>
        <p:spPr>
          <a:xfrm rot="10800000" flipH="1">
            <a:off x="8459724" y="2430810"/>
            <a:ext cx="64798" cy="2718533"/>
          </a:xfrm>
          <a:prstGeom prst="curvedConnector3">
            <a:avLst>
              <a:gd name="adj1" fmla="val -1635852"/>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DB5ECA0B-0BA5-4C5F-8CD7-D4008F9698B8}"/>
              </a:ext>
            </a:extLst>
          </p:cNvPr>
          <p:cNvCxnSpPr>
            <a:cxnSpLocks/>
            <a:stCxn id="77" idx="2"/>
            <a:endCxn id="38" idx="4"/>
          </p:cNvCxnSpPr>
          <p:nvPr/>
        </p:nvCxnSpPr>
        <p:spPr>
          <a:xfrm flipH="1" flipV="1">
            <a:off x="3915361" y="3969793"/>
            <a:ext cx="4544364" cy="117955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16400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39"/>
                                        </p:tgtEl>
                                      </p:cBhvr>
                                    </p:animEffect>
                                    <p:animScale>
                                      <p:cBhvr>
                                        <p:cTn id="7" dur="250" autoRev="1" fill="hold"/>
                                        <p:tgtEl>
                                          <p:spTgt spid="39"/>
                                        </p:tgtEl>
                                      </p:cBhvr>
                                      <p:by x="105000" y="105000"/>
                                    </p:animScale>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7"/>
                                        </p:tgtEl>
                                        <p:attrNameLst>
                                          <p:attrName>style.visibility</p:attrName>
                                        </p:attrNameLst>
                                      </p:cBhvr>
                                      <p:to>
                                        <p:strVal val="visible"/>
                                      </p:to>
                                    </p:set>
                                    <p:animEffect transition="in" filter="fade">
                                      <p:cBhvr>
                                        <p:cTn id="11" dur="500"/>
                                        <p:tgtEl>
                                          <p:spTgt spid="67"/>
                                        </p:tgtEl>
                                      </p:cBhvr>
                                    </p:animEffect>
                                  </p:childTnLst>
                                </p:cTn>
                              </p:par>
                              <p:par>
                                <p:cTn id="12" presetID="10" presetClass="entr" presetSubtype="0" fill="hold" nodeType="withEffect">
                                  <p:stCondLst>
                                    <p:cond delay="0"/>
                                  </p:stCondLst>
                                  <p:childTnLst>
                                    <p:set>
                                      <p:cBhvr>
                                        <p:cTn id="13" dur="1" fill="hold">
                                          <p:stCondLst>
                                            <p:cond delay="0"/>
                                          </p:stCondLst>
                                        </p:cTn>
                                        <p:tgtEl>
                                          <p:spTgt spid="78"/>
                                        </p:tgtEl>
                                        <p:attrNameLst>
                                          <p:attrName>style.visibility</p:attrName>
                                        </p:attrNameLst>
                                      </p:cBhvr>
                                      <p:to>
                                        <p:strVal val="visible"/>
                                      </p:to>
                                    </p:set>
                                    <p:animEffect transition="in" filter="fade">
                                      <p:cBhvr>
                                        <p:cTn id="14" dur="500"/>
                                        <p:tgtEl>
                                          <p:spTgt spid="78"/>
                                        </p:tgtEl>
                                      </p:cBhvr>
                                    </p:animEffect>
                                  </p:childTnLst>
                                </p:cTn>
                              </p:par>
                            </p:childTnLst>
                          </p:cTn>
                        </p:par>
                      </p:childTnLst>
                    </p:cTn>
                  </p:par>
                  <p:par>
                    <p:cTn id="15" fill="hold">
                      <p:stCondLst>
                        <p:cond delay="indefinite"/>
                      </p:stCondLst>
                      <p:childTnLst>
                        <p:par>
                          <p:cTn id="16" fill="hold">
                            <p:stCondLst>
                              <p:cond delay="0"/>
                            </p:stCondLst>
                            <p:childTnLst>
                              <p:par>
                                <p:cTn id="17" presetID="26" presetClass="emph" presetSubtype="0" fill="hold" grpId="0" nodeType="clickEffect">
                                  <p:stCondLst>
                                    <p:cond delay="0"/>
                                  </p:stCondLst>
                                  <p:childTnLst>
                                    <p:animEffect transition="out" filter="fade">
                                      <p:cBhvr>
                                        <p:cTn id="18" dur="500" tmFilter="0, 0; .2, .5; .8, .5; 1, 0"/>
                                        <p:tgtEl>
                                          <p:spTgt spid="72"/>
                                        </p:tgtEl>
                                      </p:cBhvr>
                                    </p:animEffect>
                                    <p:animScale>
                                      <p:cBhvr>
                                        <p:cTn id="19" dur="250" autoRev="1" fill="hold"/>
                                        <p:tgtEl>
                                          <p:spTgt spid="72"/>
                                        </p:tgtEl>
                                      </p:cBhvr>
                                      <p:by x="105000" y="105000"/>
                                    </p:animScale>
                                  </p:childTnLst>
                                </p:cTn>
                              </p:par>
                            </p:childTnLst>
                          </p:cTn>
                        </p:par>
                        <p:par>
                          <p:cTn id="20" fill="hold">
                            <p:stCondLst>
                              <p:cond delay="500"/>
                            </p:stCondLst>
                            <p:childTnLst>
                              <p:par>
                                <p:cTn id="21" presetID="10" presetClass="entr" presetSubtype="0" fill="hold" nodeType="afterEffect">
                                  <p:stCondLst>
                                    <p:cond delay="0"/>
                                  </p:stCondLst>
                                  <p:childTnLst>
                                    <p:set>
                                      <p:cBhvr>
                                        <p:cTn id="22" dur="1" fill="hold">
                                          <p:stCondLst>
                                            <p:cond delay="0"/>
                                          </p:stCondLst>
                                        </p:cTn>
                                        <p:tgtEl>
                                          <p:spTgt spid="80"/>
                                        </p:tgtEl>
                                        <p:attrNameLst>
                                          <p:attrName>style.visibility</p:attrName>
                                        </p:attrNameLst>
                                      </p:cBhvr>
                                      <p:to>
                                        <p:strVal val="visible"/>
                                      </p:to>
                                    </p:set>
                                    <p:animEffect transition="in" filter="fade">
                                      <p:cBhvr>
                                        <p:cTn id="23" dur="500"/>
                                        <p:tgtEl>
                                          <p:spTgt spid="80"/>
                                        </p:tgtEl>
                                      </p:cBhvr>
                                    </p:animEffect>
                                  </p:childTnLst>
                                </p:cTn>
                              </p:par>
                              <p:par>
                                <p:cTn id="24" presetID="10" presetClass="entr" presetSubtype="0" fill="hold" nodeType="withEffect">
                                  <p:stCondLst>
                                    <p:cond delay="0"/>
                                  </p:stCondLst>
                                  <p:childTnLst>
                                    <p:set>
                                      <p:cBhvr>
                                        <p:cTn id="25" dur="1" fill="hold">
                                          <p:stCondLst>
                                            <p:cond delay="0"/>
                                          </p:stCondLst>
                                        </p:cTn>
                                        <p:tgtEl>
                                          <p:spTgt spid="79"/>
                                        </p:tgtEl>
                                        <p:attrNameLst>
                                          <p:attrName>style.visibility</p:attrName>
                                        </p:attrNameLst>
                                      </p:cBhvr>
                                      <p:to>
                                        <p:strVal val="visible"/>
                                      </p:to>
                                    </p:set>
                                    <p:animEffect transition="in" filter="fade">
                                      <p:cBhvr>
                                        <p:cTn id="26" dur="500"/>
                                        <p:tgtEl>
                                          <p:spTgt spid="79"/>
                                        </p:tgtEl>
                                      </p:cBhvr>
                                    </p:animEffect>
                                  </p:childTnLst>
                                </p:cTn>
                              </p:par>
                            </p:childTnLst>
                          </p:cTn>
                        </p:par>
                      </p:childTnLst>
                    </p:cTn>
                  </p:par>
                  <p:par>
                    <p:cTn id="27" fill="hold">
                      <p:stCondLst>
                        <p:cond delay="indefinite"/>
                      </p:stCondLst>
                      <p:childTnLst>
                        <p:par>
                          <p:cTn id="28" fill="hold">
                            <p:stCondLst>
                              <p:cond delay="0"/>
                            </p:stCondLst>
                            <p:childTnLst>
                              <p:par>
                                <p:cTn id="29" presetID="26" presetClass="emph" presetSubtype="0" fill="hold" grpId="0" nodeType="clickEffect">
                                  <p:stCondLst>
                                    <p:cond delay="0"/>
                                  </p:stCondLst>
                                  <p:childTnLst>
                                    <p:animEffect transition="out" filter="fade">
                                      <p:cBhvr>
                                        <p:cTn id="30" dur="500" tmFilter="0, 0; .2, .5; .8, .5; 1, 0"/>
                                        <p:tgtEl>
                                          <p:spTgt spid="77"/>
                                        </p:tgtEl>
                                      </p:cBhvr>
                                    </p:animEffect>
                                    <p:animScale>
                                      <p:cBhvr>
                                        <p:cTn id="31" dur="250" autoRev="1" fill="hold"/>
                                        <p:tgtEl>
                                          <p:spTgt spid="77"/>
                                        </p:tgtEl>
                                      </p:cBhvr>
                                      <p:by x="105000" y="105000"/>
                                    </p:animScale>
                                  </p:childTnLst>
                                </p:cTn>
                              </p:par>
                            </p:childTnLst>
                          </p:cTn>
                        </p:par>
                        <p:par>
                          <p:cTn id="32" fill="hold">
                            <p:stCondLst>
                              <p:cond delay="500"/>
                            </p:stCondLst>
                            <p:childTnLst>
                              <p:par>
                                <p:cTn id="33" presetID="10" presetClass="entr" presetSubtype="0" fill="hold" nodeType="afterEffect">
                                  <p:stCondLst>
                                    <p:cond delay="0"/>
                                  </p:stCondLst>
                                  <p:childTnLst>
                                    <p:set>
                                      <p:cBhvr>
                                        <p:cTn id="34" dur="1" fill="hold">
                                          <p:stCondLst>
                                            <p:cond delay="0"/>
                                          </p:stCondLst>
                                        </p:cTn>
                                        <p:tgtEl>
                                          <p:spTgt spid="83"/>
                                        </p:tgtEl>
                                        <p:attrNameLst>
                                          <p:attrName>style.visibility</p:attrName>
                                        </p:attrNameLst>
                                      </p:cBhvr>
                                      <p:to>
                                        <p:strVal val="visible"/>
                                      </p:to>
                                    </p:set>
                                    <p:animEffect transition="in" filter="fade">
                                      <p:cBhvr>
                                        <p:cTn id="35" dur="500"/>
                                        <p:tgtEl>
                                          <p:spTgt spid="83"/>
                                        </p:tgtEl>
                                      </p:cBhvr>
                                    </p:animEffect>
                                  </p:childTnLst>
                                </p:cTn>
                              </p:par>
                              <p:par>
                                <p:cTn id="36" presetID="10" presetClass="entr" presetSubtype="0" fill="hold" nodeType="withEffect">
                                  <p:stCondLst>
                                    <p:cond delay="0"/>
                                  </p:stCondLst>
                                  <p:childTnLst>
                                    <p:set>
                                      <p:cBhvr>
                                        <p:cTn id="37" dur="1" fill="hold">
                                          <p:stCondLst>
                                            <p:cond delay="0"/>
                                          </p:stCondLst>
                                        </p:cTn>
                                        <p:tgtEl>
                                          <p:spTgt spid="94"/>
                                        </p:tgtEl>
                                        <p:attrNameLst>
                                          <p:attrName>style.visibility</p:attrName>
                                        </p:attrNameLst>
                                      </p:cBhvr>
                                      <p:to>
                                        <p:strVal val="visible"/>
                                      </p:to>
                                    </p:set>
                                    <p:animEffect transition="in" filter="fade">
                                      <p:cBhvr>
                                        <p:cTn id="38" dur="500"/>
                                        <p:tgtEl>
                                          <p:spTgt spid="94"/>
                                        </p:tgtEl>
                                      </p:cBhvr>
                                    </p:animEffect>
                                  </p:childTnLst>
                                </p:cTn>
                              </p:par>
                            </p:childTnLst>
                          </p:cTn>
                        </p:par>
                        <p:par>
                          <p:cTn id="39" fill="hold">
                            <p:stCondLst>
                              <p:cond delay="1000"/>
                            </p:stCondLst>
                            <p:childTnLst>
                              <p:par>
                                <p:cTn id="40" presetID="10" presetClass="entr" presetSubtype="0" fill="hold" grpId="0" nodeType="afterEffect">
                                  <p:stCondLst>
                                    <p:cond delay="0"/>
                                  </p:stCondLst>
                                  <p:childTnLst>
                                    <p:set>
                                      <p:cBhvr>
                                        <p:cTn id="41" dur="1" fill="hold">
                                          <p:stCondLst>
                                            <p:cond delay="0"/>
                                          </p:stCondLst>
                                        </p:cTn>
                                        <p:tgtEl>
                                          <p:spTgt spid="68">
                                            <p:txEl>
                                              <p:pRg st="0" end="0"/>
                                            </p:txEl>
                                          </p:spTgt>
                                        </p:tgtEl>
                                        <p:attrNameLst>
                                          <p:attrName>style.visibility</p:attrName>
                                        </p:attrNameLst>
                                      </p:cBhvr>
                                      <p:to>
                                        <p:strVal val="visible"/>
                                      </p:to>
                                    </p:set>
                                    <p:animEffect transition="in" filter="fade">
                                      <p:cBhvr>
                                        <p:cTn id="42" dur="500"/>
                                        <p:tgtEl>
                                          <p:spTgt spid="68">
                                            <p:txEl>
                                              <p:pRg st="0" end="0"/>
                                            </p:txEl>
                                          </p:spTgt>
                                        </p:tgtEl>
                                      </p:cBhvr>
                                    </p:animEffect>
                                  </p:childTnLst>
                                </p:cTn>
                              </p:par>
                            </p:childTnLst>
                          </p:cTn>
                        </p:par>
                        <p:par>
                          <p:cTn id="43" fill="hold">
                            <p:stCondLst>
                              <p:cond delay="1500"/>
                            </p:stCondLst>
                            <p:childTnLst>
                              <p:par>
                                <p:cTn id="44" presetID="10" presetClass="entr" presetSubtype="0" fill="hold" grpId="0" nodeType="afterEffect">
                                  <p:stCondLst>
                                    <p:cond delay="0"/>
                                  </p:stCondLst>
                                  <p:childTnLst>
                                    <p:set>
                                      <p:cBhvr>
                                        <p:cTn id="45" dur="1" fill="hold">
                                          <p:stCondLst>
                                            <p:cond delay="0"/>
                                          </p:stCondLst>
                                        </p:cTn>
                                        <p:tgtEl>
                                          <p:spTgt spid="68">
                                            <p:txEl>
                                              <p:pRg st="1" end="1"/>
                                            </p:txEl>
                                          </p:spTgt>
                                        </p:tgtEl>
                                        <p:attrNameLst>
                                          <p:attrName>style.visibility</p:attrName>
                                        </p:attrNameLst>
                                      </p:cBhvr>
                                      <p:to>
                                        <p:strVal val="visible"/>
                                      </p:to>
                                    </p:set>
                                    <p:animEffect transition="in" filter="fade">
                                      <p:cBhvr>
                                        <p:cTn id="46" dur="500"/>
                                        <p:tgtEl>
                                          <p:spTgt spid="68">
                                            <p:txEl>
                                              <p:pRg st="1" end="1"/>
                                            </p:txEl>
                                          </p:spTgt>
                                        </p:tgtEl>
                                      </p:cBhvr>
                                    </p:animEffect>
                                  </p:childTnLst>
                                </p:cTn>
                              </p:par>
                            </p:childTnLst>
                          </p:cTn>
                        </p:par>
                        <p:par>
                          <p:cTn id="47" fill="hold">
                            <p:stCondLst>
                              <p:cond delay="2000"/>
                            </p:stCondLst>
                            <p:childTnLst>
                              <p:par>
                                <p:cTn id="48" presetID="10" presetClass="entr" presetSubtype="0" fill="hold" grpId="0" nodeType="afterEffect">
                                  <p:stCondLst>
                                    <p:cond delay="0"/>
                                  </p:stCondLst>
                                  <p:childTnLst>
                                    <p:set>
                                      <p:cBhvr>
                                        <p:cTn id="49" dur="1" fill="hold">
                                          <p:stCondLst>
                                            <p:cond delay="0"/>
                                          </p:stCondLst>
                                        </p:cTn>
                                        <p:tgtEl>
                                          <p:spTgt spid="68">
                                            <p:txEl>
                                              <p:pRg st="2" end="2"/>
                                            </p:txEl>
                                          </p:spTgt>
                                        </p:tgtEl>
                                        <p:attrNameLst>
                                          <p:attrName>style.visibility</p:attrName>
                                        </p:attrNameLst>
                                      </p:cBhvr>
                                      <p:to>
                                        <p:strVal val="visible"/>
                                      </p:to>
                                    </p:set>
                                    <p:animEffect transition="in" filter="fade">
                                      <p:cBhvr>
                                        <p:cTn id="50" dur="500"/>
                                        <p:tgtEl>
                                          <p:spTgt spid="68">
                                            <p:txEl>
                                              <p:pRg st="2" end="2"/>
                                            </p:txEl>
                                          </p:spTgt>
                                        </p:tgtEl>
                                      </p:cBhvr>
                                    </p:animEffect>
                                  </p:childTnLst>
                                </p:cTn>
                              </p:par>
                            </p:childTnLst>
                          </p:cTn>
                        </p:par>
                        <p:par>
                          <p:cTn id="51" fill="hold">
                            <p:stCondLst>
                              <p:cond delay="2500"/>
                            </p:stCondLst>
                            <p:childTnLst>
                              <p:par>
                                <p:cTn id="52" presetID="10" presetClass="entr" presetSubtype="0" fill="hold" grpId="0" nodeType="afterEffect">
                                  <p:stCondLst>
                                    <p:cond delay="0"/>
                                  </p:stCondLst>
                                  <p:childTnLst>
                                    <p:set>
                                      <p:cBhvr>
                                        <p:cTn id="53" dur="1" fill="hold">
                                          <p:stCondLst>
                                            <p:cond delay="0"/>
                                          </p:stCondLst>
                                        </p:cTn>
                                        <p:tgtEl>
                                          <p:spTgt spid="68">
                                            <p:txEl>
                                              <p:pRg st="3" end="3"/>
                                            </p:txEl>
                                          </p:spTgt>
                                        </p:tgtEl>
                                        <p:attrNameLst>
                                          <p:attrName>style.visibility</p:attrName>
                                        </p:attrNameLst>
                                      </p:cBhvr>
                                      <p:to>
                                        <p:strVal val="visible"/>
                                      </p:to>
                                    </p:set>
                                    <p:animEffect transition="in" filter="fade">
                                      <p:cBhvr>
                                        <p:cTn id="54" dur="500"/>
                                        <p:tgtEl>
                                          <p:spTgt spid="68">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animBg="1"/>
      <p:bldP spid="72" grpId="0" animBg="1"/>
      <p:bldP spid="68" grpId="0" uiExpand="1" build="p"/>
      <p:bldP spid="3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CBAC020-97B3-48B7-98AA-544E1B8DD6DC}"/>
              </a:ext>
            </a:extLst>
          </p:cNvPr>
          <p:cNvSpPr>
            <a:spLocks noGrp="1"/>
          </p:cNvSpPr>
          <p:nvPr>
            <p:ph type="title"/>
          </p:nvPr>
        </p:nvSpPr>
        <p:spPr/>
        <p:txBody>
          <a:bodyPr/>
          <a:lstStyle/>
          <a:p>
            <a:r>
              <a:rPr lang="en-US"/>
              <a:t>Industry Leading Performance</a:t>
            </a:r>
          </a:p>
        </p:txBody>
      </p:sp>
      <p:graphicFrame>
        <p:nvGraphicFramePr>
          <p:cNvPr id="8" name="Chart 7">
            <a:extLst>
              <a:ext uri="{FF2B5EF4-FFF2-40B4-BE49-F238E27FC236}">
                <a16:creationId xmlns:a16="http://schemas.microsoft.com/office/drawing/2014/main" id="{79291327-1A76-46B9-9B97-870865C93971}"/>
              </a:ext>
            </a:extLst>
          </p:cNvPr>
          <p:cNvGraphicFramePr>
            <a:graphicFrameLocks noChangeAspect="1"/>
          </p:cNvGraphicFramePr>
          <p:nvPr>
            <p:extLst/>
          </p:nvPr>
        </p:nvGraphicFramePr>
        <p:xfrm>
          <a:off x="7212" y="1230374"/>
          <a:ext cx="6247599" cy="279781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9" name="Chart 8">
            <a:extLst>
              <a:ext uri="{FF2B5EF4-FFF2-40B4-BE49-F238E27FC236}">
                <a16:creationId xmlns:a16="http://schemas.microsoft.com/office/drawing/2014/main" id="{8AE51272-CD44-4478-9FD3-9479E81B9684}"/>
              </a:ext>
            </a:extLst>
          </p:cNvPr>
          <p:cNvGraphicFramePr>
            <a:graphicFrameLocks/>
          </p:cNvGraphicFramePr>
          <p:nvPr>
            <p:extLst/>
          </p:nvPr>
        </p:nvGraphicFramePr>
        <p:xfrm>
          <a:off x="6180820" y="4128452"/>
          <a:ext cx="6248442" cy="279781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8918954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p:bldAsOne/>
      </p:bldGraphic>
      <p:bldGraphic spid="9" grpId="0">
        <p:bldAsOne/>
      </p:bldGraphic>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0"/>
            <a:ext cx="12436475" cy="858129"/>
          </a:xfrm>
          <a:prstGeom prst="rect">
            <a:avLst/>
          </a:prstGeom>
        </p:spPr>
        <p:txBody>
          <a:bodyPr/>
          <a:lstStyle/>
          <a:p>
            <a:r>
              <a:rPr lang="en-NZ" dirty="0"/>
              <a:t>Market Breakdown</a:t>
            </a:r>
          </a:p>
        </p:txBody>
      </p:sp>
      <p:sp>
        <p:nvSpPr>
          <p:cNvPr id="3" name="TextBox 2"/>
          <p:cNvSpPr txBox="1"/>
          <p:nvPr/>
        </p:nvSpPr>
        <p:spPr>
          <a:xfrm>
            <a:off x="457200" y="645223"/>
            <a:ext cx="6134100"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t>Cloud Data Warehouse</a:t>
            </a:r>
            <a:endParaRPr lang="en-NZ" sz="2400" dirty="0" err="1">
              <a:gradFill>
                <a:gsLst>
                  <a:gs pos="2917">
                    <a:schemeClr val="tx1"/>
                  </a:gs>
                  <a:gs pos="30000">
                    <a:schemeClr val="tx1"/>
                  </a:gs>
                </a:gsLst>
                <a:lin ang="5400000" scaled="0"/>
              </a:gradFill>
            </a:endParaRPr>
          </a:p>
        </p:txBody>
      </p:sp>
      <p:sp>
        <p:nvSpPr>
          <p:cNvPr id="5" name="TextBox 4"/>
          <p:cNvSpPr txBox="1"/>
          <p:nvPr/>
        </p:nvSpPr>
        <p:spPr>
          <a:xfrm>
            <a:off x="1001720" y="1506773"/>
            <a:ext cx="4965960" cy="5078313"/>
          </a:xfrm>
          <a:prstGeom prst="rect">
            <a:avLst/>
          </a:prstGeom>
          <a:noFill/>
        </p:spPr>
        <p:txBody>
          <a:bodyPr wrap="square" rtlCol="0">
            <a:spAutoFit/>
          </a:bodyPr>
          <a:lstStyle/>
          <a:p>
            <a:r>
              <a:rPr lang="en-NZ" b="1" dirty="0">
                <a:latin typeface="Segoe UI" panose="020B0502040204020203" pitchFamily="34" charset="0"/>
                <a:cs typeface="Segoe UI" panose="020B0502040204020203" pitchFamily="34" charset="0"/>
              </a:rPr>
              <a:t>Cloud Competitors</a:t>
            </a:r>
          </a:p>
          <a:p>
            <a:pPr marL="752121" lvl="1" indent="-285750">
              <a:buFont typeface="Arial" panose="020B0604020202020204" pitchFamily="34" charset="0"/>
              <a:buChar char="•"/>
            </a:pPr>
            <a:r>
              <a:rPr lang="en-NZ" dirty="0">
                <a:latin typeface="Segoe UI" panose="020B0502040204020203" pitchFamily="34" charset="0"/>
                <a:cs typeface="Segoe UI" panose="020B0502040204020203" pitchFamily="34" charset="0"/>
              </a:rPr>
              <a:t>Snowflake</a:t>
            </a:r>
          </a:p>
          <a:p>
            <a:pPr marL="752121" lvl="1" indent="-285750">
              <a:buFont typeface="Arial" panose="020B0604020202020204" pitchFamily="34" charset="0"/>
              <a:buChar char="•"/>
            </a:pPr>
            <a:r>
              <a:rPr lang="en-NZ" dirty="0">
                <a:latin typeface="Segoe UI" panose="020B0502040204020203" pitchFamily="34" charset="0"/>
                <a:cs typeface="Segoe UI" panose="020B0502040204020203" pitchFamily="34" charset="0"/>
              </a:rPr>
              <a:t>Google </a:t>
            </a:r>
            <a:r>
              <a:rPr lang="en-NZ" dirty="0" err="1">
                <a:latin typeface="Segoe UI" panose="020B0502040204020203" pitchFamily="34" charset="0"/>
                <a:cs typeface="Segoe UI" panose="020B0502040204020203" pitchFamily="34" charset="0"/>
              </a:rPr>
              <a:t>BigQuery</a:t>
            </a:r>
            <a:endParaRPr lang="en-NZ" dirty="0">
              <a:latin typeface="Segoe UI" panose="020B0502040204020203" pitchFamily="34" charset="0"/>
              <a:cs typeface="Segoe UI" panose="020B0502040204020203" pitchFamily="34" charset="0"/>
            </a:endParaRPr>
          </a:p>
          <a:p>
            <a:pPr marL="752121" lvl="1" indent="-285750">
              <a:buFont typeface="Arial" panose="020B0604020202020204" pitchFamily="34" charset="0"/>
              <a:buChar char="•"/>
            </a:pPr>
            <a:r>
              <a:rPr lang="en-NZ" dirty="0">
                <a:latin typeface="Segoe UI" panose="020B0502040204020203" pitchFamily="34" charset="0"/>
                <a:cs typeface="Segoe UI" panose="020B0502040204020203" pitchFamily="34" charset="0"/>
              </a:rPr>
              <a:t>Amazon Redshift</a:t>
            </a:r>
          </a:p>
          <a:p>
            <a:pPr marL="285750" indent="-285750">
              <a:buFont typeface="Wingdings" panose="05000000000000000000" pitchFamily="2" charset="2"/>
              <a:buChar char="§"/>
            </a:pPr>
            <a:endParaRPr lang="en-NZ" dirty="0">
              <a:latin typeface="Segoe UI" panose="020B0502040204020203" pitchFamily="34" charset="0"/>
              <a:cs typeface="Segoe UI" panose="020B0502040204020203" pitchFamily="34" charset="0"/>
            </a:endParaRPr>
          </a:p>
          <a:p>
            <a:r>
              <a:rPr lang="en-NZ" b="1" dirty="0">
                <a:latin typeface="Segoe UI" panose="020B0502040204020203" pitchFamily="34" charset="0"/>
                <a:cs typeface="Segoe UI" panose="020B0502040204020203" pitchFamily="34" charset="0"/>
              </a:rPr>
              <a:t>Hybrid Competitors</a:t>
            </a:r>
          </a:p>
          <a:p>
            <a:pPr marL="752121" lvl="1" indent="-285750">
              <a:buFont typeface="Arial" panose="020B0604020202020204" pitchFamily="34" charset="0"/>
              <a:buChar char="•"/>
            </a:pPr>
            <a:r>
              <a:rPr lang="en-NZ" dirty="0">
                <a:latin typeface="Segoe UI" panose="020B0502040204020203" pitchFamily="34" charset="0"/>
                <a:cs typeface="Segoe UI" panose="020B0502040204020203" pitchFamily="34" charset="0"/>
              </a:rPr>
              <a:t>SAP HANA</a:t>
            </a:r>
          </a:p>
          <a:p>
            <a:pPr marL="752121" lvl="1" indent="-285750">
              <a:buFont typeface="Arial" panose="020B0604020202020204" pitchFamily="34" charset="0"/>
              <a:buChar char="•"/>
            </a:pPr>
            <a:r>
              <a:rPr lang="en-NZ" dirty="0">
                <a:latin typeface="Segoe UI" panose="020B0502040204020203" pitchFamily="34" charset="0"/>
                <a:cs typeface="Segoe UI" panose="020B0502040204020203" pitchFamily="34" charset="0"/>
              </a:rPr>
              <a:t>Oracle </a:t>
            </a:r>
            <a:r>
              <a:rPr lang="en-NZ" dirty="0" err="1">
                <a:latin typeface="Segoe UI" panose="020B0502040204020203" pitchFamily="34" charset="0"/>
                <a:cs typeface="Segoe UI" panose="020B0502040204020203" pitchFamily="34" charset="0"/>
              </a:rPr>
              <a:t>Exadata</a:t>
            </a:r>
            <a:endParaRPr lang="en-NZ" dirty="0">
              <a:latin typeface="Segoe UI" panose="020B0502040204020203" pitchFamily="34" charset="0"/>
              <a:cs typeface="Segoe UI" panose="020B0502040204020203" pitchFamily="34" charset="0"/>
            </a:endParaRPr>
          </a:p>
          <a:p>
            <a:pPr marL="752121" lvl="1" indent="-285750">
              <a:buFont typeface="Arial" panose="020B0604020202020204" pitchFamily="34" charset="0"/>
              <a:buChar char="•"/>
            </a:pPr>
            <a:r>
              <a:rPr lang="en-NZ" dirty="0">
                <a:latin typeface="Segoe UI" panose="020B0502040204020203" pitchFamily="34" charset="0"/>
                <a:cs typeface="Segoe UI" panose="020B0502040204020203" pitchFamily="34" charset="0"/>
              </a:rPr>
              <a:t>Teradata Database</a:t>
            </a:r>
          </a:p>
          <a:p>
            <a:pPr marL="752121" lvl="1" indent="-285750">
              <a:buFont typeface="Arial" panose="020B0604020202020204" pitchFamily="34" charset="0"/>
              <a:buChar char="•"/>
            </a:pPr>
            <a:r>
              <a:rPr lang="en-NZ" dirty="0">
                <a:latin typeface="Segoe UI" panose="020B0502040204020203" pitchFamily="34" charset="0"/>
                <a:cs typeface="Segoe UI" panose="020B0502040204020203" pitchFamily="34" charset="0"/>
              </a:rPr>
              <a:t>IBM </a:t>
            </a:r>
            <a:r>
              <a:rPr lang="en-NZ" dirty="0" err="1">
                <a:latin typeface="Segoe UI" panose="020B0502040204020203" pitchFamily="34" charset="0"/>
                <a:cs typeface="Segoe UI" panose="020B0502040204020203" pitchFamily="34" charset="0"/>
              </a:rPr>
              <a:t>PureData</a:t>
            </a:r>
            <a:r>
              <a:rPr lang="en-NZ" dirty="0">
                <a:latin typeface="Segoe UI" panose="020B0502040204020203" pitchFamily="34" charset="0"/>
                <a:cs typeface="Segoe UI" panose="020B0502040204020203" pitchFamily="34" charset="0"/>
              </a:rPr>
              <a:t> | Db2 | </a:t>
            </a:r>
            <a:r>
              <a:rPr lang="en-NZ" dirty="0" err="1">
                <a:latin typeface="Segoe UI" panose="020B0502040204020203" pitchFamily="34" charset="0"/>
                <a:cs typeface="Segoe UI" panose="020B0502040204020203" pitchFamily="34" charset="0"/>
              </a:rPr>
              <a:t>dashDB</a:t>
            </a:r>
            <a:r>
              <a:rPr lang="en-NZ" dirty="0">
                <a:latin typeface="Segoe UI" panose="020B0502040204020203" pitchFamily="34" charset="0"/>
                <a:cs typeface="Segoe UI" panose="020B0502040204020203" pitchFamily="34" charset="0"/>
              </a:rPr>
              <a:t> | Big SQL</a:t>
            </a:r>
          </a:p>
          <a:p>
            <a:pPr marL="285750" indent="-285750">
              <a:buFont typeface="Wingdings" panose="05000000000000000000" pitchFamily="2" charset="2"/>
              <a:buChar char="§"/>
            </a:pPr>
            <a:endParaRPr lang="en-NZ" dirty="0">
              <a:latin typeface="Segoe UI" panose="020B0502040204020203" pitchFamily="34" charset="0"/>
              <a:cs typeface="Segoe UI" panose="020B0502040204020203" pitchFamily="34" charset="0"/>
            </a:endParaRPr>
          </a:p>
          <a:p>
            <a:r>
              <a:rPr lang="en-NZ" b="1" dirty="0">
                <a:latin typeface="Segoe UI" panose="020B0502040204020203" pitchFamily="34" charset="0"/>
                <a:cs typeface="Segoe UI" panose="020B0502040204020203" pitchFamily="34" charset="0"/>
              </a:rPr>
              <a:t>On-premises</a:t>
            </a:r>
          </a:p>
          <a:p>
            <a:pPr marL="752121" lvl="1" indent="-285750">
              <a:buFont typeface="Arial" panose="020B0604020202020204" pitchFamily="34" charset="0"/>
              <a:buChar char="•"/>
            </a:pPr>
            <a:r>
              <a:rPr lang="en-NZ" dirty="0" err="1">
                <a:latin typeface="Segoe UI" panose="020B0502040204020203" pitchFamily="34" charset="0"/>
                <a:cs typeface="Segoe UI" panose="020B0502040204020203" pitchFamily="34" charset="0"/>
              </a:rPr>
              <a:t>Greenplum</a:t>
            </a:r>
            <a:r>
              <a:rPr lang="en-NZ" dirty="0">
                <a:latin typeface="Segoe UI" panose="020B0502040204020203" pitchFamily="34" charset="0"/>
                <a:cs typeface="Segoe UI" panose="020B0502040204020203" pitchFamily="34" charset="0"/>
              </a:rPr>
              <a:t> Database*</a:t>
            </a:r>
          </a:p>
          <a:p>
            <a:pPr marL="752121" lvl="1" indent="-285750">
              <a:buFont typeface="Arial" panose="020B0604020202020204" pitchFamily="34" charset="0"/>
              <a:buChar char="•"/>
            </a:pPr>
            <a:r>
              <a:rPr lang="en-NZ" dirty="0">
                <a:latin typeface="Segoe UI" panose="020B0502040204020203" pitchFamily="34" charset="0"/>
                <a:cs typeface="Segoe UI" panose="020B0502040204020203" pitchFamily="34" charset="0"/>
              </a:rPr>
              <a:t>HPE Vertica*</a:t>
            </a:r>
          </a:p>
          <a:p>
            <a:endParaRPr lang="en-NZ" sz="1200" dirty="0"/>
          </a:p>
          <a:p>
            <a:endParaRPr lang="en-NZ" sz="1200" dirty="0"/>
          </a:p>
          <a:p>
            <a:endParaRPr lang="en-NZ" sz="1200" dirty="0"/>
          </a:p>
          <a:p>
            <a:endParaRPr lang="en-NZ" sz="1200" dirty="0"/>
          </a:p>
          <a:p>
            <a:r>
              <a:rPr lang="en-NZ" sz="1200" dirty="0">
                <a:latin typeface="Segoe UI" panose="020B0502040204020203" pitchFamily="34" charset="0"/>
                <a:cs typeface="Segoe UI" panose="020B0502040204020203" pitchFamily="34" charset="0"/>
              </a:rPr>
              <a:t>*Primarily on-premises, but can be used on IaaS</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43404" y="1093517"/>
            <a:ext cx="5822636" cy="5187764"/>
          </a:xfrm>
          <a:prstGeom prst="rect">
            <a:avLst/>
          </a:prstGeom>
        </p:spPr>
      </p:pic>
      <p:pic>
        <p:nvPicPr>
          <p:cNvPr id="8" name="Picture 7"/>
          <p:cNvPicPr>
            <a:picLocks noChangeAspect="1"/>
          </p:cNvPicPr>
          <p:nvPr/>
        </p:nvPicPr>
        <p:blipFill rotWithShape="1">
          <a:blip r:embed="rId4" cstate="print">
            <a:extLst>
              <a:ext uri="{28A0092B-C50C-407E-A947-70E740481C1C}">
                <a14:useLocalDpi xmlns:a14="http://schemas.microsoft.com/office/drawing/2010/main" val="0"/>
              </a:ext>
            </a:extLst>
          </a:blip>
          <a:srcRect l="11125" t="31961" r="11125" b="32526"/>
          <a:stretch/>
        </p:blipFill>
        <p:spPr>
          <a:xfrm>
            <a:off x="10472537" y="3842939"/>
            <a:ext cx="1436287" cy="356551"/>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588162" y="3792906"/>
            <a:ext cx="1187123" cy="506049"/>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887728" y="4311614"/>
            <a:ext cx="506049" cy="506049"/>
          </a:xfrm>
          <a:prstGeom prst="rect">
            <a:avLst/>
          </a:prstGeom>
        </p:spPr>
      </p:pic>
      <p:pic>
        <p:nvPicPr>
          <p:cNvPr id="12" name="Picture 1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181724" y="2962288"/>
            <a:ext cx="756851" cy="756851"/>
          </a:xfrm>
          <a:prstGeom prst="rect">
            <a:avLst/>
          </a:prstGeom>
        </p:spPr>
      </p:pic>
      <p:pic>
        <p:nvPicPr>
          <p:cNvPr id="13" name="Picture 12"/>
          <p:cNvPicPr>
            <a:picLocks noChangeAspect="1"/>
          </p:cNvPicPr>
          <p:nvPr/>
        </p:nvPicPr>
        <p:blipFill rotWithShape="1">
          <a:blip r:embed="rId8" cstate="print">
            <a:extLst>
              <a:ext uri="{28A0092B-C50C-407E-A947-70E740481C1C}">
                <a14:useLocalDpi xmlns:a14="http://schemas.microsoft.com/office/drawing/2010/main" val="0"/>
              </a:ext>
            </a:extLst>
          </a:blip>
          <a:srcRect l="24124" r="29312"/>
          <a:stretch/>
        </p:blipFill>
        <p:spPr>
          <a:xfrm>
            <a:off x="7442969" y="2985286"/>
            <a:ext cx="635581" cy="733853"/>
          </a:xfrm>
          <a:prstGeom prst="rect">
            <a:avLst/>
          </a:prstGeom>
        </p:spPr>
      </p:pic>
      <p:pic>
        <p:nvPicPr>
          <p:cNvPr id="14" name="Picture 1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496572" y="2452666"/>
            <a:ext cx="1442003" cy="420584"/>
          </a:xfrm>
          <a:prstGeom prst="rect">
            <a:avLst/>
          </a:prstGeom>
        </p:spPr>
      </p:pic>
      <p:pic>
        <p:nvPicPr>
          <p:cNvPr id="15" name="Picture 14"/>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467467" y="3206668"/>
            <a:ext cx="1269129" cy="480731"/>
          </a:xfrm>
          <a:prstGeom prst="rect">
            <a:avLst/>
          </a:prstGeom>
        </p:spPr>
      </p:pic>
      <p:pic>
        <p:nvPicPr>
          <p:cNvPr id="16" name="Picture 15"/>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489733" y="2548709"/>
            <a:ext cx="623872" cy="488107"/>
          </a:xfrm>
          <a:prstGeom prst="rect">
            <a:avLst/>
          </a:prstGeom>
        </p:spPr>
      </p:pic>
      <p:pic>
        <p:nvPicPr>
          <p:cNvPr id="17" name="Picture 16"/>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1176452" y="2497664"/>
            <a:ext cx="902404" cy="590198"/>
          </a:xfrm>
          <a:prstGeom prst="rect">
            <a:avLst/>
          </a:prstGeom>
        </p:spPr>
      </p:pic>
      <p:pic>
        <p:nvPicPr>
          <p:cNvPr id="18" name="Picture 17"/>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133469" y="527958"/>
            <a:ext cx="1177554" cy="588777"/>
          </a:xfrm>
          <a:prstGeom prst="rect">
            <a:avLst/>
          </a:prstGeom>
        </p:spPr>
      </p:pic>
      <p:pic>
        <p:nvPicPr>
          <p:cNvPr id="19" name="Picture 2" descr="http://severalnines.com/sites/default/files/rshift_logo_0.png"/>
          <p:cNvPicPr>
            <a:picLocks noChangeAspect="1" noChangeArrowheads="1"/>
          </p:cNvPicPr>
          <p:nvPr/>
        </p:nvPicPr>
        <p:blipFill rotWithShape="1">
          <a:blip r:embed="rId14" cstate="print">
            <a:extLst>
              <a:ext uri="{28A0092B-C50C-407E-A947-70E740481C1C}">
                <a14:useLocalDpi xmlns:a14="http://schemas.microsoft.com/office/drawing/2010/main" val="0"/>
              </a:ext>
            </a:extLst>
          </a:blip>
          <a:srcRect l="50882" b="13595"/>
          <a:stretch/>
        </p:blipFill>
        <p:spPr bwMode="auto">
          <a:xfrm>
            <a:off x="7908957" y="417776"/>
            <a:ext cx="617231" cy="69895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7825233" y="4423240"/>
            <a:ext cx="647055" cy="383358"/>
          </a:xfrm>
          <a:prstGeom prst="rect">
            <a:avLst/>
          </a:prstGeom>
        </p:spPr>
      </p:pic>
      <p:grpSp>
        <p:nvGrpSpPr>
          <p:cNvPr id="23" name="Group 22"/>
          <p:cNvGrpSpPr/>
          <p:nvPr/>
        </p:nvGrpSpPr>
        <p:grpSpPr>
          <a:xfrm>
            <a:off x="10557489" y="506509"/>
            <a:ext cx="1112232" cy="395301"/>
            <a:chOff x="9057400" y="368719"/>
            <a:chExt cx="1472598" cy="508421"/>
          </a:xfrm>
        </p:grpSpPr>
        <p:pic>
          <p:nvPicPr>
            <p:cNvPr id="21" name="Picture 20"/>
            <p:cNvPicPr>
              <a:picLocks noChangeAspect="1"/>
            </p:cNvPicPr>
            <p:nvPr/>
          </p:nvPicPr>
          <p:blipFill>
            <a:blip r:embed="rId16"/>
            <a:stretch>
              <a:fillRect/>
            </a:stretch>
          </p:blipFill>
          <p:spPr>
            <a:xfrm>
              <a:off x="9057400" y="368719"/>
              <a:ext cx="533167" cy="508421"/>
            </a:xfrm>
            <a:prstGeom prst="rect">
              <a:avLst/>
            </a:prstGeom>
          </p:spPr>
        </p:pic>
        <p:pic>
          <p:nvPicPr>
            <p:cNvPr id="22" name="Picture 21"/>
            <p:cNvPicPr>
              <a:picLocks noChangeAspect="1"/>
            </p:cNvPicPr>
            <p:nvPr/>
          </p:nvPicPr>
          <p:blipFill>
            <a:blip r:embed="rId17"/>
            <a:stretch>
              <a:fillRect/>
            </a:stretch>
          </p:blipFill>
          <p:spPr>
            <a:xfrm>
              <a:off x="9588248" y="525308"/>
              <a:ext cx="941750" cy="195241"/>
            </a:xfrm>
            <a:prstGeom prst="rect">
              <a:avLst/>
            </a:prstGeom>
          </p:spPr>
        </p:pic>
      </p:grpSp>
    </p:spTree>
    <p:extLst>
      <p:ext uri="{BB962C8B-B14F-4D97-AF65-F5344CB8AC3E}">
        <p14:creationId xmlns:p14="http://schemas.microsoft.com/office/powerpoint/2010/main" val="4103945172"/>
      </p:ext>
    </p:extLst>
  </p:cSld>
  <p:clrMapOvr>
    <a:masterClrMapping/>
  </p:clrMapOvr>
  <p:transition>
    <p:fade/>
  </p:transition>
</p:sld>
</file>

<file path=ppt/theme/theme1.xml><?xml version="1.0" encoding="utf-8"?>
<a:theme xmlns:a="http://schemas.openxmlformats.org/drawingml/2006/main" name="WHITE TEMPLATE">
  <a:themeElements>
    <a:clrScheme name="Data Warehouse">
      <a:dk1>
        <a:srgbClr val="505050"/>
      </a:dk1>
      <a:lt1>
        <a:srgbClr val="FFFFFF"/>
      </a:lt1>
      <a:dk2>
        <a:srgbClr val="0078D7"/>
      </a:dk2>
      <a:lt2>
        <a:srgbClr val="00188F"/>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5A004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BLUE_4" id="{55C6D293-5D63-405F-8E23-B827644D5808}" vid="{B27E3459-694C-4658-87EA-CD02CDAE4FDE}"/>
    </a:ext>
  </a:extLst>
</a:theme>
</file>

<file path=ppt/theme/theme2.xml><?xml version="1.0" encoding="utf-8"?>
<a:theme xmlns:a="http://schemas.openxmlformats.org/drawingml/2006/main" name="1_WHITE TEMPLATE">
  <a:themeElements>
    <a:clrScheme name="Data Warehouse">
      <a:dk1>
        <a:srgbClr val="505050"/>
      </a:dk1>
      <a:lt1>
        <a:srgbClr val="FFFFFF"/>
      </a:lt1>
      <a:dk2>
        <a:srgbClr val="0078D7"/>
      </a:dk2>
      <a:lt2>
        <a:srgbClr val="00188F"/>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5A004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BLUE_4" id="{55C6D293-5D63-405F-8E23-B827644D5808}" vid="{B27E3459-694C-4658-87EA-CD02CDAE4FDE}"/>
    </a:ext>
  </a:extLst>
</a:theme>
</file>

<file path=ppt/theme/theme3.xml><?xml version="1.0" encoding="utf-8"?>
<a:theme xmlns:a="http://schemas.openxmlformats.org/drawingml/2006/main" name="Template">
  <a:themeElements>
    <a:clrScheme name="TR24">
      <a:dk1>
        <a:srgbClr val="353535"/>
      </a:dk1>
      <a:lt1>
        <a:srgbClr val="FFFFFF"/>
      </a:lt1>
      <a:dk2>
        <a:srgbClr val="0078D7"/>
      </a:dk2>
      <a:lt2>
        <a:srgbClr val="E6E6E6"/>
      </a:lt2>
      <a:accent1>
        <a:srgbClr val="0078D7"/>
      </a:accent1>
      <a:accent2>
        <a:srgbClr val="00188F"/>
      </a:accent2>
      <a:accent3>
        <a:srgbClr val="002050"/>
      </a:accent3>
      <a:accent4>
        <a:srgbClr val="D83B01"/>
      </a:accent4>
      <a:accent5>
        <a:srgbClr val="737373"/>
      </a:accent5>
      <a:accent6>
        <a:srgbClr val="505050"/>
      </a:accent6>
      <a:hlink>
        <a:srgbClr val="00188F"/>
      </a:hlink>
      <a:folHlink>
        <a:srgbClr val="00188F"/>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4_BO_CT_Template.potx" id="{C368DC25-1282-4557-ABE4-C430953F55E7}" vid="{DF86A506-7C87-4108-ACCF-805A6FBA29B1}"/>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5-50201_Microsoft_Ready_Template">
  <a:themeElements>
    <a:clrScheme name="Microsoft Ready + Microsoft Inspire">
      <a:dk1>
        <a:srgbClr val="1A1A1A"/>
      </a:dk1>
      <a:lt1>
        <a:srgbClr val="FFFFFF"/>
      </a:lt1>
      <a:dk2>
        <a:srgbClr val="0D0D0D"/>
      </a:dk2>
      <a:lt2>
        <a:srgbClr val="E6E6E6"/>
      </a:lt2>
      <a:accent1>
        <a:srgbClr val="0078D4"/>
      </a:accent1>
      <a:accent2>
        <a:srgbClr val="002050"/>
      </a:accent2>
      <a:accent3>
        <a:srgbClr val="737373"/>
      </a:accent3>
      <a:accent4>
        <a:srgbClr val="5C2D91"/>
      </a:accent4>
      <a:accent5>
        <a:srgbClr val="BAD80A"/>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Template" id="{32B8F325-2D3B-489D-A2CF-E859B10EC3C0}" vid="{F6A1F776-D7B5-4CB6-9160-0CDA0454B719}"/>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81134998F6F1CE4682BF785D8570348E" ma:contentTypeVersion="4" ma:contentTypeDescription="Create a new document." ma:contentTypeScope="" ma:versionID="a7c25b4015ee25723c89c9bfbac11583">
  <xsd:schema xmlns:xsd="http://www.w3.org/2001/XMLSchema" xmlns:xs="http://www.w3.org/2001/XMLSchema" xmlns:p="http://schemas.microsoft.com/office/2006/metadata/properties" xmlns:ns2="7d48adb8-ada9-4b9c-ac6a-55258707f07a" xmlns:ns3="4ff95f0c-f989-4ad0-a97a-6f1865a2ab48" targetNamespace="http://schemas.microsoft.com/office/2006/metadata/properties" ma:root="true" ma:fieldsID="71e6a508e013c882f137381f551ba6f9" ns2:_="" ns3:_="">
    <xsd:import namespace="7d48adb8-ada9-4b9c-ac6a-55258707f07a"/>
    <xsd:import namespace="4ff95f0c-f989-4ad0-a97a-6f1865a2ab48"/>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d48adb8-ada9-4b9c-ac6a-55258707f07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4ff95f0c-f989-4ad0-a97a-6f1865a2ab48"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A2443C22-AB93-4FB7-BF16-B08365D656FC}">
  <ds:schemaRefs>
    <ds:schemaRef ds:uri="http://schemas.microsoft.com/sharepoint/v3/contenttype/forms"/>
  </ds:schemaRefs>
</ds:datastoreItem>
</file>

<file path=customXml/itemProps2.xml><?xml version="1.0" encoding="utf-8"?>
<ds:datastoreItem xmlns:ds="http://schemas.openxmlformats.org/officeDocument/2006/customXml" ds:itemID="{D5552F78-5DD4-4DAD-BAEA-9B68B5B13C8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d48adb8-ada9-4b9c-ac6a-55258707f07a"/>
    <ds:schemaRef ds:uri="4ff95f0c-f989-4ad0-a97a-6f1865a2ab4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3A428227-1074-42C1-99E2-052F4C73481C}">
  <ds:schemaRefs>
    <ds:schemaRef ds:uri="http://purl.org/dc/terms/"/>
    <ds:schemaRef ds:uri="http://schemas.openxmlformats.org/package/2006/metadata/core-properties"/>
    <ds:schemaRef ds:uri="http://schemas.microsoft.com/office/2006/documentManagement/types"/>
    <ds:schemaRef ds:uri="4ff95f0c-f989-4ad0-a97a-6f1865a2ab48"/>
    <ds:schemaRef ds:uri="http://purl.org/dc/elements/1.1/"/>
    <ds:schemaRef ds:uri="http://schemas.microsoft.com/office/2006/metadata/properties"/>
    <ds:schemaRef ds:uri="http://schemas.microsoft.com/office/infopath/2007/PartnerControls"/>
    <ds:schemaRef ds:uri="7d48adb8-ada9-4b9c-ac6a-55258707f07a"/>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
  <TotalTime>0</TotalTime>
  <Words>2057</Words>
  <Application>Microsoft Office PowerPoint</Application>
  <PresentationFormat>Custom</PresentationFormat>
  <Paragraphs>846</Paragraphs>
  <Slides>20</Slides>
  <Notes>12</Notes>
  <HiddenSlides>0</HiddenSlides>
  <MMClips>0</MMClips>
  <ScaleCrop>false</ScaleCrop>
  <HeadingPairs>
    <vt:vector size="6" baseType="variant">
      <vt:variant>
        <vt:lpstr>Fonts Used</vt:lpstr>
      </vt:variant>
      <vt:variant>
        <vt:i4>11</vt:i4>
      </vt:variant>
      <vt:variant>
        <vt:lpstr>Theme</vt:lpstr>
      </vt:variant>
      <vt:variant>
        <vt:i4>5</vt:i4>
      </vt:variant>
      <vt:variant>
        <vt:lpstr>Slide Titles</vt:lpstr>
      </vt:variant>
      <vt:variant>
        <vt:i4>20</vt:i4>
      </vt:variant>
    </vt:vector>
  </HeadingPairs>
  <TitlesOfParts>
    <vt:vector size="36" baseType="lpstr">
      <vt:lpstr>Arial</vt:lpstr>
      <vt:lpstr>Calibri</vt:lpstr>
      <vt:lpstr>Calibri Light</vt:lpstr>
      <vt:lpstr>Consolas</vt:lpstr>
      <vt:lpstr>Segoe</vt:lpstr>
      <vt:lpstr>Segoe UI</vt:lpstr>
      <vt:lpstr>Segoe UI Light</vt:lpstr>
      <vt:lpstr>Segoe UI Semibold</vt:lpstr>
      <vt:lpstr>Segoe UI Semilight</vt:lpstr>
      <vt:lpstr>Times New Roman</vt:lpstr>
      <vt:lpstr>Wingdings</vt:lpstr>
      <vt:lpstr>WHITE TEMPLATE</vt:lpstr>
      <vt:lpstr>1_WHITE TEMPLATE</vt:lpstr>
      <vt:lpstr>Template</vt:lpstr>
      <vt:lpstr>Office Theme</vt:lpstr>
      <vt:lpstr>5-50201_Microsoft_Ready_Template</vt:lpstr>
      <vt:lpstr>Azure SQL Data Warehouse </vt:lpstr>
      <vt:lpstr>Azure SQL DW  initial, generation 1, platform architecture</vt:lpstr>
      <vt:lpstr>PowerPoint Presentation</vt:lpstr>
      <vt:lpstr>Next Generation Architecture bottomless storage</vt:lpstr>
      <vt:lpstr>Distributed Data Movement</vt:lpstr>
      <vt:lpstr>Gen1 – Data Movement Service</vt:lpstr>
      <vt:lpstr>Gen2 – instant data movement</vt:lpstr>
      <vt:lpstr>Industry Leading Performance</vt:lpstr>
      <vt:lpstr>Market Breakdown</vt:lpstr>
      <vt:lpstr>Hybrid and On-Premises Options</vt:lpstr>
      <vt:lpstr>Hybrid and On-Premises Options</vt:lpstr>
      <vt:lpstr>Azure SQL DW</vt:lpstr>
      <vt:lpstr>Feature Comparisons </vt:lpstr>
      <vt:lpstr>Start-up, Scale-up and Scale-out</vt:lpstr>
      <vt:lpstr>Security</vt:lpstr>
      <vt:lpstr>High Availability Downtime Under Failure</vt:lpstr>
      <vt:lpstr>Programmability and Tooling</vt:lpstr>
      <vt:lpstr>Compliance</vt:lpstr>
      <vt:lpstr>Load and Unload</vt:lpstr>
      <vt:lpstr>Data Structures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SQL DW Compete</dc:title>
  <dc:subject/>
  <dc:creator/>
  <cp:keywords/>
  <dc:description>MICROSOFT CONFIDENTIAL</dc:description>
  <cp:lastModifiedBy/>
  <cp:revision>2</cp:revision>
  <dcterms:modified xsi:type="dcterms:W3CDTF">2018-10-31T02:37:50Z</dcterms:modified>
  <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0x0101002A1B42ACC232184A8B808C5424FE0231</vt:lpwstr>
  </property>
  <property fmtid="{D5CDD505-2E9C-101B-9397-08002B2CF9AE}" pid="3" name="MSIP_Label_f42aa342-8706-4288-bd11-ebb85995028c_Enabled">
    <vt:lpwstr>True</vt:lpwstr>
  </property>
  <property fmtid="{D5CDD505-2E9C-101B-9397-08002B2CF9AE}" pid="4" name="MSIP_Label_f42aa342-8706-4288-bd11-ebb85995028c_SiteId">
    <vt:lpwstr>72f988bf-86f1-41af-91ab-2d7cd011db47</vt:lpwstr>
  </property>
  <property fmtid="{D5CDD505-2E9C-101B-9397-08002B2CF9AE}" pid="5" name="MSIP_Label_f42aa342-8706-4288-bd11-ebb85995028c_Owner">
    <vt:lpwstr>vigopala@microsoft.com</vt:lpwstr>
  </property>
  <property fmtid="{D5CDD505-2E9C-101B-9397-08002B2CF9AE}" pid="6" name="MSIP_Label_f42aa342-8706-4288-bd11-ebb85995028c_SetDate">
    <vt:lpwstr>2018-10-26T21:39:44.0722212Z</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